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diagrams/data1.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67.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66.xml" ContentType="application/vnd.openxmlformats-officedocument.presentationml.slide+xml"/>
  <Override PartName="/ppt/slides/slide28.xml" ContentType="application/vnd.openxmlformats-officedocument.presentationml.slide+xml"/>
  <Override PartName="/ppt/slides/slide2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27.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13.xml" ContentType="application/vnd.openxmlformats-officedocument.presentationml.slide+xml"/>
  <Override PartName="/ppt/slides/slide1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Layouts/slideLayout2.xml" ContentType="application/vnd.openxmlformats-officedocument.presentationml.slideLayout+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diagrams/drawing1.xml" ContentType="application/vnd.ms-office.drawingml.diagramDrawing+xml"/>
  <Override PartName="/ppt/theme/theme3.xml" ContentType="application/vnd.openxmlformats-officedocument.theme+xml"/>
  <Override PartName="/ppt/diagrams/layout3.xml" ContentType="application/vnd.openxmlformats-officedocument.drawingml.diagramLayout+xml"/>
  <Override PartName="/ppt/theme/theme2.xml" ContentType="application/vnd.openxmlformats-officedocument.theme+xml"/>
  <Override PartName="/ppt/theme/theme1.xml" ContentType="application/vnd.openxmlformats-officedocument.theme+xml"/>
  <Override PartName="/ppt/diagrams/drawing3.xml" ContentType="application/vnd.ms-office.drawingml.diagramDrawing+xml"/>
  <Override PartName="/ppt/diagrams/colors3.xml" ContentType="application/vnd.openxmlformats-officedocument.drawingml.diagramColors+xml"/>
  <Override PartName="/ppt/theme/themeOverride1.xml" ContentType="application/vnd.openxmlformats-officedocument.themeOverride+xml"/>
  <Override PartName="/ppt/notesMasters/notesMaster1.xml" ContentType="application/vnd.openxmlformats-officedocument.presentationml.notesMaster+xml"/>
  <Override PartName="/ppt/diagrams/drawing4.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quickStyle3.xml" ContentType="application/vnd.openxmlformats-officedocument.drawingml.diagramStyle+xml"/>
  <Override PartName="/ppt/diagrams/colors2.xml" ContentType="application/vnd.openxmlformats-officedocument.drawingml.diagramColors+xml"/>
  <Override PartName="/ppt/diagrams/quickStyle2.xml" ContentType="application/vnd.openxmlformats-officedocument.drawingml.diagramStyle+xml"/>
  <Override PartName="/ppt/charts/chart1.xml" ContentType="application/vnd.openxmlformats-officedocument.drawingml.chart+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diagrams/layout2.xml" ContentType="application/vnd.openxmlformats-officedocument.drawingml.diagramLayout+xml"/>
  <Override PartName="/ppt/charts/colors1.xml" ContentType="application/vnd.ms-office.chartcolorstyle+xml"/>
  <Override PartName="/ppt/charts/style1.xml" ContentType="application/vnd.ms-office.chartstyle+xml"/>
  <Override PartName="/ppt/diagrams/drawing2.xml" ContentType="application/vnd.ms-office.drawingml.diagramDrawing+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97"/>
  </p:notesMasterIdLst>
  <p:sldIdLst>
    <p:sldId id="319" r:id="rId3"/>
    <p:sldId id="461" r:id="rId4"/>
    <p:sldId id="453" r:id="rId5"/>
    <p:sldId id="454" r:id="rId6"/>
    <p:sldId id="455" r:id="rId7"/>
    <p:sldId id="364" r:id="rId8"/>
    <p:sldId id="365" r:id="rId9"/>
    <p:sldId id="366" r:id="rId10"/>
    <p:sldId id="367" r:id="rId11"/>
    <p:sldId id="370" r:id="rId12"/>
    <p:sldId id="458" r:id="rId13"/>
    <p:sldId id="368" r:id="rId14"/>
    <p:sldId id="369" r:id="rId15"/>
    <p:sldId id="390" r:id="rId16"/>
    <p:sldId id="371" r:id="rId17"/>
    <p:sldId id="372" r:id="rId18"/>
    <p:sldId id="373" r:id="rId19"/>
    <p:sldId id="374" r:id="rId20"/>
    <p:sldId id="375" r:id="rId21"/>
    <p:sldId id="376" r:id="rId22"/>
    <p:sldId id="377" r:id="rId23"/>
    <p:sldId id="379" r:id="rId24"/>
    <p:sldId id="380" r:id="rId25"/>
    <p:sldId id="378" r:id="rId26"/>
    <p:sldId id="381" r:id="rId27"/>
    <p:sldId id="382" r:id="rId28"/>
    <p:sldId id="383" r:id="rId29"/>
    <p:sldId id="384" r:id="rId30"/>
    <p:sldId id="385" r:id="rId31"/>
    <p:sldId id="386" r:id="rId32"/>
    <p:sldId id="387" r:id="rId33"/>
    <p:sldId id="388" r:id="rId34"/>
    <p:sldId id="391" r:id="rId35"/>
    <p:sldId id="392" r:id="rId36"/>
    <p:sldId id="393" r:id="rId37"/>
    <p:sldId id="394" r:id="rId38"/>
    <p:sldId id="395" r:id="rId39"/>
    <p:sldId id="396" r:id="rId40"/>
    <p:sldId id="397" r:id="rId41"/>
    <p:sldId id="398" r:id="rId42"/>
    <p:sldId id="399" r:id="rId43"/>
    <p:sldId id="400" r:id="rId44"/>
    <p:sldId id="401" r:id="rId45"/>
    <p:sldId id="403" r:id="rId46"/>
    <p:sldId id="456" r:id="rId47"/>
    <p:sldId id="404" r:id="rId48"/>
    <p:sldId id="405" r:id="rId49"/>
    <p:sldId id="406" r:id="rId50"/>
    <p:sldId id="407" r:id="rId51"/>
    <p:sldId id="408" r:id="rId52"/>
    <p:sldId id="409" r:id="rId53"/>
    <p:sldId id="410" r:id="rId54"/>
    <p:sldId id="411" r:id="rId55"/>
    <p:sldId id="412" r:id="rId56"/>
    <p:sldId id="413" r:id="rId57"/>
    <p:sldId id="414" r:id="rId58"/>
    <p:sldId id="415" r:id="rId59"/>
    <p:sldId id="416" r:id="rId60"/>
    <p:sldId id="417" r:id="rId61"/>
    <p:sldId id="418" r:id="rId62"/>
    <p:sldId id="419" r:id="rId63"/>
    <p:sldId id="420" r:id="rId64"/>
    <p:sldId id="421" r:id="rId65"/>
    <p:sldId id="424" r:id="rId66"/>
    <p:sldId id="425" r:id="rId67"/>
    <p:sldId id="426" r:id="rId68"/>
    <p:sldId id="427" r:id="rId69"/>
    <p:sldId id="428" r:id="rId70"/>
    <p:sldId id="429" r:id="rId71"/>
    <p:sldId id="430" r:id="rId72"/>
    <p:sldId id="431" r:id="rId73"/>
    <p:sldId id="432" r:id="rId74"/>
    <p:sldId id="433" r:id="rId75"/>
    <p:sldId id="434" r:id="rId76"/>
    <p:sldId id="435" r:id="rId77"/>
    <p:sldId id="436" r:id="rId78"/>
    <p:sldId id="437" r:id="rId79"/>
    <p:sldId id="438" r:id="rId80"/>
    <p:sldId id="439" r:id="rId81"/>
    <p:sldId id="440" r:id="rId82"/>
    <p:sldId id="441" r:id="rId83"/>
    <p:sldId id="442" r:id="rId84"/>
    <p:sldId id="443" r:id="rId85"/>
    <p:sldId id="444" r:id="rId86"/>
    <p:sldId id="445" r:id="rId87"/>
    <p:sldId id="446" r:id="rId88"/>
    <p:sldId id="447" r:id="rId89"/>
    <p:sldId id="448" r:id="rId90"/>
    <p:sldId id="452" r:id="rId91"/>
    <p:sldId id="459" r:id="rId92"/>
    <p:sldId id="460" r:id="rId93"/>
    <p:sldId id="449" r:id="rId94"/>
    <p:sldId id="450" r:id="rId95"/>
    <p:sldId id="259"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5108"/>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9" autoAdjust="0"/>
    <p:restoredTop sz="95597" autoAdjust="0"/>
  </p:normalViewPr>
  <p:slideViewPr>
    <p:cSldViewPr snapToGrid="0">
      <p:cViewPr varScale="1">
        <p:scale>
          <a:sx n="76" d="100"/>
          <a:sy n="76" d="100"/>
        </p:scale>
        <p:origin x="53" y="3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customXml" Target="../customXml/item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customXml" Target="../customXml/item2.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104" Type="http://schemas.openxmlformats.org/officeDocument/2006/relationships/customXml" Target="../customXml/item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1" i="0" u="none" strike="noStrike" kern="1200" baseline="0">
                <a:solidFill>
                  <a:schemeClr val="dk1">
                    <a:lumMod val="65000"/>
                    <a:lumOff val="35000"/>
                  </a:schemeClr>
                </a:solidFill>
                <a:latin typeface="+mn-lt"/>
                <a:ea typeface="+mn-ea"/>
                <a:cs typeface="+mn-cs"/>
              </a:defRPr>
            </a:pPr>
            <a:r>
              <a:rPr lang="en-US" sz="2800" b="1" i="0" baseline="0" dirty="0">
                <a:effectLst/>
              </a:rPr>
              <a:t>Demographic Distribution</a:t>
            </a:r>
            <a:endParaRPr lang="en-IN" sz="2800" dirty="0">
              <a:effectLst/>
            </a:endParaRPr>
          </a:p>
        </c:rich>
      </c:tx>
      <c:overlay val="0"/>
      <c:spPr>
        <a:noFill/>
        <a:ln>
          <a:noFill/>
        </a:ln>
        <a:effectLst/>
      </c:spPr>
      <c:txPr>
        <a:bodyPr rot="0" spcFirstLastPara="1" vertOverflow="ellipsis" vert="horz" wrap="square" anchor="ctr" anchorCtr="1"/>
        <a:lstStyle/>
        <a:p>
          <a:pPr>
            <a:defRPr sz="28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5534758691771452E-2"/>
          <c:y val="0.10982220557173765"/>
          <c:w val="0.96446524130822853"/>
          <c:h val="0.62711575809517806"/>
        </c:manualLayout>
      </c:layout>
      <c:pie3DChart>
        <c:varyColors val="1"/>
        <c:ser>
          <c:idx val="0"/>
          <c:order val="0"/>
          <c:dPt>
            <c:idx val="0"/>
            <c:bubble3D val="0"/>
            <c:spPr>
              <a:solidFill>
                <a:schemeClr val="accent1"/>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EB8B-4DE9-9A4F-273FC491B447}"/>
              </c:ext>
            </c:extLst>
          </c:dPt>
          <c:dPt>
            <c:idx val="1"/>
            <c:bubble3D val="0"/>
            <c:explosion val="11"/>
            <c:spPr>
              <a:solidFill>
                <a:schemeClr val="accent2"/>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3-EB8B-4DE9-9A4F-273FC491B447}"/>
              </c:ext>
            </c:extLst>
          </c:dPt>
          <c:dPt>
            <c:idx val="2"/>
            <c:bubble3D val="0"/>
            <c:explosion val="13"/>
            <c:spPr>
              <a:solidFill>
                <a:schemeClr val="accent3"/>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5-EB8B-4DE9-9A4F-273FC491B447}"/>
              </c:ext>
            </c:extLst>
          </c:dPt>
          <c:dPt>
            <c:idx val="3"/>
            <c:bubble3D val="0"/>
            <c:spPr>
              <a:solidFill>
                <a:schemeClr val="accent4"/>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7-EB8B-4DE9-9A4F-273FC491B447}"/>
              </c:ext>
            </c:extLst>
          </c:dPt>
          <c:dPt>
            <c:idx val="4"/>
            <c:bubble3D val="0"/>
            <c:spPr>
              <a:solidFill>
                <a:schemeClr val="accent5"/>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9-EB8B-4DE9-9A4F-273FC491B447}"/>
              </c:ext>
            </c:extLst>
          </c:dPt>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Lower-income families – 300</c:v>
                </c:pt>
                <c:pt idx="1">
                  <c:v>Middle-income families – 80</c:v>
                </c:pt>
                <c:pt idx="2">
                  <c:v>Higher-income families – 40</c:v>
                </c:pt>
                <c:pt idx="3">
                  <c:v>Male-only families – 50</c:v>
                </c:pt>
                <c:pt idx="4">
                  <c:v>Male and widow families - 30 </c:v>
                </c:pt>
              </c:strCache>
            </c:strRef>
          </c:cat>
          <c:val>
            <c:numRef>
              <c:f>Sheet1!$B$2:$B$6</c:f>
              <c:numCache>
                <c:formatCode>General</c:formatCode>
                <c:ptCount val="5"/>
                <c:pt idx="0">
                  <c:v>300</c:v>
                </c:pt>
                <c:pt idx="1">
                  <c:v>80</c:v>
                </c:pt>
                <c:pt idx="2">
                  <c:v>40</c:v>
                </c:pt>
                <c:pt idx="3">
                  <c:v>50</c:v>
                </c:pt>
                <c:pt idx="4">
                  <c:v>30</c:v>
                </c:pt>
              </c:numCache>
            </c:numRef>
          </c:val>
          <c:extLst>
            <c:ext xmlns:c16="http://schemas.microsoft.com/office/drawing/2014/chart" uri="{C3380CC4-5D6E-409C-BE32-E72D297353CC}">
              <c16:uniqueId val="{0000000A-EB8B-4DE9-9A4F-273FC491B447}"/>
            </c:ext>
          </c:extLst>
        </c:ser>
        <c:dLbls>
          <c:dLblPos val="inEnd"/>
          <c:showLegendKey val="0"/>
          <c:showVal val="0"/>
          <c:showCatName val="0"/>
          <c:showSerName val="0"/>
          <c:showPercent val="1"/>
          <c:showBubbleSize val="0"/>
          <c:showLeaderLines val="1"/>
        </c:dLbls>
      </c:pie3DChart>
      <c:spPr>
        <a:noFill/>
        <a:ln>
          <a:noFill/>
        </a:ln>
        <a:effectLst/>
      </c:spPr>
    </c:plotArea>
    <c:legend>
      <c:legendPos val="b"/>
      <c:layout>
        <c:manualLayout>
          <c:xMode val="edge"/>
          <c:yMode val="edge"/>
          <c:x val="4.1991808436872514E-3"/>
          <c:y val="0.47480903466371843"/>
          <c:w val="0.39688336539971952"/>
          <c:h val="0.52519096533628151"/>
        </c:manualLayout>
      </c:layout>
      <c:overlay val="0"/>
      <c:spPr>
        <a:solidFill>
          <a:schemeClr val="lt1">
            <a:alpha val="78000"/>
          </a:schemeClr>
        </a:solidFill>
        <a:ln>
          <a:noFill/>
        </a:ln>
        <a:effectLst/>
      </c:spPr>
      <c:txPr>
        <a:bodyPr rot="0" spcFirstLastPara="1" vertOverflow="ellipsis" vert="horz" wrap="square" anchor="ctr" anchorCtr="1"/>
        <a:lstStyle/>
        <a:p>
          <a:pPr>
            <a:defRPr sz="2000" b="1"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diagrams/_rels/data2.xml.rels><?xml version="1.0" encoding="UTF-8" standalone="yes"?>
<Relationships xmlns="http://schemas.openxmlformats.org/package/2006/relationships"><Relationship Id="rId1" Type="http://schemas.openxmlformats.org/officeDocument/2006/relationships/image" Target="../media/image28.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A88469-444A-46A9-8AC0-A5F9D9DBD426}"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5CB7B3F1-D32E-48B7-8FDD-02247AEBEA04}">
      <dgm:prSet phldrT="[Text]" custT="1"/>
      <dgm:spPr>
        <a:solidFill>
          <a:srgbClr val="002060">
            <a:alpha val="88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IN" sz="2400" b="1" dirty="0"/>
            <a:t>Total Available Market (TAM)</a:t>
          </a:r>
          <a:endParaRPr lang="en-US" sz="2400" b="1" dirty="0"/>
        </a:p>
      </dgm:t>
    </dgm:pt>
    <dgm:pt modelId="{27044F60-5753-4AE8-BACB-BB26651226B7}" type="parTrans" cxnId="{2E36FD9F-9B03-43FC-BDFA-9E39F245EB3B}">
      <dgm:prSet/>
      <dgm:spPr/>
      <dgm:t>
        <a:bodyPr/>
        <a:lstStyle/>
        <a:p>
          <a:endParaRPr lang="en-US" sz="2400"/>
        </a:p>
      </dgm:t>
    </dgm:pt>
    <dgm:pt modelId="{6F348C23-BA78-44EB-B43E-85583E13A729}" type="sibTrans" cxnId="{2E36FD9F-9B03-43FC-BDFA-9E39F245EB3B}">
      <dgm:prSet/>
      <dgm:spPr/>
      <dgm:t>
        <a:bodyPr/>
        <a:lstStyle/>
        <a:p>
          <a:endParaRPr lang="en-US" sz="2400"/>
        </a:p>
      </dgm:t>
    </dgm:pt>
    <dgm:pt modelId="{4B321B9B-96E4-487D-B5B9-47693D2245DA}">
      <dgm:prSet phldrT="[Text]" custT="1"/>
      <dgm:spPr>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IN" sz="2400" b="1" dirty="0"/>
            <a:t>Serviceable Available Market (SAM)</a:t>
          </a:r>
          <a:endParaRPr lang="en-US" sz="2400" b="1" dirty="0"/>
        </a:p>
      </dgm:t>
    </dgm:pt>
    <dgm:pt modelId="{5372AA9B-13C4-409E-88CC-CDA57A02D47E}" type="parTrans" cxnId="{39D2BC43-42A7-485B-9E36-A36A830773B5}">
      <dgm:prSet/>
      <dgm:spPr/>
      <dgm:t>
        <a:bodyPr/>
        <a:lstStyle/>
        <a:p>
          <a:endParaRPr lang="en-US" sz="2400"/>
        </a:p>
      </dgm:t>
    </dgm:pt>
    <dgm:pt modelId="{D0FC1812-7B59-4FE3-98CB-0E4CF4ECAEC4}" type="sibTrans" cxnId="{39D2BC43-42A7-485B-9E36-A36A830773B5}">
      <dgm:prSet/>
      <dgm:spPr/>
      <dgm:t>
        <a:bodyPr/>
        <a:lstStyle/>
        <a:p>
          <a:endParaRPr lang="en-US" sz="2400"/>
        </a:p>
      </dgm:t>
    </dgm:pt>
    <dgm:pt modelId="{CEFF9A0C-CCA2-47BA-9E14-D00E511A559B}">
      <dgm:prSet phldrT="[Text]" custT="1"/>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IN" sz="2400" b="1" dirty="0"/>
            <a:t>Serviceable Obtainable Market (</a:t>
          </a:r>
          <a:r>
            <a:rPr lang="en-IN" sz="2400" b="1" dirty="0" err="1"/>
            <a:t>SOM</a:t>
          </a:r>
          <a:r>
            <a:rPr lang="en-IN" sz="2400" b="1" dirty="0"/>
            <a:t>)</a:t>
          </a:r>
          <a:endParaRPr lang="en-US" sz="2400" b="1" dirty="0"/>
        </a:p>
      </dgm:t>
    </dgm:pt>
    <dgm:pt modelId="{B2B5948D-ED8E-4E6B-9ACB-9732F653C86C}" type="parTrans" cxnId="{D068E6DF-B3E6-4507-BA35-EB0BE77ABF7F}">
      <dgm:prSet/>
      <dgm:spPr/>
      <dgm:t>
        <a:bodyPr/>
        <a:lstStyle/>
        <a:p>
          <a:endParaRPr lang="en-US" sz="2400"/>
        </a:p>
      </dgm:t>
    </dgm:pt>
    <dgm:pt modelId="{CA2F9946-7BEE-42BF-8FB8-886CBEE58877}" type="sibTrans" cxnId="{D068E6DF-B3E6-4507-BA35-EB0BE77ABF7F}">
      <dgm:prSet/>
      <dgm:spPr/>
      <dgm:t>
        <a:bodyPr/>
        <a:lstStyle/>
        <a:p>
          <a:endParaRPr lang="en-US" sz="2400"/>
        </a:p>
      </dgm:t>
    </dgm:pt>
    <dgm:pt modelId="{84713586-CE36-4DCB-815C-1B61E8A3149F}" type="pres">
      <dgm:prSet presAssocID="{34A88469-444A-46A9-8AC0-A5F9D9DBD426}" presName="Name0" presStyleCnt="0">
        <dgm:presLayoutVars>
          <dgm:chMax val="7"/>
          <dgm:resizeHandles val="exact"/>
        </dgm:presLayoutVars>
      </dgm:prSet>
      <dgm:spPr/>
      <dgm:t>
        <a:bodyPr/>
        <a:lstStyle/>
        <a:p>
          <a:endParaRPr lang="en-IN"/>
        </a:p>
      </dgm:t>
    </dgm:pt>
    <dgm:pt modelId="{6820E0C4-3695-4F4B-8EE8-A4F5A3A4A0E5}" type="pres">
      <dgm:prSet presAssocID="{34A88469-444A-46A9-8AC0-A5F9D9DBD426}" presName="comp1" presStyleCnt="0"/>
      <dgm:spPr/>
    </dgm:pt>
    <dgm:pt modelId="{85A95865-0FD7-468B-8765-44CD0949058F}" type="pres">
      <dgm:prSet presAssocID="{34A88469-444A-46A9-8AC0-A5F9D9DBD426}" presName="circle1" presStyleLbl="node1" presStyleIdx="0" presStyleCnt="3"/>
      <dgm:spPr/>
      <dgm:t>
        <a:bodyPr/>
        <a:lstStyle/>
        <a:p>
          <a:endParaRPr lang="en-IN"/>
        </a:p>
      </dgm:t>
    </dgm:pt>
    <dgm:pt modelId="{44B92591-0C35-4B3C-A990-CE48D04B1EEB}" type="pres">
      <dgm:prSet presAssocID="{34A88469-444A-46A9-8AC0-A5F9D9DBD426}" presName="c1text" presStyleLbl="node1" presStyleIdx="0" presStyleCnt="3">
        <dgm:presLayoutVars>
          <dgm:bulletEnabled val="1"/>
        </dgm:presLayoutVars>
      </dgm:prSet>
      <dgm:spPr/>
      <dgm:t>
        <a:bodyPr/>
        <a:lstStyle/>
        <a:p>
          <a:endParaRPr lang="en-IN"/>
        </a:p>
      </dgm:t>
    </dgm:pt>
    <dgm:pt modelId="{ED638BD5-7D37-4FEE-8173-D80D92A1BF3B}" type="pres">
      <dgm:prSet presAssocID="{34A88469-444A-46A9-8AC0-A5F9D9DBD426}" presName="comp2" presStyleCnt="0"/>
      <dgm:spPr/>
    </dgm:pt>
    <dgm:pt modelId="{68702841-6BA7-4F7F-B266-9593A219E212}" type="pres">
      <dgm:prSet presAssocID="{34A88469-444A-46A9-8AC0-A5F9D9DBD426}" presName="circle2" presStyleLbl="node1" presStyleIdx="1" presStyleCnt="3"/>
      <dgm:spPr/>
      <dgm:t>
        <a:bodyPr/>
        <a:lstStyle/>
        <a:p>
          <a:endParaRPr lang="en-IN"/>
        </a:p>
      </dgm:t>
    </dgm:pt>
    <dgm:pt modelId="{E7B11FBF-BB6A-48E6-A7BE-D6F699A58822}" type="pres">
      <dgm:prSet presAssocID="{34A88469-444A-46A9-8AC0-A5F9D9DBD426}" presName="c2text" presStyleLbl="node1" presStyleIdx="1" presStyleCnt="3">
        <dgm:presLayoutVars>
          <dgm:bulletEnabled val="1"/>
        </dgm:presLayoutVars>
      </dgm:prSet>
      <dgm:spPr/>
      <dgm:t>
        <a:bodyPr/>
        <a:lstStyle/>
        <a:p>
          <a:endParaRPr lang="en-IN"/>
        </a:p>
      </dgm:t>
    </dgm:pt>
    <dgm:pt modelId="{C5E76DFF-7F0A-4CBC-8B43-F2F4BC04648B}" type="pres">
      <dgm:prSet presAssocID="{34A88469-444A-46A9-8AC0-A5F9D9DBD426}" presName="comp3" presStyleCnt="0"/>
      <dgm:spPr/>
    </dgm:pt>
    <dgm:pt modelId="{1C78EED6-C6FA-4E1C-A465-60A06C4F6EFD}" type="pres">
      <dgm:prSet presAssocID="{34A88469-444A-46A9-8AC0-A5F9D9DBD426}" presName="circle3" presStyleLbl="node1" presStyleIdx="2" presStyleCnt="3"/>
      <dgm:spPr/>
      <dgm:t>
        <a:bodyPr/>
        <a:lstStyle/>
        <a:p>
          <a:endParaRPr lang="en-IN"/>
        </a:p>
      </dgm:t>
    </dgm:pt>
    <dgm:pt modelId="{72DD5250-E620-4705-B029-8E12EE17B939}" type="pres">
      <dgm:prSet presAssocID="{34A88469-444A-46A9-8AC0-A5F9D9DBD426}" presName="c3text" presStyleLbl="node1" presStyleIdx="2" presStyleCnt="3">
        <dgm:presLayoutVars>
          <dgm:bulletEnabled val="1"/>
        </dgm:presLayoutVars>
      </dgm:prSet>
      <dgm:spPr/>
      <dgm:t>
        <a:bodyPr/>
        <a:lstStyle/>
        <a:p>
          <a:endParaRPr lang="en-IN"/>
        </a:p>
      </dgm:t>
    </dgm:pt>
  </dgm:ptLst>
  <dgm:cxnLst>
    <dgm:cxn modelId="{3C533883-BCC5-40DF-BFFA-57206A6CCE8F}" type="presOf" srcId="{34A88469-444A-46A9-8AC0-A5F9D9DBD426}" destId="{84713586-CE36-4DCB-815C-1B61E8A3149F}" srcOrd="0" destOrd="0" presId="urn:microsoft.com/office/officeart/2005/8/layout/venn2"/>
    <dgm:cxn modelId="{44469ECA-6FAB-45B6-B330-57AADE837121}" type="presOf" srcId="{5CB7B3F1-D32E-48B7-8FDD-02247AEBEA04}" destId="{44B92591-0C35-4B3C-A990-CE48D04B1EEB}" srcOrd="1" destOrd="0" presId="urn:microsoft.com/office/officeart/2005/8/layout/venn2"/>
    <dgm:cxn modelId="{F9D0B219-2AFA-43AE-859A-8EBFB8479665}" type="presOf" srcId="{CEFF9A0C-CCA2-47BA-9E14-D00E511A559B}" destId="{72DD5250-E620-4705-B029-8E12EE17B939}" srcOrd="1" destOrd="0" presId="urn:microsoft.com/office/officeart/2005/8/layout/venn2"/>
    <dgm:cxn modelId="{2E36FD9F-9B03-43FC-BDFA-9E39F245EB3B}" srcId="{34A88469-444A-46A9-8AC0-A5F9D9DBD426}" destId="{5CB7B3F1-D32E-48B7-8FDD-02247AEBEA04}" srcOrd="0" destOrd="0" parTransId="{27044F60-5753-4AE8-BACB-BB26651226B7}" sibTransId="{6F348C23-BA78-44EB-B43E-85583E13A729}"/>
    <dgm:cxn modelId="{E2ECF048-8021-4A6F-A3CA-11E2970FFB35}" type="presOf" srcId="{4B321B9B-96E4-487D-B5B9-47693D2245DA}" destId="{E7B11FBF-BB6A-48E6-A7BE-D6F699A58822}" srcOrd="1" destOrd="0" presId="urn:microsoft.com/office/officeart/2005/8/layout/venn2"/>
    <dgm:cxn modelId="{D068E6DF-B3E6-4507-BA35-EB0BE77ABF7F}" srcId="{34A88469-444A-46A9-8AC0-A5F9D9DBD426}" destId="{CEFF9A0C-CCA2-47BA-9E14-D00E511A559B}" srcOrd="2" destOrd="0" parTransId="{B2B5948D-ED8E-4E6B-9ACB-9732F653C86C}" sibTransId="{CA2F9946-7BEE-42BF-8FB8-886CBEE58877}"/>
    <dgm:cxn modelId="{39D2BC43-42A7-485B-9E36-A36A830773B5}" srcId="{34A88469-444A-46A9-8AC0-A5F9D9DBD426}" destId="{4B321B9B-96E4-487D-B5B9-47693D2245DA}" srcOrd="1" destOrd="0" parTransId="{5372AA9B-13C4-409E-88CC-CDA57A02D47E}" sibTransId="{D0FC1812-7B59-4FE3-98CB-0E4CF4ECAEC4}"/>
    <dgm:cxn modelId="{8D4394F5-9B70-476F-95B2-7FAF41F8B933}" type="presOf" srcId="{4B321B9B-96E4-487D-B5B9-47693D2245DA}" destId="{68702841-6BA7-4F7F-B266-9593A219E212}" srcOrd="0" destOrd="0" presId="urn:microsoft.com/office/officeart/2005/8/layout/venn2"/>
    <dgm:cxn modelId="{EDE02D0A-4317-48A2-AECB-C852D670021C}" type="presOf" srcId="{CEFF9A0C-CCA2-47BA-9E14-D00E511A559B}" destId="{1C78EED6-C6FA-4E1C-A465-60A06C4F6EFD}" srcOrd="0" destOrd="0" presId="urn:microsoft.com/office/officeart/2005/8/layout/venn2"/>
    <dgm:cxn modelId="{101488BC-645F-4717-B97D-0D32D2433DF9}" type="presOf" srcId="{5CB7B3F1-D32E-48B7-8FDD-02247AEBEA04}" destId="{85A95865-0FD7-468B-8765-44CD0949058F}" srcOrd="0" destOrd="0" presId="urn:microsoft.com/office/officeart/2005/8/layout/venn2"/>
    <dgm:cxn modelId="{F57385AA-6628-4786-8F1C-F443300930D2}" type="presParOf" srcId="{84713586-CE36-4DCB-815C-1B61E8A3149F}" destId="{6820E0C4-3695-4F4B-8EE8-A4F5A3A4A0E5}" srcOrd="0" destOrd="0" presId="urn:microsoft.com/office/officeart/2005/8/layout/venn2"/>
    <dgm:cxn modelId="{1CCE7B1A-3C19-48E1-BA73-B3EAF3161208}" type="presParOf" srcId="{6820E0C4-3695-4F4B-8EE8-A4F5A3A4A0E5}" destId="{85A95865-0FD7-468B-8765-44CD0949058F}" srcOrd="0" destOrd="0" presId="urn:microsoft.com/office/officeart/2005/8/layout/venn2"/>
    <dgm:cxn modelId="{784E83BB-FFD1-4F6E-9C91-BB07FA22D5C9}" type="presParOf" srcId="{6820E0C4-3695-4F4B-8EE8-A4F5A3A4A0E5}" destId="{44B92591-0C35-4B3C-A990-CE48D04B1EEB}" srcOrd="1" destOrd="0" presId="urn:microsoft.com/office/officeart/2005/8/layout/venn2"/>
    <dgm:cxn modelId="{36C48EA2-6952-45C0-8918-2C33C0BF11EA}" type="presParOf" srcId="{84713586-CE36-4DCB-815C-1B61E8A3149F}" destId="{ED638BD5-7D37-4FEE-8173-D80D92A1BF3B}" srcOrd="1" destOrd="0" presId="urn:microsoft.com/office/officeart/2005/8/layout/venn2"/>
    <dgm:cxn modelId="{8D568168-6D56-4E1A-ABF4-BA352B762A21}" type="presParOf" srcId="{ED638BD5-7D37-4FEE-8173-D80D92A1BF3B}" destId="{68702841-6BA7-4F7F-B266-9593A219E212}" srcOrd="0" destOrd="0" presId="urn:microsoft.com/office/officeart/2005/8/layout/venn2"/>
    <dgm:cxn modelId="{461D3067-E23E-44A3-BB2E-72D7B8CE81EC}" type="presParOf" srcId="{ED638BD5-7D37-4FEE-8173-D80D92A1BF3B}" destId="{E7B11FBF-BB6A-48E6-A7BE-D6F699A58822}" srcOrd="1" destOrd="0" presId="urn:microsoft.com/office/officeart/2005/8/layout/venn2"/>
    <dgm:cxn modelId="{1296A215-F3C2-4ED1-9801-331FB918E09B}" type="presParOf" srcId="{84713586-CE36-4DCB-815C-1B61E8A3149F}" destId="{C5E76DFF-7F0A-4CBC-8B43-F2F4BC04648B}" srcOrd="2" destOrd="0" presId="urn:microsoft.com/office/officeart/2005/8/layout/venn2"/>
    <dgm:cxn modelId="{42C45A3B-FE77-48E7-8615-880378E036A2}" type="presParOf" srcId="{C5E76DFF-7F0A-4CBC-8B43-F2F4BC04648B}" destId="{1C78EED6-C6FA-4E1C-A465-60A06C4F6EFD}" srcOrd="0" destOrd="0" presId="urn:microsoft.com/office/officeart/2005/8/layout/venn2"/>
    <dgm:cxn modelId="{8B24987C-336E-470C-930F-4BCFF0A87967}" type="presParOf" srcId="{C5E76DFF-7F0A-4CBC-8B43-F2F4BC04648B}" destId="{72DD5250-E620-4705-B029-8E12EE17B939}"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B5B426-8517-4897-8A70-4E70C1CA1D5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269E7BB7-AD63-46DC-BCE0-7839905AD982}">
      <dgm:prSet phldrT="[Text]"/>
      <dgm:spPr>
        <a:blipFill rotWithShape="0">
          <a:blip xmlns:r="http://schemas.openxmlformats.org/officeDocument/2006/relationships" r:embed="rId1"/>
          <a:stretch>
            <a:fillRect/>
          </a:stretch>
        </a:blipFill>
        <a:ln w="254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TAM</a:t>
          </a:r>
          <a:endPar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9AABB892-90A6-4224-9650-8875E61EC550}" type="parTrans" cxnId="{8326BFC9-E6B9-4F8C-92D6-87B9F93CF99A}">
      <dgm:prSet/>
      <dgm:spPr/>
      <dgm:t>
        <a:bodyPr/>
        <a:lstStyle/>
        <a:p>
          <a:endParaRPr lang="en-US"/>
        </a:p>
      </dgm:t>
    </dgm:pt>
    <dgm:pt modelId="{A38F9C68-5FEE-4D4F-AE07-21362B296428}" type="sibTrans" cxnId="{8326BFC9-E6B9-4F8C-92D6-87B9F93CF99A}">
      <dgm:prSet/>
      <dgm:spPr/>
      <dgm:t>
        <a:bodyPr/>
        <a:lstStyle/>
        <a:p>
          <a:endParaRPr lang="en-US"/>
        </a:p>
      </dgm:t>
    </dgm:pt>
    <dgm:pt modelId="{69C3C852-0D83-4381-975C-9C462A54CEE4}">
      <dgm:prSet phldrT="[Text]" custT="1"/>
      <dgm:spPr>
        <a:ln w="254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IN" sz="2400" b="1" dirty="0"/>
            <a:t>Total Addressable Market (TAM</a:t>
          </a:r>
          <a:r>
            <a:rPr lang="en-IN" sz="2400" b="1" dirty="0" smtClean="0"/>
            <a:t>) – understand market size &amp; growth</a:t>
          </a:r>
          <a:endParaRPr lang="en-US" sz="2400" b="1" dirty="0"/>
        </a:p>
      </dgm:t>
    </dgm:pt>
    <dgm:pt modelId="{E8FEF697-9042-4CC9-B4D9-2F4F88D0FE97}" type="parTrans" cxnId="{74886F53-F52D-49F0-AD86-2F851FA03E62}">
      <dgm:prSet/>
      <dgm:spPr/>
      <dgm:t>
        <a:bodyPr/>
        <a:lstStyle/>
        <a:p>
          <a:endParaRPr lang="en-US"/>
        </a:p>
      </dgm:t>
    </dgm:pt>
    <dgm:pt modelId="{B211186F-B105-4CD9-8DC6-5281D682A388}" type="sibTrans" cxnId="{74886F53-F52D-49F0-AD86-2F851FA03E62}">
      <dgm:prSet/>
      <dgm:spPr/>
      <dgm:t>
        <a:bodyPr/>
        <a:lstStyle/>
        <a:p>
          <a:endParaRPr lang="en-US"/>
        </a:p>
      </dgm:t>
    </dgm:pt>
    <dgm:pt modelId="{B0DCC285-5E8A-4DE7-9000-DF5AD0E8FC60}">
      <dgm:prSet phldrT="[Text]" custT="1"/>
      <dgm:spPr>
        <a:ln w="254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IN" sz="2400" b="1" dirty="0"/>
            <a:t>Middle income household jewellery market in India : Say ₹1,00,000 Crore </a:t>
          </a:r>
          <a:endParaRPr lang="en-US" sz="2400" b="1" dirty="0"/>
        </a:p>
      </dgm:t>
    </dgm:pt>
    <dgm:pt modelId="{C3F62C8D-DC22-4490-A96F-58C06180BA89}" type="parTrans" cxnId="{070FC360-474A-457F-B195-7FA7FBE1D411}">
      <dgm:prSet/>
      <dgm:spPr/>
      <dgm:t>
        <a:bodyPr/>
        <a:lstStyle/>
        <a:p>
          <a:endParaRPr lang="en-US"/>
        </a:p>
      </dgm:t>
    </dgm:pt>
    <dgm:pt modelId="{F519D364-D78A-4D7F-A468-B232432834E9}" type="sibTrans" cxnId="{070FC360-474A-457F-B195-7FA7FBE1D411}">
      <dgm:prSet/>
      <dgm:spPr/>
      <dgm:t>
        <a:bodyPr/>
        <a:lstStyle/>
        <a:p>
          <a:endParaRPr lang="en-US"/>
        </a:p>
      </dgm:t>
    </dgm:pt>
    <dgm:pt modelId="{D1606C30-52DA-4610-9266-758CBED3DF38}">
      <dgm:prSet phldrT="[Text]"/>
      <dgm:spPr>
        <a:blipFill rotWithShape="0">
          <a:blip xmlns:r="http://schemas.openxmlformats.org/officeDocument/2006/relationships" r:embed="rId1"/>
          <a:stretch>
            <a:fillRect/>
          </a:stretch>
        </a:blipFill>
        <a:ln w="254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SAM</a:t>
          </a:r>
          <a:endPar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81041BF6-510A-4BE0-B4E6-3751A665A089}" type="parTrans" cxnId="{4C862E09-9B23-41A9-85C6-863C68F94A92}">
      <dgm:prSet/>
      <dgm:spPr/>
      <dgm:t>
        <a:bodyPr/>
        <a:lstStyle/>
        <a:p>
          <a:endParaRPr lang="en-US"/>
        </a:p>
      </dgm:t>
    </dgm:pt>
    <dgm:pt modelId="{14C66DB3-02BF-4BE8-B795-1C643C419E57}" type="sibTrans" cxnId="{4C862E09-9B23-41A9-85C6-863C68F94A92}">
      <dgm:prSet/>
      <dgm:spPr/>
      <dgm:t>
        <a:bodyPr/>
        <a:lstStyle/>
        <a:p>
          <a:endParaRPr lang="en-US"/>
        </a:p>
      </dgm:t>
    </dgm:pt>
    <dgm:pt modelId="{216AF553-44CA-469F-B7AB-FBE25B145B7C}">
      <dgm:prSet phldrT="[Text]" custT="1"/>
      <dgm:spPr>
        <a:ln w="254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IN" sz="2400" b="1" dirty="0"/>
            <a:t>Serviceable Available Market (SAM): Target </a:t>
          </a:r>
          <a:r>
            <a:rPr lang="en-IN" sz="2400" b="1" dirty="0" smtClean="0"/>
            <a:t>market – know market structure</a:t>
          </a:r>
          <a:endParaRPr lang="en-US" sz="2400" b="1" dirty="0"/>
        </a:p>
      </dgm:t>
    </dgm:pt>
    <dgm:pt modelId="{5FFAD555-03E6-4619-B466-4A8DE272F133}" type="parTrans" cxnId="{4CE596CD-F7B6-445E-8784-4A87CA3440C7}">
      <dgm:prSet/>
      <dgm:spPr/>
      <dgm:t>
        <a:bodyPr/>
        <a:lstStyle/>
        <a:p>
          <a:endParaRPr lang="en-US"/>
        </a:p>
      </dgm:t>
    </dgm:pt>
    <dgm:pt modelId="{89C63C68-FD32-4EEC-B166-A761A05B5CCA}" type="sibTrans" cxnId="{4CE596CD-F7B6-445E-8784-4A87CA3440C7}">
      <dgm:prSet/>
      <dgm:spPr/>
      <dgm:t>
        <a:bodyPr/>
        <a:lstStyle/>
        <a:p>
          <a:endParaRPr lang="en-US"/>
        </a:p>
      </dgm:t>
    </dgm:pt>
    <dgm:pt modelId="{64D95D65-E09B-4D22-86F0-579163F30772}">
      <dgm:prSet phldrT="[Text]" custT="1"/>
      <dgm:spPr>
        <a:ln w="254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IN" sz="2400" b="1" dirty="0"/>
            <a:t>Middle income household jewellery market in the target village: ₹10 </a:t>
          </a:r>
          <a:r>
            <a:rPr lang="en-IN" sz="2400" b="1" dirty="0" err="1"/>
            <a:t>cr</a:t>
          </a:r>
          <a:endParaRPr lang="en-US" sz="2400" b="1" dirty="0"/>
        </a:p>
      </dgm:t>
    </dgm:pt>
    <dgm:pt modelId="{95576DA1-8AA6-46CE-A630-84D4782A42FB}" type="parTrans" cxnId="{60E54803-0CCE-4B25-9B5D-55F1ABFE893A}">
      <dgm:prSet/>
      <dgm:spPr/>
      <dgm:t>
        <a:bodyPr/>
        <a:lstStyle/>
        <a:p>
          <a:endParaRPr lang="en-US"/>
        </a:p>
      </dgm:t>
    </dgm:pt>
    <dgm:pt modelId="{16EADAA5-D879-455D-9242-C405C8C72856}" type="sibTrans" cxnId="{60E54803-0CCE-4B25-9B5D-55F1ABFE893A}">
      <dgm:prSet/>
      <dgm:spPr/>
      <dgm:t>
        <a:bodyPr/>
        <a:lstStyle/>
        <a:p>
          <a:endParaRPr lang="en-US"/>
        </a:p>
      </dgm:t>
    </dgm:pt>
    <dgm:pt modelId="{D04176FF-01A5-4179-A4B0-C291B7021541}">
      <dgm:prSet phldrT="[Text]"/>
      <dgm:spPr>
        <a:blipFill rotWithShape="0">
          <a:blip xmlns:r="http://schemas.openxmlformats.org/officeDocument/2006/relationships" r:embed="rId1"/>
          <a:stretch>
            <a:fillRect/>
          </a:stretch>
        </a:blipFill>
        <a:ln w="254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SOM</a:t>
          </a:r>
          <a:endPar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1051866E-5F80-4FDC-9377-551B02BABDF0}" type="parTrans" cxnId="{6A99AD96-DD98-484D-9EA0-78B0217B2338}">
      <dgm:prSet/>
      <dgm:spPr/>
      <dgm:t>
        <a:bodyPr/>
        <a:lstStyle/>
        <a:p>
          <a:endParaRPr lang="en-US"/>
        </a:p>
      </dgm:t>
    </dgm:pt>
    <dgm:pt modelId="{76DE9659-9E90-45B4-9652-CF8A7091348A}" type="sibTrans" cxnId="{6A99AD96-DD98-484D-9EA0-78B0217B2338}">
      <dgm:prSet/>
      <dgm:spPr/>
      <dgm:t>
        <a:bodyPr/>
        <a:lstStyle/>
        <a:p>
          <a:endParaRPr lang="en-US"/>
        </a:p>
      </dgm:t>
    </dgm:pt>
    <dgm:pt modelId="{EB556C32-2045-42F7-8F6C-1DCBD31C3F52}">
      <dgm:prSet phldrT="[Text]" custT="1"/>
      <dgm:spPr>
        <a:ln w="254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IN" sz="2400" b="1" dirty="0"/>
            <a:t>Serviceable Obtainable Market (SOM</a:t>
          </a:r>
          <a:r>
            <a:rPr lang="en-IN" sz="2400" b="1" dirty="0" smtClean="0"/>
            <a:t>) – market size to target </a:t>
          </a:r>
          <a:endParaRPr lang="en-US" sz="2400" b="1" dirty="0"/>
        </a:p>
      </dgm:t>
    </dgm:pt>
    <dgm:pt modelId="{2770E263-7FD0-4CD6-8868-9C33C6403051}" type="parTrans" cxnId="{D566594C-ABEC-471C-926E-7CEBC6DB24F6}">
      <dgm:prSet/>
      <dgm:spPr/>
      <dgm:t>
        <a:bodyPr/>
        <a:lstStyle/>
        <a:p>
          <a:endParaRPr lang="en-US"/>
        </a:p>
      </dgm:t>
    </dgm:pt>
    <dgm:pt modelId="{D8FB1BE7-FE26-46E8-985F-59D6211D6D95}" type="sibTrans" cxnId="{D566594C-ABEC-471C-926E-7CEBC6DB24F6}">
      <dgm:prSet/>
      <dgm:spPr/>
      <dgm:t>
        <a:bodyPr/>
        <a:lstStyle/>
        <a:p>
          <a:endParaRPr lang="en-US"/>
        </a:p>
      </dgm:t>
    </dgm:pt>
    <dgm:pt modelId="{0AF8A390-7775-4B13-BD48-7972A07B3FB9}">
      <dgm:prSet phldrT="[Text]" custT="1"/>
      <dgm:spPr>
        <a:ln w="254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IN" sz="2400" b="1" dirty="0" smtClean="0"/>
            <a:t>You target to capture 10</a:t>
          </a:r>
          <a:r>
            <a:rPr lang="en-IN" sz="2400" b="1" dirty="0"/>
            <a:t>% of the jewellery market of middle income household in the </a:t>
          </a:r>
          <a:r>
            <a:rPr lang="en-IN" sz="2400" b="1" dirty="0" smtClean="0"/>
            <a:t>village in two years: </a:t>
          </a:r>
          <a:r>
            <a:rPr lang="en-IN" sz="2400" b="1" dirty="0"/>
            <a:t>₹1 </a:t>
          </a:r>
          <a:r>
            <a:rPr lang="en-IN" sz="2400" b="1" dirty="0" err="1"/>
            <a:t>cr</a:t>
          </a:r>
          <a:r>
            <a:rPr lang="en-IN" sz="2400" b="1" dirty="0"/>
            <a:t> </a:t>
          </a:r>
          <a:endParaRPr lang="en-US" sz="2400" b="1" dirty="0"/>
        </a:p>
      </dgm:t>
    </dgm:pt>
    <dgm:pt modelId="{65C8A5EC-0FF8-4C76-8CD1-8C86D3850D0E}" type="parTrans" cxnId="{0CF9D991-B43A-4ADA-81EF-68F2B3C1A6AC}">
      <dgm:prSet/>
      <dgm:spPr/>
      <dgm:t>
        <a:bodyPr/>
        <a:lstStyle/>
        <a:p>
          <a:endParaRPr lang="en-US"/>
        </a:p>
      </dgm:t>
    </dgm:pt>
    <dgm:pt modelId="{291D91BB-2F4D-473C-A864-7A1B6D53CE03}" type="sibTrans" cxnId="{0CF9D991-B43A-4ADA-81EF-68F2B3C1A6AC}">
      <dgm:prSet/>
      <dgm:spPr/>
      <dgm:t>
        <a:bodyPr/>
        <a:lstStyle/>
        <a:p>
          <a:endParaRPr lang="en-US"/>
        </a:p>
      </dgm:t>
    </dgm:pt>
    <dgm:pt modelId="{3BA461F7-B409-45DB-9B61-F43C72703472}" type="pres">
      <dgm:prSet presAssocID="{B7B5B426-8517-4897-8A70-4E70C1CA1D51}" presName="linearFlow" presStyleCnt="0">
        <dgm:presLayoutVars>
          <dgm:dir/>
          <dgm:animLvl val="lvl"/>
          <dgm:resizeHandles val="exact"/>
        </dgm:presLayoutVars>
      </dgm:prSet>
      <dgm:spPr/>
      <dgm:t>
        <a:bodyPr/>
        <a:lstStyle/>
        <a:p>
          <a:endParaRPr lang="en-IN"/>
        </a:p>
      </dgm:t>
    </dgm:pt>
    <dgm:pt modelId="{E91BEA0C-3EFA-4FE8-AFCA-4172E137DB72}" type="pres">
      <dgm:prSet presAssocID="{269E7BB7-AD63-46DC-BCE0-7839905AD982}" presName="composite" presStyleCnt="0"/>
      <dgm:spPr/>
    </dgm:pt>
    <dgm:pt modelId="{D1606E68-A5D0-4E05-81AC-368C58A5E4D9}" type="pres">
      <dgm:prSet presAssocID="{269E7BB7-AD63-46DC-BCE0-7839905AD982}" presName="parentText" presStyleLbl="alignNode1" presStyleIdx="0" presStyleCnt="3">
        <dgm:presLayoutVars>
          <dgm:chMax val="1"/>
          <dgm:bulletEnabled val="1"/>
        </dgm:presLayoutVars>
      </dgm:prSet>
      <dgm:spPr/>
      <dgm:t>
        <a:bodyPr/>
        <a:lstStyle/>
        <a:p>
          <a:endParaRPr lang="en-IN"/>
        </a:p>
      </dgm:t>
    </dgm:pt>
    <dgm:pt modelId="{8398F08D-6F50-4AF9-97A9-69561498CD8D}" type="pres">
      <dgm:prSet presAssocID="{269E7BB7-AD63-46DC-BCE0-7839905AD982}" presName="descendantText" presStyleLbl="alignAcc1" presStyleIdx="0" presStyleCnt="3">
        <dgm:presLayoutVars>
          <dgm:bulletEnabled val="1"/>
        </dgm:presLayoutVars>
      </dgm:prSet>
      <dgm:spPr/>
      <dgm:t>
        <a:bodyPr/>
        <a:lstStyle/>
        <a:p>
          <a:endParaRPr lang="en-IN"/>
        </a:p>
      </dgm:t>
    </dgm:pt>
    <dgm:pt modelId="{A3831120-7194-4C38-8632-E568AD631DB1}" type="pres">
      <dgm:prSet presAssocID="{A38F9C68-5FEE-4D4F-AE07-21362B296428}" presName="sp" presStyleCnt="0"/>
      <dgm:spPr/>
    </dgm:pt>
    <dgm:pt modelId="{381871B8-513B-4522-A8E0-B35231042904}" type="pres">
      <dgm:prSet presAssocID="{D1606C30-52DA-4610-9266-758CBED3DF38}" presName="composite" presStyleCnt="0"/>
      <dgm:spPr/>
    </dgm:pt>
    <dgm:pt modelId="{1FB9AC10-0712-439F-B321-A82D6FB8F41E}" type="pres">
      <dgm:prSet presAssocID="{D1606C30-52DA-4610-9266-758CBED3DF38}" presName="parentText" presStyleLbl="alignNode1" presStyleIdx="1" presStyleCnt="3">
        <dgm:presLayoutVars>
          <dgm:chMax val="1"/>
          <dgm:bulletEnabled val="1"/>
        </dgm:presLayoutVars>
      </dgm:prSet>
      <dgm:spPr/>
      <dgm:t>
        <a:bodyPr/>
        <a:lstStyle/>
        <a:p>
          <a:endParaRPr lang="en-IN"/>
        </a:p>
      </dgm:t>
    </dgm:pt>
    <dgm:pt modelId="{3B059CF1-60AF-407B-9466-D3F58C00319F}" type="pres">
      <dgm:prSet presAssocID="{D1606C30-52DA-4610-9266-758CBED3DF38}" presName="descendantText" presStyleLbl="alignAcc1" presStyleIdx="1" presStyleCnt="3">
        <dgm:presLayoutVars>
          <dgm:bulletEnabled val="1"/>
        </dgm:presLayoutVars>
      </dgm:prSet>
      <dgm:spPr/>
      <dgm:t>
        <a:bodyPr/>
        <a:lstStyle/>
        <a:p>
          <a:endParaRPr lang="en-IN"/>
        </a:p>
      </dgm:t>
    </dgm:pt>
    <dgm:pt modelId="{071D075A-77A6-4DFB-A0FB-59F17EB0D484}" type="pres">
      <dgm:prSet presAssocID="{14C66DB3-02BF-4BE8-B795-1C643C419E57}" presName="sp" presStyleCnt="0"/>
      <dgm:spPr/>
    </dgm:pt>
    <dgm:pt modelId="{CF6779DC-8442-4274-845E-1261B4182550}" type="pres">
      <dgm:prSet presAssocID="{D04176FF-01A5-4179-A4B0-C291B7021541}" presName="composite" presStyleCnt="0"/>
      <dgm:spPr/>
    </dgm:pt>
    <dgm:pt modelId="{2008B213-85C3-4E30-AAD0-654949E8B94A}" type="pres">
      <dgm:prSet presAssocID="{D04176FF-01A5-4179-A4B0-C291B7021541}" presName="parentText" presStyleLbl="alignNode1" presStyleIdx="2" presStyleCnt="3">
        <dgm:presLayoutVars>
          <dgm:chMax val="1"/>
          <dgm:bulletEnabled val="1"/>
        </dgm:presLayoutVars>
      </dgm:prSet>
      <dgm:spPr/>
      <dgm:t>
        <a:bodyPr/>
        <a:lstStyle/>
        <a:p>
          <a:endParaRPr lang="en-IN"/>
        </a:p>
      </dgm:t>
    </dgm:pt>
    <dgm:pt modelId="{C9759A68-6A72-4BAC-9F52-E26CAE37316B}" type="pres">
      <dgm:prSet presAssocID="{D04176FF-01A5-4179-A4B0-C291B7021541}" presName="descendantText" presStyleLbl="alignAcc1" presStyleIdx="2" presStyleCnt="3">
        <dgm:presLayoutVars>
          <dgm:bulletEnabled val="1"/>
        </dgm:presLayoutVars>
      </dgm:prSet>
      <dgm:spPr/>
      <dgm:t>
        <a:bodyPr/>
        <a:lstStyle/>
        <a:p>
          <a:endParaRPr lang="en-IN"/>
        </a:p>
      </dgm:t>
    </dgm:pt>
  </dgm:ptLst>
  <dgm:cxnLst>
    <dgm:cxn modelId="{42313710-334F-499F-8E6F-5D5B37400869}" type="presOf" srcId="{D04176FF-01A5-4179-A4B0-C291B7021541}" destId="{2008B213-85C3-4E30-AAD0-654949E8B94A}" srcOrd="0" destOrd="0" presId="urn:microsoft.com/office/officeart/2005/8/layout/chevron2"/>
    <dgm:cxn modelId="{60E54803-0CCE-4B25-9B5D-55F1ABFE893A}" srcId="{D1606C30-52DA-4610-9266-758CBED3DF38}" destId="{64D95D65-E09B-4D22-86F0-579163F30772}" srcOrd="1" destOrd="0" parTransId="{95576DA1-8AA6-46CE-A630-84D4782A42FB}" sibTransId="{16EADAA5-D879-455D-9242-C405C8C72856}"/>
    <dgm:cxn modelId="{708ECDBA-E0E2-4B2E-ACCE-08C3C3321B7A}" type="presOf" srcId="{EB556C32-2045-42F7-8F6C-1DCBD31C3F52}" destId="{C9759A68-6A72-4BAC-9F52-E26CAE37316B}" srcOrd="0" destOrd="0" presId="urn:microsoft.com/office/officeart/2005/8/layout/chevron2"/>
    <dgm:cxn modelId="{0CF9D991-B43A-4ADA-81EF-68F2B3C1A6AC}" srcId="{D04176FF-01A5-4179-A4B0-C291B7021541}" destId="{0AF8A390-7775-4B13-BD48-7972A07B3FB9}" srcOrd="1" destOrd="0" parTransId="{65C8A5EC-0FF8-4C76-8CD1-8C86D3850D0E}" sibTransId="{291D91BB-2F4D-473C-A864-7A1B6D53CE03}"/>
    <dgm:cxn modelId="{385CC35D-E629-4CC5-9ADC-B5F6C48FB903}" type="presOf" srcId="{64D95D65-E09B-4D22-86F0-579163F30772}" destId="{3B059CF1-60AF-407B-9466-D3F58C00319F}" srcOrd="0" destOrd="1" presId="urn:microsoft.com/office/officeart/2005/8/layout/chevron2"/>
    <dgm:cxn modelId="{070FC360-474A-457F-B195-7FA7FBE1D411}" srcId="{269E7BB7-AD63-46DC-BCE0-7839905AD982}" destId="{B0DCC285-5E8A-4DE7-9000-DF5AD0E8FC60}" srcOrd="1" destOrd="0" parTransId="{C3F62C8D-DC22-4490-A96F-58C06180BA89}" sibTransId="{F519D364-D78A-4D7F-A468-B232432834E9}"/>
    <dgm:cxn modelId="{4C862E09-9B23-41A9-85C6-863C68F94A92}" srcId="{B7B5B426-8517-4897-8A70-4E70C1CA1D51}" destId="{D1606C30-52DA-4610-9266-758CBED3DF38}" srcOrd="1" destOrd="0" parTransId="{81041BF6-510A-4BE0-B4E6-3751A665A089}" sibTransId="{14C66DB3-02BF-4BE8-B795-1C643C419E57}"/>
    <dgm:cxn modelId="{D566594C-ABEC-471C-926E-7CEBC6DB24F6}" srcId="{D04176FF-01A5-4179-A4B0-C291B7021541}" destId="{EB556C32-2045-42F7-8F6C-1DCBD31C3F52}" srcOrd="0" destOrd="0" parTransId="{2770E263-7FD0-4CD6-8868-9C33C6403051}" sibTransId="{D8FB1BE7-FE26-46E8-985F-59D6211D6D95}"/>
    <dgm:cxn modelId="{2E34736F-3D20-4623-8372-68F5E71CA0A0}" type="presOf" srcId="{B0DCC285-5E8A-4DE7-9000-DF5AD0E8FC60}" destId="{8398F08D-6F50-4AF9-97A9-69561498CD8D}" srcOrd="0" destOrd="1" presId="urn:microsoft.com/office/officeart/2005/8/layout/chevron2"/>
    <dgm:cxn modelId="{E869A6F6-2BCB-4C76-A056-4A11B233E4E5}" type="presOf" srcId="{0AF8A390-7775-4B13-BD48-7972A07B3FB9}" destId="{C9759A68-6A72-4BAC-9F52-E26CAE37316B}" srcOrd="0" destOrd="1" presId="urn:microsoft.com/office/officeart/2005/8/layout/chevron2"/>
    <dgm:cxn modelId="{ECD71D29-1025-4084-9325-9C628F85E6AE}" type="presOf" srcId="{B7B5B426-8517-4897-8A70-4E70C1CA1D51}" destId="{3BA461F7-B409-45DB-9B61-F43C72703472}" srcOrd="0" destOrd="0" presId="urn:microsoft.com/office/officeart/2005/8/layout/chevron2"/>
    <dgm:cxn modelId="{4D2E472F-78C0-4748-88B0-6CC6ABAC99AE}" type="presOf" srcId="{69C3C852-0D83-4381-975C-9C462A54CEE4}" destId="{8398F08D-6F50-4AF9-97A9-69561498CD8D}" srcOrd="0" destOrd="0" presId="urn:microsoft.com/office/officeart/2005/8/layout/chevron2"/>
    <dgm:cxn modelId="{176DAF82-739E-49D3-BBC1-4B29F8BF5A77}" type="presOf" srcId="{D1606C30-52DA-4610-9266-758CBED3DF38}" destId="{1FB9AC10-0712-439F-B321-A82D6FB8F41E}" srcOrd="0" destOrd="0" presId="urn:microsoft.com/office/officeart/2005/8/layout/chevron2"/>
    <dgm:cxn modelId="{DBE0DC27-AAF1-4B8C-AE35-D2E68FDD69A6}" type="presOf" srcId="{269E7BB7-AD63-46DC-BCE0-7839905AD982}" destId="{D1606E68-A5D0-4E05-81AC-368C58A5E4D9}" srcOrd="0" destOrd="0" presId="urn:microsoft.com/office/officeart/2005/8/layout/chevron2"/>
    <dgm:cxn modelId="{74886F53-F52D-49F0-AD86-2F851FA03E62}" srcId="{269E7BB7-AD63-46DC-BCE0-7839905AD982}" destId="{69C3C852-0D83-4381-975C-9C462A54CEE4}" srcOrd="0" destOrd="0" parTransId="{E8FEF697-9042-4CC9-B4D9-2F4F88D0FE97}" sibTransId="{B211186F-B105-4CD9-8DC6-5281D682A388}"/>
    <dgm:cxn modelId="{F8155F6C-81DF-4840-9F82-06B5B027F1DF}" type="presOf" srcId="{216AF553-44CA-469F-B7AB-FBE25B145B7C}" destId="{3B059CF1-60AF-407B-9466-D3F58C00319F}" srcOrd="0" destOrd="0" presId="urn:microsoft.com/office/officeart/2005/8/layout/chevron2"/>
    <dgm:cxn modelId="{4CE596CD-F7B6-445E-8784-4A87CA3440C7}" srcId="{D1606C30-52DA-4610-9266-758CBED3DF38}" destId="{216AF553-44CA-469F-B7AB-FBE25B145B7C}" srcOrd="0" destOrd="0" parTransId="{5FFAD555-03E6-4619-B466-4A8DE272F133}" sibTransId="{89C63C68-FD32-4EEC-B166-A761A05B5CCA}"/>
    <dgm:cxn modelId="{6A99AD96-DD98-484D-9EA0-78B0217B2338}" srcId="{B7B5B426-8517-4897-8A70-4E70C1CA1D51}" destId="{D04176FF-01A5-4179-A4B0-C291B7021541}" srcOrd="2" destOrd="0" parTransId="{1051866E-5F80-4FDC-9377-551B02BABDF0}" sibTransId="{76DE9659-9E90-45B4-9652-CF8A7091348A}"/>
    <dgm:cxn modelId="{8326BFC9-E6B9-4F8C-92D6-87B9F93CF99A}" srcId="{B7B5B426-8517-4897-8A70-4E70C1CA1D51}" destId="{269E7BB7-AD63-46DC-BCE0-7839905AD982}" srcOrd="0" destOrd="0" parTransId="{9AABB892-90A6-4224-9650-8875E61EC550}" sibTransId="{A38F9C68-5FEE-4D4F-AE07-21362B296428}"/>
    <dgm:cxn modelId="{C36C6223-BD21-4516-B36D-4227470DED73}" type="presParOf" srcId="{3BA461F7-B409-45DB-9B61-F43C72703472}" destId="{E91BEA0C-3EFA-4FE8-AFCA-4172E137DB72}" srcOrd="0" destOrd="0" presId="urn:microsoft.com/office/officeart/2005/8/layout/chevron2"/>
    <dgm:cxn modelId="{56AC62DB-91AB-4C7C-BE7A-AE3737BA6672}" type="presParOf" srcId="{E91BEA0C-3EFA-4FE8-AFCA-4172E137DB72}" destId="{D1606E68-A5D0-4E05-81AC-368C58A5E4D9}" srcOrd="0" destOrd="0" presId="urn:microsoft.com/office/officeart/2005/8/layout/chevron2"/>
    <dgm:cxn modelId="{0A972643-B2EA-436B-9CB8-B04485616535}" type="presParOf" srcId="{E91BEA0C-3EFA-4FE8-AFCA-4172E137DB72}" destId="{8398F08D-6F50-4AF9-97A9-69561498CD8D}" srcOrd="1" destOrd="0" presId="urn:microsoft.com/office/officeart/2005/8/layout/chevron2"/>
    <dgm:cxn modelId="{1A5E81EF-3E7B-4116-8C07-C1BCE1651947}" type="presParOf" srcId="{3BA461F7-B409-45DB-9B61-F43C72703472}" destId="{A3831120-7194-4C38-8632-E568AD631DB1}" srcOrd="1" destOrd="0" presId="urn:microsoft.com/office/officeart/2005/8/layout/chevron2"/>
    <dgm:cxn modelId="{57BBEA97-8723-4DFA-859F-5AA6C9C2D5DE}" type="presParOf" srcId="{3BA461F7-B409-45DB-9B61-F43C72703472}" destId="{381871B8-513B-4522-A8E0-B35231042904}" srcOrd="2" destOrd="0" presId="urn:microsoft.com/office/officeart/2005/8/layout/chevron2"/>
    <dgm:cxn modelId="{CC3A57CF-8E50-4FA0-92EF-6820F06A5693}" type="presParOf" srcId="{381871B8-513B-4522-A8E0-B35231042904}" destId="{1FB9AC10-0712-439F-B321-A82D6FB8F41E}" srcOrd="0" destOrd="0" presId="urn:microsoft.com/office/officeart/2005/8/layout/chevron2"/>
    <dgm:cxn modelId="{1B16A725-588E-4B2D-B416-6AD4EB035F17}" type="presParOf" srcId="{381871B8-513B-4522-A8E0-B35231042904}" destId="{3B059CF1-60AF-407B-9466-D3F58C00319F}" srcOrd="1" destOrd="0" presId="urn:microsoft.com/office/officeart/2005/8/layout/chevron2"/>
    <dgm:cxn modelId="{4168D124-6F40-430E-9973-E3B736B6743B}" type="presParOf" srcId="{3BA461F7-B409-45DB-9B61-F43C72703472}" destId="{071D075A-77A6-4DFB-A0FB-59F17EB0D484}" srcOrd="3" destOrd="0" presId="urn:microsoft.com/office/officeart/2005/8/layout/chevron2"/>
    <dgm:cxn modelId="{E414F07F-C74C-4F44-AD39-5033BEC14FA1}" type="presParOf" srcId="{3BA461F7-B409-45DB-9B61-F43C72703472}" destId="{CF6779DC-8442-4274-845E-1261B4182550}" srcOrd="4" destOrd="0" presId="urn:microsoft.com/office/officeart/2005/8/layout/chevron2"/>
    <dgm:cxn modelId="{322A49C3-059B-4F94-A965-BC793181D654}" type="presParOf" srcId="{CF6779DC-8442-4274-845E-1261B4182550}" destId="{2008B213-85C3-4E30-AAD0-654949E8B94A}" srcOrd="0" destOrd="0" presId="urn:microsoft.com/office/officeart/2005/8/layout/chevron2"/>
    <dgm:cxn modelId="{B8CB2AA3-37D7-4B17-9864-C665811CB32F}" type="presParOf" srcId="{CF6779DC-8442-4274-845E-1261B4182550}" destId="{C9759A68-6A72-4BAC-9F52-E26CAE37316B}" srcOrd="1" destOrd="0" presId="urn:microsoft.com/office/officeart/2005/8/layout/chevron2"/>
  </dgm:cxnLst>
  <dgm:bg>
    <a:solidFill>
      <a:srgbClr val="00B0F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AEDA53-9189-4FA9-906A-532D344E1EAA}" type="doc">
      <dgm:prSet loTypeId="urn:microsoft.com/office/officeart/2005/8/layout/chart3" loCatId="cycle" qsTypeId="urn:microsoft.com/office/officeart/2005/8/quickstyle/3d7" qsCatId="3D" csTypeId="urn:microsoft.com/office/officeart/2005/8/colors/colorful5" csCatId="colorful" phldr="1"/>
      <dgm:spPr/>
    </dgm:pt>
    <dgm:pt modelId="{8374F91C-7FFB-4713-B5F1-5F5A70D24699}">
      <dgm:prSet phldrT="[Text]"/>
      <dgm:spPr/>
      <dgm:t>
        <a:bodyPr/>
        <a:lstStyle/>
        <a:p>
          <a:r>
            <a:rPr lang="en-IN" dirty="0"/>
            <a:t>      </a:t>
          </a:r>
          <a:r>
            <a:rPr lang="en-IN" b="1" dirty="0"/>
            <a:t>Price</a:t>
          </a:r>
          <a:endParaRPr lang="en-US" b="1" dirty="0"/>
        </a:p>
      </dgm:t>
    </dgm:pt>
    <dgm:pt modelId="{77F0B49F-68AD-42BD-8332-08E0DC0F8C88}" type="parTrans" cxnId="{9B620E01-791B-4716-AD34-1C724551CF68}">
      <dgm:prSet/>
      <dgm:spPr/>
      <dgm:t>
        <a:bodyPr/>
        <a:lstStyle/>
        <a:p>
          <a:endParaRPr lang="en-US"/>
        </a:p>
      </dgm:t>
    </dgm:pt>
    <dgm:pt modelId="{D131B81C-A9D8-4F5E-9CD8-335FF13EABDA}" type="sibTrans" cxnId="{9B620E01-791B-4716-AD34-1C724551CF68}">
      <dgm:prSet/>
      <dgm:spPr/>
      <dgm:t>
        <a:bodyPr/>
        <a:lstStyle/>
        <a:p>
          <a:endParaRPr lang="en-US"/>
        </a:p>
      </dgm:t>
    </dgm:pt>
    <dgm:pt modelId="{70F43E72-2995-4623-9279-C6FB5CDA5045}">
      <dgm:prSet phldrT="[Text]"/>
      <dgm:spPr/>
      <dgm:t>
        <a:bodyPr/>
        <a:lstStyle/>
        <a:p>
          <a:r>
            <a:rPr lang="en-IN" b="1" dirty="0"/>
            <a:t>Promotion</a:t>
          </a:r>
          <a:endParaRPr lang="en-US" b="1" dirty="0"/>
        </a:p>
      </dgm:t>
    </dgm:pt>
    <dgm:pt modelId="{99C8DAFA-4202-4C38-8CA9-570F8F16865F}" type="parTrans" cxnId="{F8530958-F820-41A9-9075-F116669C2BC1}">
      <dgm:prSet/>
      <dgm:spPr/>
      <dgm:t>
        <a:bodyPr/>
        <a:lstStyle/>
        <a:p>
          <a:endParaRPr lang="en-US"/>
        </a:p>
      </dgm:t>
    </dgm:pt>
    <dgm:pt modelId="{5D53D862-4B2F-4497-93F1-505B67C8192E}" type="sibTrans" cxnId="{F8530958-F820-41A9-9075-F116669C2BC1}">
      <dgm:prSet/>
      <dgm:spPr/>
      <dgm:t>
        <a:bodyPr/>
        <a:lstStyle/>
        <a:p>
          <a:endParaRPr lang="en-US"/>
        </a:p>
      </dgm:t>
    </dgm:pt>
    <dgm:pt modelId="{C12C4897-714E-4D45-A1AA-D93FB3648290}">
      <dgm:prSet phldrT="[Text]"/>
      <dgm:spPr/>
      <dgm:t>
        <a:bodyPr/>
        <a:lstStyle/>
        <a:p>
          <a:r>
            <a:rPr lang="en-IN" b="1" dirty="0"/>
            <a:t>Product</a:t>
          </a:r>
          <a:endParaRPr lang="en-US" b="1" dirty="0"/>
        </a:p>
      </dgm:t>
    </dgm:pt>
    <dgm:pt modelId="{862EA9F0-5371-4FEE-885A-5173D47F5CB0}" type="parTrans" cxnId="{30285D4A-6438-4712-BB4F-247D3B095367}">
      <dgm:prSet/>
      <dgm:spPr/>
      <dgm:t>
        <a:bodyPr/>
        <a:lstStyle/>
        <a:p>
          <a:endParaRPr lang="en-US"/>
        </a:p>
      </dgm:t>
    </dgm:pt>
    <dgm:pt modelId="{E6D112DB-1636-4936-9BE7-DCC75AC7B588}" type="sibTrans" cxnId="{30285D4A-6438-4712-BB4F-247D3B095367}">
      <dgm:prSet/>
      <dgm:spPr/>
      <dgm:t>
        <a:bodyPr/>
        <a:lstStyle/>
        <a:p>
          <a:endParaRPr lang="en-US"/>
        </a:p>
      </dgm:t>
    </dgm:pt>
    <dgm:pt modelId="{89AE3269-497F-466C-B4F1-22809F1120D0}">
      <dgm:prSet/>
      <dgm:spPr/>
      <dgm:t>
        <a:bodyPr/>
        <a:lstStyle/>
        <a:p>
          <a:r>
            <a:rPr lang="en-IN" b="1" dirty="0"/>
            <a:t>Place</a:t>
          </a:r>
          <a:endParaRPr lang="en-US" b="1" dirty="0"/>
        </a:p>
      </dgm:t>
    </dgm:pt>
    <dgm:pt modelId="{BD739BC0-1D87-4882-A0C0-6FC8E6216EE1}" type="parTrans" cxnId="{545B0072-2BA0-4B43-A0BC-917C302170BE}">
      <dgm:prSet/>
      <dgm:spPr/>
      <dgm:t>
        <a:bodyPr/>
        <a:lstStyle/>
        <a:p>
          <a:endParaRPr lang="en-US"/>
        </a:p>
      </dgm:t>
    </dgm:pt>
    <dgm:pt modelId="{39419738-7E5F-4DB1-AC70-FA2225205860}" type="sibTrans" cxnId="{545B0072-2BA0-4B43-A0BC-917C302170BE}">
      <dgm:prSet/>
      <dgm:spPr/>
      <dgm:t>
        <a:bodyPr/>
        <a:lstStyle/>
        <a:p>
          <a:endParaRPr lang="en-US"/>
        </a:p>
      </dgm:t>
    </dgm:pt>
    <dgm:pt modelId="{6830D96D-8965-4BC3-B8DF-161CEC8949F3}" type="pres">
      <dgm:prSet presAssocID="{1EAEDA53-9189-4FA9-906A-532D344E1EAA}" presName="compositeShape" presStyleCnt="0">
        <dgm:presLayoutVars>
          <dgm:chMax val="7"/>
          <dgm:dir/>
          <dgm:resizeHandles val="exact"/>
        </dgm:presLayoutVars>
      </dgm:prSet>
      <dgm:spPr/>
    </dgm:pt>
    <dgm:pt modelId="{A918FF32-531E-4E60-B74D-B08A494612E2}" type="pres">
      <dgm:prSet presAssocID="{1EAEDA53-9189-4FA9-906A-532D344E1EAA}" presName="wedge1" presStyleLbl="node1" presStyleIdx="0" presStyleCnt="4" custLinFactNeighborX="-992" custLinFactNeighborY="3490"/>
      <dgm:spPr/>
      <dgm:t>
        <a:bodyPr/>
        <a:lstStyle/>
        <a:p>
          <a:endParaRPr lang="en-IN"/>
        </a:p>
      </dgm:t>
    </dgm:pt>
    <dgm:pt modelId="{3DBA017E-2848-4EE9-BBBB-94A413622F70}" type="pres">
      <dgm:prSet presAssocID="{1EAEDA53-9189-4FA9-906A-532D344E1EAA}" presName="wedge1Tx" presStyleLbl="node1" presStyleIdx="0" presStyleCnt="4">
        <dgm:presLayoutVars>
          <dgm:chMax val="0"/>
          <dgm:chPref val="0"/>
          <dgm:bulletEnabled val="1"/>
        </dgm:presLayoutVars>
      </dgm:prSet>
      <dgm:spPr/>
      <dgm:t>
        <a:bodyPr/>
        <a:lstStyle/>
        <a:p>
          <a:endParaRPr lang="en-IN"/>
        </a:p>
      </dgm:t>
    </dgm:pt>
    <dgm:pt modelId="{6AE52C5E-1EC2-4912-893D-58F319A6C291}" type="pres">
      <dgm:prSet presAssocID="{1EAEDA53-9189-4FA9-906A-532D344E1EAA}" presName="wedge2" presStyleLbl="node1" presStyleIdx="1" presStyleCnt="4" custLinFactNeighborX="3222" custLinFactNeighborY="1418"/>
      <dgm:spPr/>
      <dgm:t>
        <a:bodyPr/>
        <a:lstStyle/>
        <a:p>
          <a:endParaRPr lang="en-IN"/>
        </a:p>
      </dgm:t>
    </dgm:pt>
    <dgm:pt modelId="{48B80D11-0C64-4EDC-88C6-AF2C57B5BAFC}" type="pres">
      <dgm:prSet presAssocID="{1EAEDA53-9189-4FA9-906A-532D344E1EAA}" presName="wedge2Tx" presStyleLbl="node1" presStyleIdx="1" presStyleCnt="4">
        <dgm:presLayoutVars>
          <dgm:chMax val="0"/>
          <dgm:chPref val="0"/>
          <dgm:bulletEnabled val="1"/>
        </dgm:presLayoutVars>
      </dgm:prSet>
      <dgm:spPr/>
      <dgm:t>
        <a:bodyPr/>
        <a:lstStyle/>
        <a:p>
          <a:endParaRPr lang="en-IN"/>
        </a:p>
      </dgm:t>
    </dgm:pt>
    <dgm:pt modelId="{99934C27-A6DA-4797-9313-8527ADCD4A6F}" type="pres">
      <dgm:prSet presAssocID="{1EAEDA53-9189-4FA9-906A-532D344E1EAA}" presName="wedge3" presStyleLbl="node1" presStyleIdx="2" presStyleCnt="4" custLinFactNeighborX="-211" custLinFactNeighborY="1418"/>
      <dgm:spPr/>
      <dgm:t>
        <a:bodyPr/>
        <a:lstStyle/>
        <a:p>
          <a:endParaRPr lang="en-IN"/>
        </a:p>
      </dgm:t>
    </dgm:pt>
    <dgm:pt modelId="{449E1CBE-C47E-4341-8BB7-2BDFCA4A1753}" type="pres">
      <dgm:prSet presAssocID="{1EAEDA53-9189-4FA9-906A-532D344E1EAA}" presName="wedge3Tx" presStyleLbl="node1" presStyleIdx="2" presStyleCnt="4">
        <dgm:presLayoutVars>
          <dgm:chMax val="0"/>
          <dgm:chPref val="0"/>
          <dgm:bulletEnabled val="1"/>
        </dgm:presLayoutVars>
      </dgm:prSet>
      <dgm:spPr/>
      <dgm:t>
        <a:bodyPr/>
        <a:lstStyle/>
        <a:p>
          <a:endParaRPr lang="en-IN"/>
        </a:p>
      </dgm:t>
    </dgm:pt>
    <dgm:pt modelId="{A8C1DF0D-D2E1-4010-9876-F807121DC95F}" type="pres">
      <dgm:prSet presAssocID="{1EAEDA53-9189-4FA9-906A-532D344E1EAA}" presName="wedge4" presStyleLbl="node1" presStyleIdx="3" presStyleCnt="4" custLinFactNeighborX="-964" custLinFactNeighborY="-1839"/>
      <dgm:spPr/>
      <dgm:t>
        <a:bodyPr/>
        <a:lstStyle/>
        <a:p>
          <a:endParaRPr lang="en-IN"/>
        </a:p>
      </dgm:t>
    </dgm:pt>
    <dgm:pt modelId="{4DC37C57-1EB4-47EF-ADC8-B74BDA2501E6}" type="pres">
      <dgm:prSet presAssocID="{1EAEDA53-9189-4FA9-906A-532D344E1EAA}" presName="wedge4Tx" presStyleLbl="node1" presStyleIdx="3" presStyleCnt="4">
        <dgm:presLayoutVars>
          <dgm:chMax val="0"/>
          <dgm:chPref val="0"/>
          <dgm:bulletEnabled val="1"/>
        </dgm:presLayoutVars>
      </dgm:prSet>
      <dgm:spPr/>
      <dgm:t>
        <a:bodyPr/>
        <a:lstStyle/>
        <a:p>
          <a:endParaRPr lang="en-IN"/>
        </a:p>
      </dgm:t>
    </dgm:pt>
  </dgm:ptLst>
  <dgm:cxnLst>
    <dgm:cxn modelId="{9B620E01-791B-4716-AD34-1C724551CF68}" srcId="{1EAEDA53-9189-4FA9-906A-532D344E1EAA}" destId="{8374F91C-7FFB-4713-B5F1-5F5A70D24699}" srcOrd="0" destOrd="0" parTransId="{77F0B49F-68AD-42BD-8332-08E0DC0F8C88}" sibTransId="{D131B81C-A9D8-4F5E-9CD8-335FF13EABDA}"/>
    <dgm:cxn modelId="{FAFAD90F-ACB4-4FAC-8E0A-131CF9969CA7}" type="presOf" srcId="{1EAEDA53-9189-4FA9-906A-532D344E1EAA}" destId="{6830D96D-8965-4BC3-B8DF-161CEC8949F3}" srcOrd="0" destOrd="0" presId="urn:microsoft.com/office/officeart/2005/8/layout/chart3"/>
    <dgm:cxn modelId="{F8530958-F820-41A9-9075-F116669C2BC1}" srcId="{1EAEDA53-9189-4FA9-906A-532D344E1EAA}" destId="{70F43E72-2995-4623-9279-C6FB5CDA5045}" srcOrd="2" destOrd="0" parTransId="{99C8DAFA-4202-4C38-8CA9-570F8F16865F}" sibTransId="{5D53D862-4B2F-4497-93F1-505B67C8192E}"/>
    <dgm:cxn modelId="{30285D4A-6438-4712-BB4F-247D3B095367}" srcId="{1EAEDA53-9189-4FA9-906A-532D344E1EAA}" destId="{C12C4897-714E-4D45-A1AA-D93FB3648290}" srcOrd="3" destOrd="0" parTransId="{862EA9F0-5371-4FEE-885A-5173D47F5CB0}" sibTransId="{E6D112DB-1636-4936-9BE7-DCC75AC7B588}"/>
    <dgm:cxn modelId="{A82E4CFD-2D26-4A1B-8E8D-1532FAC8636C}" type="presOf" srcId="{C12C4897-714E-4D45-A1AA-D93FB3648290}" destId="{4DC37C57-1EB4-47EF-ADC8-B74BDA2501E6}" srcOrd="1" destOrd="0" presId="urn:microsoft.com/office/officeart/2005/8/layout/chart3"/>
    <dgm:cxn modelId="{F845F3F9-00D0-4FCF-B0B3-F12EE5248A91}" type="presOf" srcId="{89AE3269-497F-466C-B4F1-22809F1120D0}" destId="{6AE52C5E-1EC2-4912-893D-58F319A6C291}" srcOrd="0" destOrd="0" presId="urn:microsoft.com/office/officeart/2005/8/layout/chart3"/>
    <dgm:cxn modelId="{C5E60C5D-642E-41E8-9B60-33CC9933B1C9}" type="presOf" srcId="{89AE3269-497F-466C-B4F1-22809F1120D0}" destId="{48B80D11-0C64-4EDC-88C6-AF2C57B5BAFC}" srcOrd="1" destOrd="0" presId="urn:microsoft.com/office/officeart/2005/8/layout/chart3"/>
    <dgm:cxn modelId="{545B0072-2BA0-4B43-A0BC-917C302170BE}" srcId="{1EAEDA53-9189-4FA9-906A-532D344E1EAA}" destId="{89AE3269-497F-466C-B4F1-22809F1120D0}" srcOrd="1" destOrd="0" parTransId="{BD739BC0-1D87-4882-A0C0-6FC8E6216EE1}" sibTransId="{39419738-7E5F-4DB1-AC70-FA2225205860}"/>
    <dgm:cxn modelId="{CDC62467-3E6F-4620-B8D0-D0729D4636D8}" type="presOf" srcId="{70F43E72-2995-4623-9279-C6FB5CDA5045}" destId="{99934C27-A6DA-4797-9313-8527ADCD4A6F}" srcOrd="0" destOrd="0" presId="urn:microsoft.com/office/officeart/2005/8/layout/chart3"/>
    <dgm:cxn modelId="{08047824-FF5F-4BBD-AC73-DF37C4E3FE2C}" type="presOf" srcId="{70F43E72-2995-4623-9279-C6FB5CDA5045}" destId="{449E1CBE-C47E-4341-8BB7-2BDFCA4A1753}" srcOrd="1" destOrd="0" presId="urn:microsoft.com/office/officeart/2005/8/layout/chart3"/>
    <dgm:cxn modelId="{97593BB1-94A1-4BE8-9867-866E942234F8}" type="presOf" srcId="{8374F91C-7FFB-4713-B5F1-5F5A70D24699}" destId="{3DBA017E-2848-4EE9-BBBB-94A413622F70}" srcOrd="1" destOrd="0" presId="urn:microsoft.com/office/officeart/2005/8/layout/chart3"/>
    <dgm:cxn modelId="{F64DFF32-8DAA-4F48-A0C6-E46B153B782D}" type="presOf" srcId="{C12C4897-714E-4D45-A1AA-D93FB3648290}" destId="{A8C1DF0D-D2E1-4010-9876-F807121DC95F}" srcOrd="0" destOrd="0" presId="urn:microsoft.com/office/officeart/2005/8/layout/chart3"/>
    <dgm:cxn modelId="{6E96E72B-3083-48F0-A940-BEB12FEFABC3}" type="presOf" srcId="{8374F91C-7FFB-4713-B5F1-5F5A70D24699}" destId="{A918FF32-531E-4E60-B74D-B08A494612E2}" srcOrd="0" destOrd="0" presId="urn:microsoft.com/office/officeart/2005/8/layout/chart3"/>
    <dgm:cxn modelId="{F06B85A6-72D9-4F6D-B926-5FD7094AFD39}" type="presParOf" srcId="{6830D96D-8965-4BC3-B8DF-161CEC8949F3}" destId="{A918FF32-531E-4E60-B74D-B08A494612E2}" srcOrd="0" destOrd="0" presId="urn:microsoft.com/office/officeart/2005/8/layout/chart3"/>
    <dgm:cxn modelId="{2495891C-9D50-4D12-ABED-77B39D6769CD}" type="presParOf" srcId="{6830D96D-8965-4BC3-B8DF-161CEC8949F3}" destId="{3DBA017E-2848-4EE9-BBBB-94A413622F70}" srcOrd="1" destOrd="0" presId="urn:microsoft.com/office/officeart/2005/8/layout/chart3"/>
    <dgm:cxn modelId="{CA9C4E27-C971-4355-9F17-77B1973EC3CE}" type="presParOf" srcId="{6830D96D-8965-4BC3-B8DF-161CEC8949F3}" destId="{6AE52C5E-1EC2-4912-893D-58F319A6C291}" srcOrd="2" destOrd="0" presId="urn:microsoft.com/office/officeart/2005/8/layout/chart3"/>
    <dgm:cxn modelId="{89B25A19-E266-40BC-8EB5-E3E2479F18AC}" type="presParOf" srcId="{6830D96D-8965-4BC3-B8DF-161CEC8949F3}" destId="{48B80D11-0C64-4EDC-88C6-AF2C57B5BAFC}" srcOrd="3" destOrd="0" presId="urn:microsoft.com/office/officeart/2005/8/layout/chart3"/>
    <dgm:cxn modelId="{4C97A75A-6E5D-4876-968E-71A7FF4DD325}" type="presParOf" srcId="{6830D96D-8965-4BC3-B8DF-161CEC8949F3}" destId="{99934C27-A6DA-4797-9313-8527ADCD4A6F}" srcOrd="4" destOrd="0" presId="urn:microsoft.com/office/officeart/2005/8/layout/chart3"/>
    <dgm:cxn modelId="{B70E0F2E-E7FC-4D6B-B215-06DBC37A1090}" type="presParOf" srcId="{6830D96D-8965-4BC3-B8DF-161CEC8949F3}" destId="{449E1CBE-C47E-4341-8BB7-2BDFCA4A1753}" srcOrd="5" destOrd="0" presId="urn:microsoft.com/office/officeart/2005/8/layout/chart3"/>
    <dgm:cxn modelId="{75E2C0DB-243F-44FE-B1D1-4DB4E3082C5E}" type="presParOf" srcId="{6830D96D-8965-4BC3-B8DF-161CEC8949F3}" destId="{A8C1DF0D-D2E1-4010-9876-F807121DC95F}" srcOrd="6" destOrd="0" presId="urn:microsoft.com/office/officeart/2005/8/layout/chart3"/>
    <dgm:cxn modelId="{ECD3C567-91B6-48A4-B4C7-52CF00F3EF64}" type="presParOf" srcId="{6830D96D-8965-4BC3-B8DF-161CEC8949F3}" destId="{4DC37C57-1EB4-47EF-ADC8-B74BDA2501E6}"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AEDA53-9189-4FA9-906A-532D344E1EAA}" type="doc">
      <dgm:prSet loTypeId="urn:microsoft.com/office/officeart/2005/8/layout/chart3" loCatId="cycle" qsTypeId="urn:microsoft.com/office/officeart/2005/8/quickstyle/3d7" qsCatId="3D" csTypeId="urn:microsoft.com/office/officeart/2005/8/colors/colorful5" csCatId="colorful" phldr="1"/>
      <dgm:spPr/>
    </dgm:pt>
    <dgm:pt modelId="{8374F91C-7FFB-4713-B5F1-5F5A70D24699}">
      <dgm:prSet phldrT="[Text]"/>
      <dgm:spPr/>
      <dgm:t>
        <a:bodyPr/>
        <a:lstStyle/>
        <a:p>
          <a:r>
            <a:rPr lang="en-IN" dirty="0"/>
            <a:t>      </a:t>
          </a:r>
          <a:r>
            <a:rPr lang="en-IN" b="1" dirty="0"/>
            <a:t>Price</a:t>
          </a:r>
          <a:endParaRPr lang="en-US" b="1" dirty="0"/>
        </a:p>
      </dgm:t>
    </dgm:pt>
    <dgm:pt modelId="{77F0B49F-68AD-42BD-8332-08E0DC0F8C88}" type="parTrans" cxnId="{9B620E01-791B-4716-AD34-1C724551CF68}">
      <dgm:prSet/>
      <dgm:spPr/>
      <dgm:t>
        <a:bodyPr/>
        <a:lstStyle/>
        <a:p>
          <a:endParaRPr lang="en-US"/>
        </a:p>
      </dgm:t>
    </dgm:pt>
    <dgm:pt modelId="{D131B81C-A9D8-4F5E-9CD8-335FF13EABDA}" type="sibTrans" cxnId="{9B620E01-791B-4716-AD34-1C724551CF68}">
      <dgm:prSet/>
      <dgm:spPr/>
      <dgm:t>
        <a:bodyPr/>
        <a:lstStyle/>
        <a:p>
          <a:endParaRPr lang="en-US"/>
        </a:p>
      </dgm:t>
    </dgm:pt>
    <dgm:pt modelId="{70F43E72-2995-4623-9279-C6FB5CDA5045}">
      <dgm:prSet phldrT="[Text]"/>
      <dgm:spPr/>
      <dgm:t>
        <a:bodyPr/>
        <a:lstStyle/>
        <a:p>
          <a:r>
            <a:rPr lang="en-IN" b="1" dirty="0"/>
            <a:t>Promotion</a:t>
          </a:r>
          <a:endParaRPr lang="en-US" b="1" dirty="0"/>
        </a:p>
      </dgm:t>
    </dgm:pt>
    <dgm:pt modelId="{99C8DAFA-4202-4C38-8CA9-570F8F16865F}" type="parTrans" cxnId="{F8530958-F820-41A9-9075-F116669C2BC1}">
      <dgm:prSet/>
      <dgm:spPr/>
      <dgm:t>
        <a:bodyPr/>
        <a:lstStyle/>
        <a:p>
          <a:endParaRPr lang="en-US"/>
        </a:p>
      </dgm:t>
    </dgm:pt>
    <dgm:pt modelId="{5D53D862-4B2F-4497-93F1-505B67C8192E}" type="sibTrans" cxnId="{F8530958-F820-41A9-9075-F116669C2BC1}">
      <dgm:prSet/>
      <dgm:spPr/>
      <dgm:t>
        <a:bodyPr/>
        <a:lstStyle/>
        <a:p>
          <a:endParaRPr lang="en-US"/>
        </a:p>
      </dgm:t>
    </dgm:pt>
    <dgm:pt modelId="{C12C4897-714E-4D45-A1AA-D93FB3648290}">
      <dgm:prSet phldrT="[Text]"/>
      <dgm:spPr/>
      <dgm:t>
        <a:bodyPr/>
        <a:lstStyle/>
        <a:p>
          <a:r>
            <a:rPr lang="en-IN" b="1" dirty="0"/>
            <a:t>Product</a:t>
          </a:r>
          <a:endParaRPr lang="en-US" b="1" dirty="0"/>
        </a:p>
      </dgm:t>
    </dgm:pt>
    <dgm:pt modelId="{862EA9F0-5371-4FEE-885A-5173D47F5CB0}" type="parTrans" cxnId="{30285D4A-6438-4712-BB4F-247D3B095367}">
      <dgm:prSet/>
      <dgm:spPr/>
      <dgm:t>
        <a:bodyPr/>
        <a:lstStyle/>
        <a:p>
          <a:endParaRPr lang="en-US"/>
        </a:p>
      </dgm:t>
    </dgm:pt>
    <dgm:pt modelId="{E6D112DB-1636-4936-9BE7-DCC75AC7B588}" type="sibTrans" cxnId="{30285D4A-6438-4712-BB4F-247D3B095367}">
      <dgm:prSet/>
      <dgm:spPr/>
      <dgm:t>
        <a:bodyPr/>
        <a:lstStyle/>
        <a:p>
          <a:endParaRPr lang="en-US"/>
        </a:p>
      </dgm:t>
    </dgm:pt>
    <dgm:pt modelId="{89AE3269-497F-466C-B4F1-22809F1120D0}">
      <dgm:prSet/>
      <dgm:spPr/>
      <dgm:t>
        <a:bodyPr/>
        <a:lstStyle/>
        <a:p>
          <a:r>
            <a:rPr lang="en-IN" b="1" dirty="0"/>
            <a:t>Place</a:t>
          </a:r>
          <a:endParaRPr lang="en-US" b="1" dirty="0"/>
        </a:p>
      </dgm:t>
    </dgm:pt>
    <dgm:pt modelId="{BD739BC0-1D87-4882-A0C0-6FC8E6216EE1}" type="parTrans" cxnId="{545B0072-2BA0-4B43-A0BC-917C302170BE}">
      <dgm:prSet/>
      <dgm:spPr/>
      <dgm:t>
        <a:bodyPr/>
        <a:lstStyle/>
        <a:p>
          <a:endParaRPr lang="en-US"/>
        </a:p>
      </dgm:t>
    </dgm:pt>
    <dgm:pt modelId="{39419738-7E5F-4DB1-AC70-FA2225205860}" type="sibTrans" cxnId="{545B0072-2BA0-4B43-A0BC-917C302170BE}">
      <dgm:prSet/>
      <dgm:spPr/>
      <dgm:t>
        <a:bodyPr/>
        <a:lstStyle/>
        <a:p>
          <a:endParaRPr lang="en-US"/>
        </a:p>
      </dgm:t>
    </dgm:pt>
    <dgm:pt modelId="{6830D96D-8965-4BC3-B8DF-161CEC8949F3}" type="pres">
      <dgm:prSet presAssocID="{1EAEDA53-9189-4FA9-906A-532D344E1EAA}" presName="compositeShape" presStyleCnt="0">
        <dgm:presLayoutVars>
          <dgm:chMax val="7"/>
          <dgm:dir/>
          <dgm:resizeHandles val="exact"/>
        </dgm:presLayoutVars>
      </dgm:prSet>
      <dgm:spPr/>
    </dgm:pt>
    <dgm:pt modelId="{A918FF32-531E-4E60-B74D-B08A494612E2}" type="pres">
      <dgm:prSet presAssocID="{1EAEDA53-9189-4FA9-906A-532D344E1EAA}" presName="wedge1" presStyleLbl="node1" presStyleIdx="0" presStyleCnt="4" custLinFactNeighborX="-992" custLinFactNeighborY="3490"/>
      <dgm:spPr/>
      <dgm:t>
        <a:bodyPr/>
        <a:lstStyle/>
        <a:p>
          <a:endParaRPr lang="en-IN"/>
        </a:p>
      </dgm:t>
    </dgm:pt>
    <dgm:pt modelId="{3DBA017E-2848-4EE9-BBBB-94A413622F70}" type="pres">
      <dgm:prSet presAssocID="{1EAEDA53-9189-4FA9-906A-532D344E1EAA}" presName="wedge1Tx" presStyleLbl="node1" presStyleIdx="0" presStyleCnt="4">
        <dgm:presLayoutVars>
          <dgm:chMax val="0"/>
          <dgm:chPref val="0"/>
          <dgm:bulletEnabled val="1"/>
        </dgm:presLayoutVars>
      </dgm:prSet>
      <dgm:spPr/>
      <dgm:t>
        <a:bodyPr/>
        <a:lstStyle/>
        <a:p>
          <a:endParaRPr lang="en-IN"/>
        </a:p>
      </dgm:t>
    </dgm:pt>
    <dgm:pt modelId="{6AE52C5E-1EC2-4912-893D-58F319A6C291}" type="pres">
      <dgm:prSet presAssocID="{1EAEDA53-9189-4FA9-906A-532D344E1EAA}" presName="wedge2" presStyleLbl="node1" presStyleIdx="1" presStyleCnt="4" custLinFactNeighborX="3222" custLinFactNeighborY="1418"/>
      <dgm:spPr/>
      <dgm:t>
        <a:bodyPr/>
        <a:lstStyle/>
        <a:p>
          <a:endParaRPr lang="en-IN"/>
        </a:p>
      </dgm:t>
    </dgm:pt>
    <dgm:pt modelId="{48B80D11-0C64-4EDC-88C6-AF2C57B5BAFC}" type="pres">
      <dgm:prSet presAssocID="{1EAEDA53-9189-4FA9-906A-532D344E1EAA}" presName="wedge2Tx" presStyleLbl="node1" presStyleIdx="1" presStyleCnt="4">
        <dgm:presLayoutVars>
          <dgm:chMax val="0"/>
          <dgm:chPref val="0"/>
          <dgm:bulletEnabled val="1"/>
        </dgm:presLayoutVars>
      </dgm:prSet>
      <dgm:spPr/>
      <dgm:t>
        <a:bodyPr/>
        <a:lstStyle/>
        <a:p>
          <a:endParaRPr lang="en-IN"/>
        </a:p>
      </dgm:t>
    </dgm:pt>
    <dgm:pt modelId="{99934C27-A6DA-4797-9313-8527ADCD4A6F}" type="pres">
      <dgm:prSet presAssocID="{1EAEDA53-9189-4FA9-906A-532D344E1EAA}" presName="wedge3" presStyleLbl="node1" presStyleIdx="2" presStyleCnt="4" custLinFactNeighborX="-211" custLinFactNeighborY="1418"/>
      <dgm:spPr/>
      <dgm:t>
        <a:bodyPr/>
        <a:lstStyle/>
        <a:p>
          <a:endParaRPr lang="en-IN"/>
        </a:p>
      </dgm:t>
    </dgm:pt>
    <dgm:pt modelId="{449E1CBE-C47E-4341-8BB7-2BDFCA4A1753}" type="pres">
      <dgm:prSet presAssocID="{1EAEDA53-9189-4FA9-906A-532D344E1EAA}" presName="wedge3Tx" presStyleLbl="node1" presStyleIdx="2" presStyleCnt="4">
        <dgm:presLayoutVars>
          <dgm:chMax val="0"/>
          <dgm:chPref val="0"/>
          <dgm:bulletEnabled val="1"/>
        </dgm:presLayoutVars>
      </dgm:prSet>
      <dgm:spPr/>
      <dgm:t>
        <a:bodyPr/>
        <a:lstStyle/>
        <a:p>
          <a:endParaRPr lang="en-IN"/>
        </a:p>
      </dgm:t>
    </dgm:pt>
    <dgm:pt modelId="{A8C1DF0D-D2E1-4010-9876-F807121DC95F}" type="pres">
      <dgm:prSet presAssocID="{1EAEDA53-9189-4FA9-906A-532D344E1EAA}" presName="wedge4" presStyleLbl="node1" presStyleIdx="3" presStyleCnt="4" custLinFactNeighborX="-964" custLinFactNeighborY="-1839"/>
      <dgm:spPr/>
      <dgm:t>
        <a:bodyPr/>
        <a:lstStyle/>
        <a:p>
          <a:endParaRPr lang="en-IN"/>
        </a:p>
      </dgm:t>
    </dgm:pt>
    <dgm:pt modelId="{4DC37C57-1EB4-47EF-ADC8-B74BDA2501E6}" type="pres">
      <dgm:prSet presAssocID="{1EAEDA53-9189-4FA9-906A-532D344E1EAA}" presName="wedge4Tx" presStyleLbl="node1" presStyleIdx="3" presStyleCnt="4">
        <dgm:presLayoutVars>
          <dgm:chMax val="0"/>
          <dgm:chPref val="0"/>
          <dgm:bulletEnabled val="1"/>
        </dgm:presLayoutVars>
      </dgm:prSet>
      <dgm:spPr/>
      <dgm:t>
        <a:bodyPr/>
        <a:lstStyle/>
        <a:p>
          <a:endParaRPr lang="en-IN"/>
        </a:p>
      </dgm:t>
    </dgm:pt>
  </dgm:ptLst>
  <dgm:cxnLst>
    <dgm:cxn modelId="{901CA9B2-E1E3-406D-A596-A22592C318D3}" type="presOf" srcId="{89AE3269-497F-466C-B4F1-22809F1120D0}" destId="{6AE52C5E-1EC2-4912-893D-58F319A6C291}" srcOrd="0" destOrd="0" presId="urn:microsoft.com/office/officeart/2005/8/layout/chart3"/>
    <dgm:cxn modelId="{AA44EB64-CD8D-475B-89BD-525341B2DC14}" type="presOf" srcId="{70F43E72-2995-4623-9279-C6FB5CDA5045}" destId="{99934C27-A6DA-4797-9313-8527ADCD4A6F}" srcOrd="0" destOrd="0" presId="urn:microsoft.com/office/officeart/2005/8/layout/chart3"/>
    <dgm:cxn modelId="{30285D4A-6438-4712-BB4F-247D3B095367}" srcId="{1EAEDA53-9189-4FA9-906A-532D344E1EAA}" destId="{C12C4897-714E-4D45-A1AA-D93FB3648290}" srcOrd="3" destOrd="0" parTransId="{862EA9F0-5371-4FEE-885A-5173D47F5CB0}" sibTransId="{E6D112DB-1636-4936-9BE7-DCC75AC7B588}"/>
    <dgm:cxn modelId="{F8530958-F820-41A9-9075-F116669C2BC1}" srcId="{1EAEDA53-9189-4FA9-906A-532D344E1EAA}" destId="{70F43E72-2995-4623-9279-C6FB5CDA5045}" srcOrd="2" destOrd="0" parTransId="{99C8DAFA-4202-4C38-8CA9-570F8F16865F}" sibTransId="{5D53D862-4B2F-4497-93F1-505B67C8192E}"/>
    <dgm:cxn modelId="{565DA893-7F62-4E80-8B4D-DAF6893B7526}" type="presOf" srcId="{8374F91C-7FFB-4713-B5F1-5F5A70D24699}" destId="{3DBA017E-2848-4EE9-BBBB-94A413622F70}" srcOrd="1" destOrd="0" presId="urn:microsoft.com/office/officeart/2005/8/layout/chart3"/>
    <dgm:cxn modelId="{B90CA332-90AF-47EF-94B1-7E9480C379E4}" type="presOf" srcId="{1EAEDA53-9189-4FA9-906A-532D344E1EAA}" destId="{6830D96D-8965-4BC3-B8DF-161CEC8949F3}" srcOrd="0" destOrd="0" presId="urn:microsoft.com/office/officeart/2005/8/layout/chart3"/>
    <dgm:cxn modelId="{6FB2EC6D-5C2A-40D6-9779-895197C3477B}" type="presOf" srcId="{89AE3269-497F-466C-B4F1-22809F1120D0}" destId="{48B80D11-0C64-4EDC-88C6-AF2C57B5BAFC}" srcOrd="1" destOrd="0" presId="urn:microsoft.com/office/officeart/2005/8/layout/chart3"/>
    <dgm:cxn modelId="{FE9DC0AE-B20B-428D-AD5A-2AE186B32D25}" type="presOf" srcId="{C12C4897-714E-4D45-A1AA-D93FB3648290}" destId="{4DC37C57-1EB4-47EF-ADC8-B74BDA2501E6}" srcOrd="1" destOrd="0" presId="urn:microsoft.com/office/officeart/2005/8/layout/chart3"/>
    <dgm:cxn modelId="{545B0072-2BA0-4B43-A0BC-917C302170BE}" srcId="{1EAEDA53-9189-4FA9-906A-532D344E1EAA}" destId="{89AE3269-497F-466C-B4F1-22809F1120D0}" srcOrd="1" destOrd="0" parTransId="{BD739BC0-1D87-4882-A0C0-6FC8E6216EE1}" sibTransId="{39419738-7E5F-4DB1-AC70-FA2225205860}"/>
    <dgm:cxn modelId="{1571AF58-0358-4FCB-AC54-17F3614883B4}" type="presOf" srcId="{70F43E72-2995-4623-9279-C6FB5CDA5045}" destId="{449E1CBE-C47E-4341-8BB7-2BDFCA4A1753}" srcOrd="1" destOrd="0" presId="urn:microsoft.com/office/officeart/2005/8/layout/chart3"/>
    <dgm:cxn modelId="{9B620E01-791B-4716-AD34-1C724551CF68}" srcId="{1EAEDA53-9189-4FA9-906A-532D344E1EAA}" destId="{8374F91C-7FFB-4713-B5F1-5F5A70D24699}" srcOrd="0" destOrd="0" parTransId="{77F0B49F-68AD-42BD-8332-08E0DC0F8C88}" sibTransId="{D131B81C-A9D8-4F5E-9CD8-335FF13EABDA}"/>
    <dgm:cxn modelId="{8442E5F6-147D-4821-BD5B-3D1017E721A2}" type="presOf" srcId="{8374F91C-7FFB-4713-B5F1-5F5A70D24699}" destId="{A918FF32-531E-4E60-B74D-B08A494612E2}" srcOrd="0" destOrd="0" presId="urn:microsoft.com/office/officeart/2005/8/layout/chart3"/>
    <dgm:cxn modelId="{3AB6D117-6A51-4954-B52E-75E3FE8CF06B}" type="presOf" srcId="{C12C4897-714E-4D45-A1AA-D93FB3648290}" destId="{A8C1DF0D-D2E1-4010-9876-F807121DC95F}" srcOrd="0" destOrd="0" presId="urn:microsoft.com/office/officeart/2005/8/layout/chart3"/>
    <dgm:cxn modelId="{AC9E464E-E808-4745-BE83-AE67A3D6D5B2}" type="presParOf" srcId="{6830D96D-8965-4BC3-B8DF-161CEC8949F3}" destId="{A918FF32-531E-4E60-B74D-B08A494612E2}" srcOrd="0" destOrd="0" presId="urn:microsoft.com/office/officeart/2005/8/layout/chart3"/>
    <dgm:cxn modelId="{E8BC86BB-E69C-4718-B0C3-6140D148643A}" type="presParOf" srcId="{6830D96D-8965-4BC3-B8DF-161CEC8949F3}" destId="{3DBA017E-2848-4EE9-BBBB-94A413622F70}" srcOrd="1" destOrd="0" presId="urn:microsoft.com/office/officeart/2005/8/layout/chart3"/>
    <dgm:cxn modelId="{4ECE4FF4-B5E7-4BD4-928E-06C0457459BE}" type="presParOf" srcId="{6830D96D-8965-4BC3-B8DF-161CEC8949F3}" destId="{6AE52C5E-1EC2-4912-893D-58F319A6C291}" srcOrd="2" destOrd="0" presId="urn:microsoft.com/office/officeart/2005/8/layout/chart3"/>
    <dgm:cxn modelId="{3EC10F73-7F78-4771-9FF3-1971B6C8388D}" type="presParOf" srcId="{6830D96D-8965-4BC3-B8DF-161CEC8949F3}" destId="{48B80D11-0C64-4EDC-88C6-AF2C57B5BAFC}" srcOrd="3" destOrd="0" presId="urn:microsoft.com/office/officeart/2005/8/layout/chart3"/>
    <dgm:cxn modelId="{0C30444D-A736-4A22-8DA8-8DFC127E0C90}" type="presParOf" srcId="{6830D96D-8965-4BC3-B8DF-161CEC8949F3}" destId="{99934C27-A6DA-4797-9313-8527ADCD4A6F}" srcOrd="4" destOrd="0" presId="urn:microsoft.com/office/officeart/2005/8/layout/chart3"/>
    <dgm:cxn modelId="{A4828146-C679-4FA2-9308-73F842165348}" type="presParOf" srcId="{6830D96D-8965-4BC3-B8DF-161CEC8949F3}" destId="{449E1CBE-C47E-4341-8BB7-2BDFCA4A1753}" srcOrd="5" destOrd="0" presId="urn:microsoft.com/office/officeart/2005/8/layout/chart3"/>
    <dgm:cxn modelId="{DB1AD519-AA05-4151-A699-DACB42D4BE1D}" type="presParOf" srcId="{6830D96D-8965-4BC3-B8DF-161CEC8949F3}" destId="{A8C1DF0D-D2E1-4010-9876-F807121DC95F}" srcOrd="6" destOrd="0" presId="urn:microsoft.com/office/officeart/2005/8/layout/chart3"/>
    <dgm:cxn modelId="{E370176C-308F-4BEF-8B66-550657B9E117}" type="presParOf" srcId="{6830D96D-8965-4BC3-B8DF-161CEC8949F3}" destId="{4DC37C57-1EB4-47EF-ADC8-B74BDA2501E6}" srcOrd="7"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95865-0FD7-468B-8765-44CD0949058F}">
      <dsp:nvSpPr>
        <dsp:cNvPr id="0" name=""/>
        <dsp:cNvSpPr/>
      </dsp:nvSpPr>
      <dsp:spPr>
        <a:xfrm>
          <a:off x="1202266" y="0"/>
          <a:ext cx="5926666" cy="5926666"/>
        </a:xfrm>
        <a:prstGeom prst="ellipse">
          <a:avLst/>
        </a:prstGeom>
        <a:solidFill>
          <a:srgbClr val="002060">
            <a:alpha val="88000"/>
          </a:srgb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IN" sz="2400" b="1" kern="1200" dirty="0"/>
            <a:t>Total Available Market (TAM)</a:t>
          </a:r>
          <a:endParaRPr lang="en-US" sz="2400" b="1" kern="1200" dirty="0"/>
        </a:p>
      </dsp:txBody>
      <dsp:txXfrm>
        <a:off x="3129914" y="296333"/>
        <a:ext cx="2071370" cy="889000"/>
      </dsp:txXfrm>
    </dsp:sp>
    <dsp:sp modelId="{68702841-6BA7-4F7F-B266-9593A219E212}">
      <dsp:nvSpPr>
        <dsp:cNvPr id="0" name=""/>
        <dsp:cNvSpPr/>
      </dsp:nvSpPr>
      <dsp:spPr>
        <a:xfrm>
          <a:off x="1943099" y="1481666"/>
          <a:ext cx="4445000" cy="4445000"/>
        </a:xfrm>
        <a:prstGeom prst="ellipse">
          <a:avLst/>
        </a:prstGeom>
        <a:solidFill>
          <a:srgbClr val="0070C0"/>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IN" sz="2400" b="1" kern="1200" dirty="0"/>
            <a:t>Serviceable Available Market (SAM)</a:t>
          </a:r>
          <a:endParaRPr lang="en-US" sz="2400" b="1" kern="1200" dirty="0"/>
        </a:p>
      </dsp:txBody>
      <dsp:txXfrm>
        <a:off x="3129914" y="1759479"/>
        <a:ext cx="2071370" cy="833437"/>
      </dsp:txXfrm>
    </dsp:sp>
    <dsp:sp modelId="{1C78EED6-C6FA-4E1C-A465-60A06C4F6EFD}">
      <dsp:nvSpPr>
        <dsp:cNvPr id="0" name=""/>
        <dsp:cNvSpPr/>
      </dsp:nvSpPr>
      <dsp:spPr>
        <a:xfrm>
          <a:off x="2683932" y="2963333"/>
          <a:ext cx="2963333" cy="2963333"/>
        </a:xfrm>
        <a:prstGeom prst="ellipse">
          <a:avLst/>
        </a:prstGeom>
        <a:solidFill>
          <a:schemeClr val="accent1">
            <a:hueOff val="0"/>
            <a:satOff val="0"/>
            <a:lumOff val="0"/>
            <a:alphaOff val="0"/>
          </a:schemeClr>
        </a:solid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IN" sz="2400" b="1" kern="1200" dirty="0"/>
            <a:t>Serviceable Obtainable Market (</a:t>
          </a:r>
          <a:r>
            <a:rPr lang="en-IN" sz="2400" b="1" kern="1200" dirty="0" err="1"/>
            <a:t>SOM</a:t>
          </a:r>
          <a:r>
            <a:rPr lang="en-IN" sz="2400" b="1" kern="1200" dirty="0"/>
            <a:t>)</a:t>
          </a:r>
          <a:endParaRPr lang="en-US" sz="2400" b="1" kern="1200" dirty="0"/>
        </a:p>
      </dsp:txBody>
      <dsp:txXfrm>
        <a:off x="3117902" y="3704166"/>
        <a:ext cx="2095393" cy="1481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06E68-A5D0-4E05-81AC-368C58A5E4D9}">
      <dsp:nvSpPr>
        <dsp:cNvPr id="0" name=""/>
        <dsp:cNvSpPr/>
      </dsp:nvSpPr>
      <dsp:spPr>
        <a:xfrm rot="5400000">
          <a:off x="-236563" y="240744"/>
          <a:ext cx="1577093" cy="1103965"/>
        </a:xfrm>
        <a:prstGeom prst="chevron">
          <a:avLst/>
        </a:prstGeom>
        <a:blipFill rotWithShape="0">
          <a:blip xmlns:r="http://schemas.openxmlformats.org/officeDocument/2006/relationships" r:embed="rId1"/>
          <a:stretch>
            <a:fillRect/>
          </a:stretch>
        </a:blip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1" kern="1200"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TAM</a:t>
          </a:r>
          <a:endParaRPr lang="en-US" sz="31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sp:txBody>
      <dsp:txXfrm rot="-5400000">
        <a:off x="2" y="556163"/>
        <a:ext cx="1103965" cy="473128"/>
      </dsp:txXfrm>
    </dsp:sp>
    <dsp:sp modelId="{8398F08D-6F50-4AF9-97A9-69561498CD8D}">
      <dsp:nvSpPr>
        <dsp:cNvPr id="0" name=""/>
        <dsp:cNvSpPr/>
      </dsp:nvSpPr>
      <dsp:spPr>
        <a:xfrm rot="5400000">
          <a:off x="5340112" y="-4231967"/>
          <a:ext cx="1025110" cy="9497405"/>
        </a:xfrm>
        <a:prstGeom prst="round2SameRect">
          <a:avLst/>
        </a:prstGeom>
        <a:solidFill>
          <a:schemeClr val="lt1">
            <a:alpha val="90000"/>
            <a:hueOff val="0"/>
            <a:satOff val="0"/>
            <a:lumOff val="0"/>
            <a:alphaOff val="0"/>
          </a:schemeClr>
        </a:solidFill>
        <a:ln w="254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IN" sz="2400" b="1" kern="1200" dirty="0"/>
            <a:t>Total Addressable Market (TAM</a:t>
          </a:r>
          <a:r>
            <a:rPr lang="en-IN" sz="2400" b="1" kern="1200" dirty="0" smtClean="0"/>
            <a:t>) – understand market size &amp; growth</a:t>
          </a:r>
          <a:endParaRPr lang="en-US" sz="2400" b="1" kern="1200" dirty="0"/>
        </a:p>
        <a:p>
          <a:pPr marL="228600" lvl="1" indent="-228600" algn="l" defTabSz="1066800">
            <a:lnSpc>
              <a:spcPct val="90000"/>
            </a:lnSpc>
            <a:spcBef>
              <a:spcPct val="0"/>
            </a:spcBef>
            <a:spcAft>
              <a:spcPct val="15000"/>
            </a:spcAft>
            <a:buChar char="••"/>
          </a:pPr>
          <a:r>
            <a:rPr lang="en-IN" sz="2400" b="1" kern="1200" dirty="0"/>
            <a:t>Middle income household jewellery market in India : Say ₹1,00,000 Crore </a:t>
          </a:r>
          <a:endParaRPr lang="en-US" sz="2400" b="1" kern="1200" dirty="0"/>
        </a:p>
      </dsp:txBody>
      <dsp:txXfrm rot="-5400000">
        <a:off x="1103965" y="54222"/>
        <a:ext cx="9447363" cy="925026"/>
      </dsp:txXfrm>
    </dsp:sp>
    <dsp:sp modelId="{1FB9AC10-0712-439F-B321-A82D6FB8F41E}">
      <dsp:nvSpPr>
        <dsp:cNvPr id="0" name=""/>
        <dsp:cNvSpPr/>
      </dsp:nvSpPr>
      <dsp:spPr>
        <a:xfrm rot="5400000">
          <a:off x="-236563" y="1623686"/>
          <a:ext cx="1577093" cy="1103965"/>
        </a:xfrm>
        <a:prstGeom prst="chevron">
          <a:avLst/>
        </a:prstGeom>
        <a:blipFill rotWithShape="0">
          <a:blip xmlns:r="http://schemas.openxmlformats.org/officeDocument/2006/relationships" r:embed="rId1"/>
          <a:stretch>
            <a:fillRect/>
          </a:stretch>
        </a:blip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1" kern="1200"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SAM</a:t>
          </a:r>
          <a:endParaRPr lang="en-US" sz="31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sp:txBody>
      <dsp:txXfrm rot="-5400000">
        <a:off x="2" y="1939105"/>
        <a:ext cx="1103965" cy="473128"/>
      </dsp:txXfrm>
    </dsp:sp>
    <dsp:sp modelId="{3B059CF1-60AF-407B-9466-D3F58C00319F}">
      <dsp:nvSpPr>
        <dsp:cNvPr id="0" name=""/>
        <dsp:cNvSpPr/>
      </dsp:nvSpPr>
      <dsp:spPr>
        <a:xfrm rot="5400000">
          <a:off x="5340112" y="-2849025"/>
          <a:ext cx="1025110" cy="9497405"/>
        </a:xfrm>
        <a:prstGeom prst="round2SameRect">
          <a:avLst/>
        </a:prstGeom>
        <a:solidFill>
          <a:schemeClr val="lt1">
            <a:alpha val="90000"/>
            <a:hueOff val="0"/>
            <a:satOff val="0"/>
            <a:lumOff val="0"/>
            <a:alphaOff val="0"/>
          </a:schemeClr>
        </a:solidFill>
        <a:ln w="254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IN" sz="2400" b="1" kern="1200" dirty="0"/>
            <a:t>Serviceable Available Market (SAM): Target </a:t>
          </a:r>
          <a:r>
            <a:rPr lang="en-IN" sz="2400" b="1" kern="1200" dirty="0" smtClean="0"/>
            <a:t>market – know market structure</a:t>
          </a:r>
          <a:endParaRPr lang="en-US" sz="2400" b="1" kern="1200" dirty="0"/>
        </a:p>
        <a:p>
          <a:pPr marL="228600" lvl="1" indent="-228600" algn="l" defTabSz="1066800">
            <a:lnSpc>
              <a:spcPct val="90000"/>
            </a:lnSpc>
            <a:spcBef>
              <a:spcPct val="0"/>
            </a:spcBef>
            <a:spcAft>
              <a:spcPct val="15000"/>
            </a:spcAft>
            <a:buChar char="••"/>
          </a:pPr>
          <a:r>
            <a:rPr lang="en-IN" sz="2400" b="1" kern="1200" dirty="0"/>
            <a:t>Middle income household jewellery market in the target village: ₹10 </a:t>
          </a:r>
          <a:r>
            <a:rPr lang="en-IN" sz="2400" b="1" kern="1200" dirty="0" err="1"/>
            <a:t>cr</a:t>
          </a:r>
          <a:endParaRPr lang="en-US" sz="2400" b="1" kern="1200" dirty="0"/>
        </a:p>
      </dsp:txBody>
      <dsp:txXfrm rot="-5400000">
        <a:off x="1103965" y="1437164"/>
        <a:ext cx="9447363" cy="925026"/>
      </dsp:txXfrm>
    </dsp:sp>
    <dsp:sp modelId="{2008B213-85C3-4E30-AAD0-654949E8B94A}">
      <dsp:nvSpPr>
        <dsp:cNvPr id="0" name=""/>
        <dsp:cNvSpPr/>
      </dsp:nvSpPr>
      <dsp:spPr>
        <a:xfrm rot="5400000">
          <a:off x="-236563" y="3006628"/>
          <a:ext cx="1577093" cy="1103965"/>
        </a:xfrm>
        <a:prstGeom prst="chevron">
          <a:avLst/>
        </a:prstGeom>
        <a:blipFill rotWithShape="0">
          <a:blip xmlns:r="http://schemas.openxmlformats.org/officeDocument/2006/relationships" r:embed="rId1"/>
          <a:stretch>
            <a:fillRect/>
          </a:stretch>
        </a:blipFill>
        <a:ln w="254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b="1" kern="1200"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SOM</a:t>
          </a:r>
          <a:endParaRPr lang="en-US" sz="3100" b="1" kern="1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sp:txBody>
      <dsp:txXfrm rot="-5400000">
        <a:off x="2" y="3322047"/>
        <a:ext cx="1103965" cy="473128"/>
      </dsp:txXfrm>
    </dsp:sp>
    <dsp:sp modelId="{C9759A68-6A72-4BAC-9F52-E26CAE37316B}">
      <dsp:nvSpPr>
        <dsp:cNvPr id="0" name=""/>
        <dsp:cNvSpPr/>
      </dsp:nvSpPr>
      <dsp:spPr>
        <a:xfrm rot="5400000">
          <a:off x="5340112" y="-1466083"/>
          <a:ext cx="1025110" cy="9497405"/>
        </a:xfrm>
        <a:prstGeom prst="round2SameRect">
          <a:avLst/>
        </a:prstGeom>
        <a:solidFill>
          <a:schemeClr val="lt1">
            <a:alpha val="90000"/>
            <a:hueOff val="0"/>
            <a:satOff val="0"/>
            <a:lumOff val="0"/>
            <a:alphaOff val="0"/>
          </a:schemeClr>
        </a:solidFill>
        <a:ln w="254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IN" sz="2400" b="1" kern="1200" dirty="0"/>
            <a:t>Serviceable Obtainable Market (SOM</a:t>
          </a:r>
          <a:r>
            <a:rPr lang="en-IN" sz="2400" b="1" kern="1200" dirty="0" smtClean="0"/>
            <a:t>) – market size to target </a:t>
          </a:r>
          <a:endParaRPr lang="en-US" sz="2400" b="1" kern="1200" dirty="0"/>
        </a:p>
        <a:p>
          <a:pPr marL="228600" lvl="1" indent="-228600" algn="l" defTabSz="1066800">
            <a:lnSpc>
              <a:spcPct val="90000"/>
            </a:lnSpc>
            <a:spcBef>
              <a:spcPct val="0"/>
            </a:spcBef>
            <a:spcAft>
              <a:spcPct val="15000"/>
            </a:spcAft>
            <a:buChar char="••"/>
          </a:pPr>
          <a:r>
            <a:rPr lang="en-IN" sz="2400" b="1" kern="1200" dirty="0" smtClean="0"/>
            <a:t>You target to capture 10</a:t>
          </a:r>
          <a:r>
            <a:rPr lang="en-IN" sz="2400" b="1" kern="1200" dirty="0"/>
            <a:t>% of the jewellery market of middle income household in the </a:t>
          </a:r>
          <a:r>
            <a:rPr lang="en-IN" sz="2400" b="1" kern="1200" dirty="0" smtClean="0"/>
            <a:t>village in two years: </a:t>
          </a:r>
          <a:r>
            <a:rPr lang="en-IN" sz="2400" b="1" kern="1200" dirty="0"/>
            <a:t>₹1 </a:t>
          </a:r>
          <a:r>
            <a:rPr lang="en-IN" sz="2400" b="1" kern="1200" dirty="0" err="1"/>
            <a:t>cr</a:t>
          </a:r>
          <a:r>
            <a:rPr lang="en-IN" sz="2400" b="1" kern="1200" dirty="0"/>
            <a:t> </a:t>
          </a:r>
          <a:endParaRPr lang="en-US" sz="2400" b="1" kern="1200" dirty="0"/>
        </a:p>
      </dsp:txBody>
      <dsp:txXfrm rot="-5400000">
        <a:off x="1103965" y="2820106"/>
        <a:ext cx="9447363" cy="9250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8FF32-531E-4E60-B74D-B08A494612E2}">
      <dsp:nvSpPr>
        <dsp:cNvPr id="0" name=""/>
        <dsp:cNvSpPr/>
      </dsp:nvSpPr>
      <dsp:spPr>
        <a:xfrm>
          <a:off x="1797880" y="527016"/>
          <a:ext cx="4832058" cy="4832058"/>
        </a:xfrm>
        <a:prstGeom prst="pie">
          <a:avLst>
            <a:gd name="adj1" fmla="val 16200000"/>
            <a:gd name="adj2" fmla="val 0"/>
          </a:avLst>
        </a:prstGeom>
        <a:solidFill>
          <a:schemeClr val="accent5">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IN" sz="3000" kern="1200" dirty="0"/>
            <a:t>      </a:t>
          </a:r>
          <a:r>
            <a:rPr lang="en-IN" sz="3000" b="1" kern="1200" dirty="0"/>
            <a:t>Price</a:t>
          </a:r>
          <a:endParaRPr lang="en-US" sz="3000" b="1" kern="1200" dirty="0"/>
        </a:p>
      </dsp:txBody>
      <dsp:txXfrm>
        <a:off x="4269133" y="1420947"/>
        <a:ext cx="1783259" cy="1438112"/>
      </dsp:txXfrm>
    </dsp:sp>
    <dsp:sp modelId="{6AE52C5E-1EC2-4912-893D-58F319A6C291}">
      <dsp:nvSpPr>
        <dsp:cNvPr id="0" name=""/>
        <dsp:cNvSpPr/>
      </dsp:nvSpPr>
      <dsp:spPr>
        <a:xfrm>
          <a:off x="1797867" y="630532"/>
          <a:ext cx="4832058" cy="4832058"/>
        </a:xfrm>
        <a:prstGeom prst="pie">
          <a:avLst>
            <a:gd name="adj1" fmla="val 0"/>
            <a:gd name="adj2" fmla="val 5400000"/>
          </a:avLst>
        </a:prstGeom>
        <a:solidFill>
          <a:schemeClr val="accent5">
            <a:hueOff val="-2451115"/>
            <a:satOff val="-3409"/>
            <a:lumOff val="-1307"/>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IN" sz="3000" b="1" kern="1200" dirty="0"/>
            <a:t>Place</a:t>
          </a:r>
          <a:endParaRPr lang="en-US" sz="3000" b="1" kern="1200" dirty="0"/>
        </a:p>
      </dsp:txBody>
      <dsp:txXfrm>
        <a:off x="4300182" y="3132848"/>
        <a:ext cx="1783259" cy="1438112"/>
      </dsp:txXfrm>
    </dsp:sp>
    <dsp:sp modelId="{99934C27-A6DA-4797-9313-8527ADCD4A6F}">
      <dsp:nvSpPr>
        <dsp:cNvPr id="0" name=""/>
        <dsp:cNvSpPr/>
      </dsp:nvSpPr>
      <dsp:spPr>
        <a:xfrm>
          <a:off x="1631982" y="630532"/>
          <a:ext cx="4832058" cy="4832058"/>
        </a:xfrm>
        <a:prstGeom prst="pie">
          <a:avLst>
            <a:gd name="adj1" fmla="val 5400000"/>
            <a:gd name="adj2" fmla="val 10800000"/>
          </a:avLst>
        </a:prstGeom>
        <a:solidFill>
          <a:schemeClr val="accent5">
            <a:hueOff val="-4902230"/>
            <a:satOff val="-6819"/>
            <a:lumOff val="-2615"/>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IN" sz="3000" b="1" kern="1200" dirty="0"/>
            <a:t>Promotion</a:t>
          </a:r>
          <a:endParaRPr lang="en-US" sz="3000" b="1" kern="1200" dirty="0"/>
        </a:p>
      </dsp:txBody>
      <dsp:txXfrm>
        <a:off x="2178465" y="3132848"/>
        <a:ext cx="1783259" cy="1438112"/>
      </dsp:txXfrm>
    </dsp:sp>
    <dsp:sp modelId="{A8C1DF0D-D2E1-4010-9876-F807121DC95F}">
      <dsp:nvSpPr>
        <dsp:cNvPr id="0" name=""/>
        <dsp:cNvSpPr/>
      </dsp:nvSpPr>
      <dsp:spPr>
        <a:xfrm>
          <a:off x="1595597" y="473152"/>
          <a:ext cx="4832058" cy="4832058"/>
        </a:xfrm>
        <a:prstGeom prst="pie">
          <a:avLst>
            <a:gd name="adj1" fmla="val 10800000"/>
            <a:gd name="adj2" fmla="val 16200000"/>
          </a:avLst>
        </a:prstGeom>
        <a:solidFill>
          <a:schemeClr val="accent5">
            <a:hueOff val="-7353344"/>
            <a:satOff val="-10228"/>
            <a:lumOff val="-3922"/>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IN" sz="3000" b="1" kern="1200" dirty="0"/>
            <a:t>Product</a:t>
          </a:r>
          <a:endParaRPr lang="en-US" sz="3000" b="1" kern="1200" dirty="0"/>
        </a:p>
      </dsp:txBody>
      <dsp:txXfrm>
        <a:off x="2142079" y="1364782"/>
        <a:ext cx="1783259" cy="14381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8FF32-531E-4E60-B74D-B08A494612E2}">
      <dsp:nvSpPr>
        <dsp:cNvPr id="0" name=""/>
        <dsp:cNvSpPr/>
      </dsp:nvSpPr>
      <dsp:spPr>
        <a:xfrm>
          <a:off x="3253328" y="512386"/>
          <a:ext cx="4697920" cy="4697920"/>
        </a:xfrm>
        <a:prstGeom prst="pie">
          <a:avLst>
            <a:gd name="adj1" fmla="val 16200000"/>
            <a:gd name="adj2" fmla="val 0"/>
          </a:avLst>
        </a:prstGeom>
        <a:solidFill>
          <a:schemeClr val="accent5">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IN" sz="2900" kern="1200" dirty="0"/>
            <a:t>      </a:t>
          </a:r>
          <a:r>
            <a:rPr lang="en-IN" sz="2900" b="1" kern="1200" dirty="0"/>
            <a:t>Price</a:t>
          </a:r>
          <a:endParaRPr lang="en-US" sz="2900" b="1" kern="1200" dirty="0"/>
        </a:p>
      </dsp:txBody>
      <dsp:txXfrm>
        <a:off x="5655979" y="1381501"/>
        <a:ext cx="1733756" cy="1398190"/>
      </dsp:txXfrm>
    </dsp:sp>
    <dsp:sp modelId="{6AE52C5E-1EC2-4912-893D-58F319A6C291}">
      <dsp:nvSpPr>
        <dsp:cNvPr id="0" name=""/>
        <dsp:cNvSpPr/>
      </dsp:nvSpPr>
      <dsp:spPr>
        <a:xfrm>
          <a:off x="3253314" y="613029"/>
          <a:ext cx="4697920" cy="4697920"/>
        </a:xfrm>
        <a:prstGeom prst="pie">
          <a:avLst>
            <a:gd name="adj1" fmla="val 0"/>
            <a:gd name="adj2" fmla="val 5400000"/>
          </a:avLst>
        </a:prstGeom>
        <a:solidFill>
          <a:schemeClr val="accent5">
            <a:hueOff val="-2451115"/>
            <a:satOff val="-3409"/>
            <a:lumOff val="-1307"/>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IN" sz="2900" b="1" kern="1200" dirty="0"/>
            <a:t>Place</a:t>
          </a:r>
          <a:endParaRPr lang="en-US" sz="2900" b="1" kern="1200" dirty="0"/>
        </a:p>
      </dsp:txBody>
      <dsp:txXfrm>
        <a:off x="5686166" y="3045881"/>
        <a:ext cx="1733756" cy="1398190"/>
      </dsp:txXfrm>
    </dsp:sp>
    <dsp:sp modelId="{99934C27-A6DA-4797-9313-8527ADCD4A6F}">
      <dsp:nvSpPr>
        <dsp:cNvPr id="0" name=""/>
        <dsp:cNvSpPr/>
      </dsp:nvSpPr>
      <dsp:spPr>
        <a:xfrm>
          <a:off x="3092035" y="613029"/>
          <a:ext cx="4697920" cy="4697920"/>
        </a:xfrm>
        <a:prstGeom prst="pie">
          <a:avLst>
            <a:gd name="adj1" fmla="val 5400000"/>
            <a:gd name="adj2" fmla="val 10800000"/>
          </a:avLst>
        </a:prstGeom>
        <a:solidFill>
          <a:schemeClr val="accent5">
            <a:hueOff val="-4902230"/>
            <a:satOff val="-6819"/>
            <a:lumOff val="-2615"/>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IN" sz="2900" b="1" kern="1200" dirty="0"/>
            <a:t>Promotion</a:t>
          </a:r>
          <a:endParaRPr lang="en-US" sz="2900" b="1" kern="1200" dirty="0"/>
        </a:p>
      </dsp:txBody>
      <dsp:txXfrm>
        <a:off x="3623347" y="3045881"/>
        <a:ext cx="1733756" cy="1398190"/>
      </dsp:txXfrm>
    </dsp:sp>
    <dsp:sp modelId="{A8C1DF0D-D2E1-4010-9876-F807121DC95F}">
      <dsp:nvSpPr>
        <dsp:cNvPr id="0" name=""/>
        <dsp:cNvSpPr/>
      </dsp:nvSpPr>
      <dsp:spPr>
        <a:xfrm>
          <a:off x="3056659" y="460018"/>
          <a:ext cx="4697920" cy="4697920"/>
        </a:xfrm>
        <a:prstGeom prst="pie">
          <a:avLst>
            <a:gd name="adj1" fmla="val 10800000"/>
            <a:gd name="adj2" fmla="val 16200000"/>
          </a:avLst>
        </a:prstGeom>
        <a:solidFill>
          <a:schemeClr val="accent5">
            <a:hueOff val="-7353344"/>
            <a:satOff val="-10228"/>
            <a:lumOff val="-3922"/>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n-IN" sz="2900" b="1" kern="1200" dirty="0"/>
            <a:t>Product</a:t>
          </a:r>
          <a:endParaRPr lang="en-US" sz="2900" b="1" kern="1200" dirty="0"/>
        </a:p>
      </dsp:txBody>
      <dsp:txXfrm>
        <a:off x="3587972" y="1326896"/>
        <a:ext cx="1733756" cy="139819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9E590-3835-4587-A9B3-679E73039004}" type="datetimeFigureOut">
              <a:rPr lang="en-IN" smtClean="0"/>
              <a:t>21-02-2021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EB6E22-9D15-4452-85F3-00CB2F27F9D6}" type="slidenum">
              <a:rPr lang="en-IN" smtClean="0"/>
              <a:t>‹#›</a:t>
            </a:fld>
            <a:endParaRPr lang="en-IN"/>
          </a:p>
        </p:txBody>
      </p:sp>
    </p:spTree>
    <p:extLst>
      <p:ext uri="{BB962C8B-B14F-4D97-AF65-F5344CB8AC3E}">
        <p14:creationId xmlns:p14="http://schemas.microsoft.com/office/powerpoint/2010/main" val="885906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EB6E22-9D15-4452-85F3-00CB2F27F9D6}" type="slidenum">
              <a:rPr lang="en-IN" smtClean="0"/>
              <a:t>1</a:t>
            </a:fld>
            <a:endParaRPr lang="en-IN"/>
          </a:p>
        </p:txBody>
      </p:sp>
    </p:spTree>
    <p:extLst>
      <p:ext uri="{BB962C8B-B14F-4D97-AF65-F5344CB8AC3E}">
        <p14:creationId xmlns:p14="http://schemas.microsoft.com/office/powerpoint/2010/main" val="3411411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EB6E22-9D15-4452-85F3-00CB2F27F9D6}" type="slidenum">
              <a:rPr lang="en-IN" smtClean="0"/>
              <a:t>24</a:t>
            </a:fld>
            <a:endParaRPr lang="en-IN"/>
          </a:p>
        </p:txBody>
      </p:sp>
    </p:spTree>
    <p:extLst>
      <p:ext uri="{BB962C8B-B14F-4D97-AF65-F5344CB8AC3E}">
        <p14:creationId xmlns:p14="http://schemas.microsoft.com/office/powerpoint/2010/main" val="2551494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200" b="1" i="0" kern="1200" dirty="0" smtClean="0">
                <a:solidFill>
                  <a:schemeClr val="tx1"/>
                </a:solidFill>
                <a:effectLst/>
                <a:latin typeface="+mn-lt"/>
                <a:ea typeface="+mn-ea"/>
                <a:cs typeface="+mn-cs"/>
              </a:rPr>
              <a:t>Dropbox</a:t>
            </a:r>
            <a:r>
              <a:rPr lang="en-IN" sz="1200" b="0" i="0" kern="1200" dirty="0" smtClean="0">
                <a:solidFill>
                  <a:schemeClr val="tx1"/>
                </a:solidFill>
                <a:effectLst/>
                <a:latin typeface="+mn-lt"/>
                <a:ea typeface="+mn-ea"/>
                <a:cs typeface="+mn-cs"/>
              </a:rPr>
              <a:t> was </a:t>
            </a:r>
            <a:r>
              <a:rPr lang="en-IN" sz="1200" b="1" i="0" kern="1200" dirty="0" smtClean="0">
                <a:solidFill>
                  <a:schemeClr val="tx1"/>
                </a:solidFill>
                <a:effectLst/>
                <a:latin typeface="+mn-lt"/>
                <a:ea typeface="+mn-ea"/>
                <a:cs typeface="+mn-cs"/>
              </a:rPr>
              <a:t>founded</a:t>
            </a:r>
            <a:r>
              <a:rPr lang="en-IN" sz="1200" b="0" i="0" kern="1200" dirty="0" smtClean="0">
                <a:solidFill>
                  <a:schemeClr val="tx1"/>
                </a:solidFill>
                <a:effectLst/>
                <a:latin typeface="+mn-lt"/>
                <a:ea typeface="+mn-ea"/>
                <a:cs typeface="+mn-cs"/>
              </a:rPr>
              <a:t> in 2007 by MIT students Drew Houston and </a:t>
            </a:r>
            <a:r>
              <a:rPr lang="en-IN" sz="1200" b="0" i="0" kern="1200" dirty="0" err="1" smtClean="0">
                <a:solidFill>
                  <a:schemeClr val="tx1"/>
                </a:solidFill>
                <a:effectLst/>
                <a:latin typeface="+mn-lt"/>
                <a:ea typeface="+mn-ea"/>
                <a:cs typeface="+mn-cs"/>
              </a:rPr>
              <a:t>Arash</a:t>
            </a:r>
            <a:r>
              <a:rPr lang="en-IN" sz="1200" b="0" i="0" kern="1200" dirty="0" smtClean="0">
                <a:solidFill>
                  <a:schemeClr val="tx1"/>
                </a:solidFill>
                <a:effectLst/>
                <a:latin typeface="+mn-lt"/>
                <a:ea typeface="+mn-ea"/>
                <a:cs typeface="+mn-cs"/>
              </a:rPr>
              <a:t> Ferdowsi as a startup company, with initial funding from seed accelerator Y </a:t>
            </a:r>
            <a:r>
              <a:rPr lang="en-IN" sz="1200" b="0" i="0" kern="1200" dirty="0" err="1" smtClean="0">
                <a:solidFill>
                  <a:schemeClr val="tx1"/>
                </a:solidFill>
                <a:effectLst/>
                <a:latin typeface="+mn-lt"/>
                <a:ea typeface="+mn-ea"/>
                <a:cs typeface="+mn-cs"/>
              </a:rPr>
              <a:t>Combinator</a:t>
            </a:r>
            <a:r>
              <a:rPr lang="en-IN"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A745E3D-623F-46FA-AA31-4FF2A09324CD}" type="slidenum">
              <a:rPr lang="en-IN" smtClean="0"/>
              <a:t>29</a:t>
            </a:fld>
            <a:endParaRPr lang="en-IN"/>
          </a:p>
        </p:txBody>
      </p:sp>
    </p:spTree>
    <p:extLst>
      <p:ext uri="{BB962C8B-B14F-4D97-AF65-F5344CB8AC3E}">
        <p14:creationId xmlns:p14="http://schemas.microsoft.com/office/powerpoint/2010/main" val="780406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4A745E3D-623F-46FA-AA31-4FF2A09324CD}" type="slidenum">
              <a:rPr lang="en-IN" smtClean="0"/>
              <a:t>81</a:t>
            </a:fld>
            <a:endParaRPr lang="en-IN"/>
          </a:p>
        </p:txBody>
      </p:sp>
    </p:spTree>
    <p:extLst>
      <p:ext uri="{BB962C8B-B14F-4D97-AF65-F5344CB8AC3E}">
        <p14:creationId xmlns:p14="http://schemas.microsoft.com/office/powerpoint/2010/main" val="3943502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People have grown cynical toward advertisements. They say it shows up in every conceivable place, makes ridiculous claims, plays to our most base instincts, and crowds out things that are more interesting and essential. In a world where brands are making incredible </a:t>
            </a:r>
            <a:r>
              <a:rPr lang="en-US" sz="1200" b="0" i="0" kern="1200" baseline="0" dirty="0" smtClean="0">
                <a:solidFill>
                  <a:schemeClr val="tx1"/>
                </a:solidFill>
                <a:effectLst/>
                <a:latin typeface="+mn-lt"/>
                <a:ea typeface="+mn-ea"/>
                <a:cs typeface="+mn-cs"/>
              </a:rPr>
              <a:t>claims and counter-claims,</a:t>
            </a:r>
            <a:r>
              <a:rPr lang="en-US" sz="1200" b="0" i="0" kern="1200" dirty="0" smtClean="0">
                <a:solidFill>
                  <a:schemeClr val="tx1"/>
                </a:solidFill>
                <a:effectLst/>
                <a:latin typeface="+mn-lt"/>
                <a:ea typeface="+mn-ea"/>
                <a:cs typeface="+mn-cs"/>
              </a:rPr>
              <a:t> it is hard to trust any of the claims that marketers make. This cynicism is often eroded when a seemingly known person recommends a particular brand.</a:t>
            </a:r>
            <a:r>
              <a:rPr lang="en-US" sz="1200" b="0" i="0" kern="1200" baseline="0" dirty="0" smtClean="0">
                <a:solidFill>
                  <a:schemeClr val="tx1"/>
                </a:solidFill>
                <a:effectLst/>
                <a:latin typeface="+mn-lt"/>
                <a:ea typeface="+mn-ea"/>
                <a:cs typeface="+mn-cs"/>
              </a:rPr>
              <a:t> The trusted source may be just a casual </a:t>
            </a:r>
            <a:r>
              <a:rPr lang="en-US" sz="1200" b="0" i="0" kern="1200" baseline="0" dirty="0" err="1" smtClean="0">
                <a:solidFill>
                  <a:schemeClr val="tx1"/>
                </a:solidFill>
                <a:effectLst/>
                <a:latin typeface="+mn-lt"/>
                <a:ea typeface="+mn-ea"/>
                <a:cs typeface="+mn-cs"/>
              </a:rPr>
              <a:t>acquaintant</a:t>
            </a:r>
            <a:r>
              <a:rPr lang="en-US" sz="1200" b="0" i="0" kern="1200" baseline="0" dirty="0" smtClean="0">
                <a:solidFill>
                  <a:schemeClr val="tx1"/>
                </a:solidFill>
                <a:effectLst/>
                <a:latin typeface="+mn-lt"/>
                <a:ea typeface="+mn-ea"/>
                <a:cs typeface="+mn-cs"/>
              </a:rPr>
              <a:t> on the social media. If the same </a:t>
            </a:r>
            <a:endParaRPr lang="en-IN" dirty="0"/>
          </a:p>
        </p:txBody>
      </p:sp>
      <p:sp>
        <p:nvSpPr>
          <p:cNvPr id="4" name="Slide Number Placeholder 3"/>
          <p:cNvSpPr>
            <a:spLocks noGrp="1"/>
          </p:cNvSpPr>
          <p:nvPr>
            <p:ph type="sldNum" sz="quarter" idx="10"/>
          </p:nvPr>
        </p:nvSpPr>
        <p:spPr/>
        <p:txBody>
          <a:bodyPr/>
          <a:lstStyle/>
          <a:p>
            <a:fld id="{57EB6E22-9D15-4452-85F3-00CB2F27F9D6}" type="slidenum">
              <a:rPr lang="en-IN" smtClean="0"/>
              <a:t>89</a:t>
            </a:fld>
            <a:endParaRPr lang="en-IN"/>
          </a:p>
        </p:txBody>
      </p:sp>
    </p:spTree>
    <p:extLst>
      <p:ext uri="{BB962C8B-B14F-4D97-AF65-F5344CB8AC3E}">
        <p14:creationId xmlns:p14="http://schemas.microsoft.com/office/powerpoint/2010/main" val="1487254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your product</a:t>
            </a:r>
            <a:r>
              <a:rPr lang="en-US" baseline="0" dirty="0" smtClean="0"/>
              <a:t> </a:t>
            </a:r>
            <a:r>
              <a:rPr lang="en-US" sz="1200" b="0" i="0" kern="1200" dirty="0" smtClean="0">
                <a:solidFill>
                  <a:schemeClr val="tx1"/>
                </a:solidFill>
                <a:effectLst/>
                <a:latin typeface="+mn-lt"/>
                <a:ea typeface="+mn-ea"/>
                <a:cs typeface="+mn-cs"/>
              </a:rPr>
              <a:t>blasts off into the space</a:t>
            </a:r>
            <a:endParaRPr lang="en-IN" dirty="0"/>
          </a:p>
        </p:txBody>
      </p:sp>
      <p:sp>
        <p:nvSpPr>
          <p:cNvPr id="4" name="Slide Number Placeholder 3"/>
          <p:cNvSpPr>
            <a:spLocks noGrp="1"/>
          </p:cNvSpPr>
          <p:nvPr>
            <p:ph type="sldNum" sz="quarter" idx="10"/>
          </p:nvPr>
        </p:nvSpPr>
        <p:spPr/>
        <p:txBody>
          <a:bodyPr/>
          <a:lstStyle/>
          <a:p>
            <a:fld id="{57EB6E22-9D15-4452-85F3-00CB2F27F9D6}" type="slidenum">
              <a:rPr lang="en-IN" smtClean="0"/>
              <a:t>91</a:t>
            </a:fld>
            <a:endParaRPr lang="en-IN"/>
          </a:p>
        </p:txBody>
      </p:sp>
    </p:spTree>
    <p:extLst>
      <p:ext uri="{BB962C8B-B14F-4D97-AF65-F5344CB8AC3E}">
        <p14:creationId xmlns:p14="http://schemas.microsoft.com/office/powerpoint/2010/main" val="371299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255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EB6E22-9D15-4452-85F3-00CB2F27F9D6}" type="slidenum">
              <a:rPr lang="en-IN" smtClean="0"/>
              <a:t>5</a:t>
            </a:fld>
            <a:endParaRPr lang="en-IN"/>
          </a:p>
        </p:txBody>
      </p:sp>
    </p:spTree>
    <p:extLst>
      <p:ext uri="{BB962C8B-B14F-4D97-AF65-F5344CB8AC3E}">
        <p14:creationId xmlns:p14="http://schemas.microsoft.com/office/powerpoint/2010/main" val="723652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865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narrative</a:t>
            </a:r>
            <a:r>
              <a:rPr lang="en-US" baseline="0" dirty="0" smtClean="0"/>
              <a:t> should resonate with people and people should find utilities in your narrative.</a:t>
            </a:r>
            <a:endParaRPr lang="en-IN" dirty="0"/>
          </a:p>
        </p:txBody>
      </p:sp>
      <p:sp>
        <p:nvSpPr>
          <p:cNvPr id="4" name="Slide Number Placeholder 3"/>
          <p:cNvSpPr>
            <a:spLocks noGrp="1"/>
          </p:cNvSpPr>
          <p:nvPr>
            <p:ph type="sldNum" sz="quarter" idx="10"/>
          </p:nvPr>
        </p:nvSpPr>
        <p:spPr/>
        <p:txBody>
          <a:bodyPr/>
          <a:lstStyle/>
          <a:p>
            <a:fld id="{57EB6E22-9D15-4452-85F3-00CB2F27F9D6}" type="slidenum">
              <a:rPr lang="en-IN" smtClean="0"/>
              <a:t>7</a:t>
            </a:fld>
            <a:endParaRPr lang="en-IN"/>
          </a:p>
        </p:txBody>
      </p:sp>
    </p:spTree>
    <p:extLst>
      <p:ext uri="{BB962C8B-B14F-4D97-AF65-F5344CB8AC3E}">
        <p14:creationId xmlns:p14="http://schemas.microsoft.com/office/powerpoint/2010/main" val="3739224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EB6E22-9D15-4452-85F3-00CB2F27F9D6}" type="slidenum">
              <a:rPr lang="en-IN" smtClean="0"/>
              <a:t>8</a:t>
            </a:fld>
            <a:endParaRPr lang="en-IN"/>
          </a:p>
        </p:txBody>
      </p:sp>
    </p:spTree>
    <p:extLst>
      <p:ext uri="{BB962C8B-B14F-4D97-AF65-F5344CB8AC3E}">
        <p14:creationId xmlns:p14="http://schemas.microsoft.com/office/powerpoint/2010/main" val="253813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EB6E22-9D15-4452-85F3-00CB2F27F9D6}" type="slidenum">
              <a:rPr lang="en-IN" smtClean="0"/>
              <a:t>10</a:t>
            </a:fld>
            <a:endParaRPr lang="en-IN"/>
          </a:p>
        </p:txBody>
      </p:sp>
    </p:spTree>
    <p:extLst>
      <p:ext uri="{BB962C8B-B14F-4D97-AF65-F5344CB8AC3E}">
        <p14:creationId xmlns:p14="http://schemas.microsoft.com/office/powerpoint/2010/main" val="215203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EB6E22-9D15-4452-85F3-00CB2F27F9D6}" type="slidenum">
              <a:rPr lang="en-IN" smtClean="0"/>
              <a:t>11</a:t>
            </a:fld>
            <a:endParaRPr lang="en-IN"/>
          </a:p>
        </p:txBody>
      </p:sp>
    </p:spTree>
    <p:extLst>
      <p:ext uri="{BB962C8B-B14F-4D97-AF65-F5344CB8AC3E}">
        <p14:creationId xmlns:p14="http://schemas.microsoft.com/office/powerpoint/2010/main" val="3579645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EB6E22-9D15-4452-85F3-00CB2F27F9D6}" type="slidenum">
              <a:rPr lang="en-IN" smtClean="0"/>
              <a:t>12</a:t>
            </a:fld>
            <a:endParaRPr lang="en-IN"/>
          </a:p>
        </p:txBody>
      </p:sp>
    </p:spTree>
    <p:extLst>
      <p:ext uri="{BB962C8B-B14F-4D97-AF65-F5344CB8AC3E}">
        <p14:creationId xmlns:p14="http://schemas.microsoft.com/office/powerpoint/2010/main" val="46337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These are questions that marketers have wrestled with since the beginning of time.</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35A3BF9-C59F-4CF2-BB83-BEB385F9D4CD}" type="slidenum">
              <a:rPr lang="en-US" smtClean="0"/>
              <a:t>13</a:t>
            </a:fld>
            <a:endParaRPr lang="en-US"/>
          </a:p>
        </p:txBody>
      </p:sp>
    </p:spTree>
    <p:extLst>
      <p:ext uri="{BB962C8B-B14F-4D97-AF65-F5344CB8AC3E}">
        <p14:creationId xmlns:p14="http://schemas.microsoft.com/office/powerpoint/2010/main" val="1189652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FB11C0-B876-4307-B0DE-D95DD9B57EC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4464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CFCE78-A294-4EE3-ABCF-440746118B0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116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7BE07C-AF1F-4396-8474-BA1C7079966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482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371600"/>
          </a:xfrm>
        </p:spPr>
        <p:txBody>
          <a:bodyPr/>
          <a:lstStyle/>
          <a:p>
            <a:r>
              <a:rPr lang="en-US"/>
              <a:t>Click to edit Master title style</a:t>
            </a:r>
          </a:p>
        </p:txBody>
      </p:sp>
      <p:sp>
        <p:nvSpPr>
          <p:cNvPr id="10" name="Content Placeholder 9"/>
          <p:cNvSpPr>
            <a:spLocks noGrp="1"/>
          </p:cNvSpPr>
          <p:nvPr>
            <p:ph sz="quarter" idx="13"/>
          </p:nvPr>
        </p:nvSpPr>
        <p:spPr>
          <a:xfrm>
            <a:off x="609600" y="1905000"/>
            <a:ext cx="109728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4"/>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5"/>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439E6E2-5C11-479E-9BC0-3DC5AC1F9CDC}"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Date Placeholder 5"/>
          <p:cNvSpPr>
            <a:spLocks noGrp="1"/>
          </p:cNvSpPr>
          <p:nvPr>
            <p:ph type="dt" sz="half" idx="16"/>
          </p:nvPr>
        </p:nvSpPr>
        <p:spPr>
          <a:xfrm>
            <a:off x="609600" y="6245225"/>
            <a:ext cx="2844800" cy="47625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19A4D13-35B8-404A-A284-7C3213E41D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90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1012616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accent4">
            <a:lumMod val="20000"/>
            <a:lumOff val="80000"/>
          </a:schemeClr>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sz="3200" b="1">
                <a:solidFill>
                  <a:schemeClr val="accent5">
                    <a:lumMod val="75000"/>
                  </a:schemeClr>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b="1">
                <a:solidFill>
                  <a:schemeClr val="accent5">
                    <a:lumMod val="50000"/>
                  </a:schemeClr>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902706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13705372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3548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91587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7068647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945619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D7FA43-92F3-40D3-871E-A7A00CBFB784}"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063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1380498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2769088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04642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26A2D4E-FE7C-438B-9712-367190045D8D}"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579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879243-FA3C-4045-897F-79D41E5661DB}"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984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F924540-F043-46B1-B91C-17DB4E366DB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36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3524DA-2C84-4A69-A963-B1FC3121378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51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FE77BB-4363-41C7-9CCF-90B8E2C52BC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87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183942-22F9-48D1-8C96-EB77E7BC7D3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598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967245-B0EC-4506-A611-1F98D060CD7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959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alpha val="21961"/>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0B41D23-6DAA-4F9C-91ED-9D3054D1A1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0" y="1"/>
            <a:ext cx="12192000" cy="23018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smtClean="0">
                <a:ln>
                  <a:noFill/>
                </a:ln>
                <a:solidFill>
                  <a:srgbClr val="FFC000"/>
                </a:solidFill>
                <a:effectLst/>
                <a:uLnTx/>
                <a:uFillTx/>
                <a:latin typeface="Georgia" panose="02040502050405020303" pitchFamily="18" charset="0"/>
                <a:ea typeface="+mn-ea"/>
                <a:cs typeface="+mn-cs"/>
              </a:rPr>
              <a:t>Foundations of Entrepreneurship</a:t>
            </a:r>
            <a:endParaRPr kumimoji="0" lang="en-US" sz="1600" b="0" i="0" u="none" strike="noStrike" kern="1200" cap="none" spc="0" normalizeH="0" baseline="0" noProof="0" dirty="0">
              <a:ln>
                <a:noFill/>
              </a:ln>
              <a:solidFill>
                <a:srgbClr val="FFC000"/>
              </a:solidFill>
              <a:effectLst/>
              <a:uLnTx/>
              <a:uFillTx/>
              <a:latin typeface="Lucida Sans" panose="020B0602030504020204" pitchFamily="34" charset="0"/>
              <a:ea typeface="+mn-ea"/>
              <a:cs typeface="Lucida Sans Unicode" panose="020B0602030504020204" pitchFamily="34" charset="0"/>
            </a:endParaRPr>
          </a:p>
        </p:txBody>
      </p:sp>
      <p:cxnSp>
        <p:nvCxnSpPr>
          <p:cNvPr id="9" name="Straight Connector 8"/>
          <p:cNvCxnSpPr/>
          <p:nvPr userDrawn="1"/>
        </p:nvCxnSpPr>
        <p:spPr>
          <a:xfrm>
            <a:off x="0" y="230189"/>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Rectangle 7"/>
          <p:cNvSpPr/>
          <p:nvPr userDrawn="1"/>
        </p:nvSpPr>
        <p:spPr>
          <a:xfrm>
            <a:off x="405442" y="-45719"/>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userDrawn="1"/>
        </p:nvSpPr>
        <p:spPr>
          <a:xfrm>
            <a:off x="0" y="6640195"/>
            <a:ext cx="12192000" cy="276999"/>
          </a:xfrm>
          <a:prstGeom prst="rect">
            <a:avLst/>
          </a:prstGeom>
          <a:solidFill>
            <a:srgbClr val="333F5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FFC000"/>
                </a:solidFill>
                <a:effectLst/>
                <a:uLnTx/>
                <a:uFillTx/>
                <a:latin typeface="Calibri" panose="020F0502020204030204"/>
                <a:ea typeface="+mn-ea"/>
                <a:cs typeface="+mn-cs"/>
              </a:rPr>
              <a:t>© Manoj Kumar Mondal, </a:t>
            </a:r>
            <a:r>
              <a:rPr kumimoji="0" lang="en-US" sz="1200" b="0" i="1" u="none" strike="noStrike" kern="1200" cap="none" spc="0" normalizeH="0" baseline="0" noProof="0" dirty="0" err="1" smtClean="0">
                <a:ln>
                  <a:noFill/>
                </a:ln>
                <a:solidFill>
                  <a:srgbClr val="FFC000"/>
                </a:solidFill>
                <a:effectLst/>
                <a:uLnTx/>
                <a:uFillTx/>
                <a:latin typeface="Calibri" panose="020F0502020204030204"/>
                <a:ea typeface="+mn-ea"/>
                <a:cs typeface="+mn-cs"/>
              </a:rPr>
              <a:t>Rajendra</a:t>
            </a:r>
            <a:r>
              <a:rPr kumimoji="0" lang="en-US" sz="1200" b="0" i="1" u="none" strike="noStrike" kern="1200" cap="none" spc="0" normalizeH="0" baseline="0" noProof="0" dirty="0" smtClean="0">
                <a:ln>
                  <a:noFill/>
                </a:ln>
                <a:solidFill>
                  <a:srgbClr val="FFC000"/>
                </a:solidFill>
                <a:effectLst/>
                <a:uLnTx/>
                <a:uFillTx/>
                <a:latin typeface="Calibri" panose="020F0502020204030204"/>
                <a:ea typeface="+mn-ea"/>
                <a:cs typeface="+mn-cs"/>
              </a:rPr>
              <a:t> Mishra School of Engineering Entrepreneurship, IIT Kharagpur</a:t>
            </a:r>
            <a:endParaRPr kumimoji="0" lang="en-IN" sz="1200" b="0"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9039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3600" b="1" kern="1200">
          <a:solidFill>
            <a:srgbClr val="002060"/>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dirty="0">
              <a:ln>
                <a:noFill/>
              </a:ln>
              <a:solidFill>
                <a:srgbClr val="888888"/>
              </a:solidFill>
              <a:effectLst/>
              <a:uLnTx/>
              <a:uFillTx/>
              <a:latin typeface="Calibri"/>
              <a:cs typeface="Calibri"/>
              <a:sym typeface="Calibri"/>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77042256"/>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kickideas.com/how-to-marketing-your-startup-on-a-tight-budget/?gclid=Cj0KCQiA_rfvBRCPARIsANlV66M1Jci4iccqize00bgwYNXkmKSAQ0OL6WQTs-5mg-osI-2Aw_ose80aApYREALw_wcB"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Content_marketing" TargetMode="External"/><Relationship Id="rId2" Type="http://schemas.openxmlformats.org/officeDocument/2006/relationships/hyperlink" Target="https://en.wikipedia.org/wiki/Search_engine_optimization" TargetMode="External"/><Relationship Id="rId1" Type="http://schemas.openxmlformats.org/officeDocument/2006/relationships/slideLayout" Target="../slideLayouts/slideLayout2.xml"/><Relationship Id="rId4" Type="http://schemas.openxmlformats.org/officeDocument/2006/relationships/hyperlink" Target="https://en.wikipedia.org/wiki/A/B_testing"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nytimes.com/2019/03/01/business/media/social-media-influencers-kids.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3" Type="http://schemas.openxmlformats.org/officeDocument/2006/relationships/hyperlink" Target="https://blog.globalwebindex.com/marketing/brand-storytell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flaticon.com/free-icon/" TargetMode="External"/><Relationship Id="rId4" Type="http://schemas.openxmlformats.org/officeDocument/2006/relationships/hyperlink" Target="http://www.flaticon.com/free-icon/sushi_187463#term=sushi&amp;page=1&amp;position=68" TargetMode="Externa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multicolored marketing freestanding letter"/>
          <p:cNvPicPr>
            <a:picLocks noChangeAspect="1" noChangeArrowheads="1"/>
          </p:cNvPicPr>
          <p:nvPr/>
        </p:nvPicPr>
        <p:blipFill rotWithShape="1">
          <a:blip r:embed="rId3">
            <a:extLst>
              <a:ext uri="{28A0092B-C50C-407E-A947-70E740481C1C}">
                <a14:useLocalDpi xmlns:a14="http://schemas.microsoft.com/office/drawing/2010/main" val="0"/>
              </a:ext>
            </a:extLst>
          </a:blip>
          <a:srcRect t="36798" b="32648"/>
          <a:stretch/>
        </p:blipFill>
        <p:spPr bwMode="auto">
          <a:xfrm>
            <a:off x="5777003" y="627772"/>
            <a:ext cx="6558613" cy="1502979"/>
          </a:xfrm>
          <a:prstGeom prst="rect">
            <a:avLst/>
          </a:prstGeom>
          <a:noFill/>
          <a:extLst>
            <a:ext uri="{909E8E84-426E-40DD-AFC4-6F175D3DCCD1}">
              <a14:hiddenFill xmlns:a14="http://schemas.microsoft.com/office/drawing/2010/main">
                <a:solidFill>
                  <a:srgbClr val="FFFFFF"/>
                </a:solidFill>
              </a14:hiddenFill>
            </a:ext>
          </a:extLst>
        </p:spPr>
      </p:pic>
      <p:sp>
        <p:nvSpPr>
          <p:cNvPr id="6" name="Pentagon 5"/>
          <p:cNvSpPr/>
          <p:nvPr/>
        </p:nvSpPr>
        <p:spPr>
          <a:xfrm rot="10800000">
            <a:off x="5476240" y="0"/>
            <a:ext cx="6715760" cy="31496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1524000" y="3881132"/>
            <a:ext cx="9144000" cy="911117"/>
          </a:xfrm>
        </p:spPr>
        <p:txBody>
          <a:bodyPr>
            <a:normAutofit/>
          </a:bodyPr>
          <a:lstStyle/>
          <a:p>
            <a:pPr algn="l"/>
            <a:endParaRPr lang="en-US" sz="2200" b="1" dirty="0" smtClean="0">
              <a:solidFill>
                <a:srgbClr val="333F50"/>
              </a:solidFill>
            </a:endParaRPr>
          </a:p>
          <a:p>
            <a:pPr algn="l"/>
            <a:r>
              <a:rPr lang="en-US" sz="2200" b="1" dirty="0" err="1" smtClean="0">
                <a:solidFill>
                  <a:srgbClr val="333F50"/>
                </a:solidFill>
              </a:rPr>
              <a:t>Rejendra</a:t>
            </a:r>
            <a:r>
              <a:rPr lang="en-US" sz="2200" b="1" dirty="0" smtClean="0">
                <a:solidFill>
                  <a:srgbClr val="333F50"/>
                </a:solidFill>
              </a:rPr>
              <a:t> Mishra School of Engineering Entrepreneurship, IIT Kharagpur</a:t>
            </a:r>
            <a:endParaRPr lang="en-US" sz="2200" b="1" dirty="0">
              <a:solidFill>
                <a:srgbClr val="333F50"/>
              </a:solidFill>
            </a:endParaRPr>
          </a:p>
        </p:txBody>
      </p:sp>
      <p:sp>
        <p:nvSpPr>
          <p:cNvPr id="2" name="Title 1"/>
          <p:cNvSpPr>
            <a:spLocks noGrp="1"/>
          </p:cNvSpPr>
          <p:nvPr>
            <p:ph type="ctrTitle"/>
          </p:nvPr>
        </p:nvSpPr>
        <p:spPr>
          <a:xfrm>
            <a:off x="1524000" y="2484886"/>
            <a:ext cx="9144000" cy="1355750"/>
          </a:xfrm>
        </p:spPr>
        <p:txBody>
          <a:bodyPr>
            <a:noAutofit/>
          </a:bodyPr>
          <a:lstStyle/>
          <a:p>
            <a:pPr algn="l"/>
            <a:r>
              <a:rPr lang="en-IN" dirty="0"/>
              <a:t>Foundations of Entrepreneurship</a:t>
            </a:r>
            <a:endParaRPr lang="en-US" dirty="0"/>
          </a:p>
        </p:txBody>
      </p:sp>
      <p:pic>
        <p:nvPicPr>
          <p:cNvPr id="4" name="Picture 4">
            <a:extLst>
              <a:ext uri="{FF2B5EF4-FFF2-40B4-BE49-F238E27FC236}">
                <a16:creationId xmlns:a16="http://schemas.microsoft.com/office/drawing/2014/main" id="{A441988A-4B7A-4567-AE26-4C1153446DBE}"/>
              </a:ext>
            </a:extLst>
          </p:cNvPr>
          <p:cNvPicPr>
            <a:picLocks noChangeAspect="1"/>
          </p:cNvPicPr>
          <p:nvPr/>
        </p:nvPicPr>
        <p:blipFill rotWithShape="1">
          <a:blip r:embed="rId4"/>
          <a:srcRect l="7618" r="-1" b="-1"/>
          <a:stretch/>
        </p:blipFill>
        <p:spPr>
          <a:xfrm>
            <a:off x="20" y="10"/>
            <a:ext cx="5920598" cy="2130941"/>
          </a:xfrm>
          <a:custGeom>
            <a:avLst/>
            <a:gdLst>
              <a:gd name="connsiteX0" fmla="*/ 0 w 5920618"/>
              <a:gd name="connsiteY0" fmla="*/ 0 h 2130951"/>
              <a:gd name="connsiteX1" fmla="*/ 5920618 w 5920618"/>
              <a:gd name="connsiteY1" fmla="*/ 0 h 2130951"/>
              <a:gd name="connsiteX2" fmla="*/ 4933709 w 5920618"/>
              <a:gd name="connsiteY2" fmla="*/ 2130951 h 2130951"/>
              <a:gd name="connsiteX3" fmla="*/ 0 w 5920618"/>
              <a:gd name="connsiteY3" fmla="*/ 2130951 h 2130951"/>
            </a:gdLst>
            <a:ahLst/>
            <a:cxnLst>
              <a:cxn ang="0">
                <a:pos x="connsiteX0" y="connsiteY0"/>
              </a:cxn>
              <a:cxn ang="0">
                <a:pos x="connsiteX1" y="connsiteY1"/>
              </a:cxn>
              <a:cxn ang="0">
                <a:pos x="connsiteX2" y="connsiteY2"/>
              </a:cxn>
              <a:cxn ang="0">
                <a:pos x="connsiteX3" y="connsiteY3"/>
              </a:cxn>
            </a:cxnLst>
            <a:rect l="l" t="t" r="r" b="b"/>
            <a:pathLst>
              <a:path w="5920618" h="2130951">
                <a:moveTo>
                  <a:pt x="0" y="0"/>
                </a:moveTo>
                <a:lnTo>
                  <a:pt x="5920618" y="0"/>
                </a:lnTo>
                <a:lnTo>
                  <a:pt x="4933709" y="2130951"/>
                </a:lnTo>
                <a:lnTo>
                  <a:pt x="0" y="2130951"/>
                </a:lnTo>
                <a:close/>
              </a:path>
            </a:pathLst>
          </a:custGeom>
        </p:spPr>
      </p:pic>
      <p:sp>
        <p:nvSpPr>
          <p:cNvPr id="9" name="Freeform 16">
            <a:extLst>
              <a:ext uri="{FF2B5EF4-FFF2-40B4-BE49-F238E27FC236}">
                <a16:creationId xmlns:a16="http://schemas.microsoft.com/office/drawing/2014/main" id="{B0BDD275-E79C-4B6F-9875-E474D59DC5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7752" y="0"/>
            <a:ext cx="7084249" cy="2130552"/>
          </a:xfrm>
          <a:custGeom>
            <a:avLst/>
            <a:gdLst>
              <a:gd name="connsiteX0" fmla="*/ 986725 w 7084249"/>
              <a:gd name="connsiteY0" fmla="*/ 0 h 2130552"/>
              <a:gd name="connsiteX1" fmla="*/ 7084249 w 7084249"/>
              <a:gd name="connsiteY1" fmla="*/ 0 h 2130552"/>
              <a:gd name="connsiteX2" fmla="*/ 7084249 w 7084249"/>
              <a:gd name="connsiteY2" fmla="*/ 2130552 h 2130552"/>
              <a:gd name="connsiteX3" fmla="*/ 0 w 7084249"/>
              <a:gd name="connsiteY3" fmla="*/ 2130552 h 2130552"/>
            </a:gdLst>
            <a:ahLst/>
            <a:cxnLst>
              <a:cxn ang="0">
                <a:pos x="connsiteX0" y="connsiteY0"/>
              </a:cxn>
              <a:cxn ang="0">
                <a:pos x="connsiteX1" y="connsiteY1"/>
              </a:cxn>
              <a:cxn ang="0">
                <a:pos x="connsiteX2" y="connsiteY2"/>
              </a:cxn>
              <a:cxn ang="0">
                <a:pos x="connsiteX3" y="connsiteY3"/>
              </a:cxn>
            </a:cxnLst>
            <a:rect l="l" t="t" r="r" b="b"/>
            <a:pathLst>
              <a:path w="7084249" h="2130552">
                <a:moveTo>
                  <a:pt x="986725" y="0"/>
                </a:moveTo>
                <a:lnTo>
                  <a:pt x="7084249" y="0"/>
                </a:lnTo>
                <a:lnTo>
                  <a:pt x="7084249" y="2130552"/>
                </a:lnTo>
                <a:lnTo>
                  <a:pt x="0" y="213055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19">
            <a:extLst>
              <a:ext uri="{FF2B5EF4-FFF2-40B4-BE49-F238E27FC236}">
                <a16:creationId xmlns:a16="http://schemas.microsoft.com/office/drawing/2014/main" id="{FFE24BB0-6C00-4CD0-B19A-F41513025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rgbClr val="001848">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22">
            <a:extLst>
              <a:ext uri="{FF2B5EF4-FFF2-40B4-BE49-F238E27FC236}">
                <a16:creationId xmlns:a16="http://schemas.microsoft.com/office/drawing/2014/main" id="{045D7A58-411F-4E92-A78E-A6FEB18900B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1728"/>
            <a:ext cx="7112212" cy="2176272"/>
          </a:xfrm>
          <a:custGeom>
            <a:avLst/>
            <a:gdLst>
              <a:gd name="connsiteX0" fmla="*/ 0 w 7112212"/>
              <a:gd name="connsiteY0" fmla="*/ 0 h 2176272"/>
              <a:gd name="connsiteX1" fmla="*/ 7112212 w 7112212"/>
              <a:gd name="connsiteY1" fmla="*/ 0 h 2176272"/>
              <a:gd name="connsiteX2" fmla="*/ 6104313 w 7112212"/>
              <a:gd name="connsiteY2" fmla="*/ 2176272 h 2176272"/>
              <a:gd name="connsiteX3" fmla="*/ 0 w 7112212"/>
              <a:gd name="connsiteY3" fmla="*/ 2176272 h 2176272"/>
            </a:gdLst>
            <a:ahLst/>
            <a:cxnLst>
              <a:cxn ang="0">
                <a:pos x="connsiteX0" y="connsiteY0"/>
              </a:cxn>
              <a:cxn ang="0">
                <a:pos x="connsiteX1" y="connsiteY1"/>
              </a:cxn>
              <a:cxn ang="0">
                <a:pos x="connsiteX2" y="connsiteY2"/>
              </a:cxn>
              <a:cxn ang="0">
                <a:pos x="connsiteX3" y="connsiteY3"/>
              </a:cxn>
            </a:cxnLst>
            <a:rect l="l" t="t" r="r" b="b"/>
            <a:pathLst>
              <a:path w="7112212" h="2176272">
                <a:moveTo>
                  <a:pt x="0" y="0"/>
                </a:moveTo>
                <a:lnTo>
                  <a:pt x="7112212" y="0"/>
                </a:lnTo>
                <a:lnTo>
                  <a:pt x="6104313" y="2176272"/>
                </a:lnTo>
                <a:lnTo>
                  <a:pt x="0" y="217627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0" y="5369754"/>
            <a:ext cx="6096000" cy="800219"/>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20000"/>
                </a:solidFill>
                <a:effectLst/>
                <a:uLnTx/>
                <a:uFillTx/>
                <a:latin typeface="Calibri" panose="020F0502020204030204"/>
                <a:ea typeface="+mn-ea"/>
                <a:cs typeface="+mn-cs"/>
              </a:rPr>
              <a:t>Topic: </a:t>
            </a:r>
            <a:r>
              <a:rPr kumimoji="0" lang="en-US" sz="2800" b="1" i="0" u="none" strike="noStrike" kern="1200" cap="none" spc="0" normalizeH="0" baseline="0" noProof="0" dirty="0" smtClean="0">
                <a:ln>
                  <a:noFill/>
                </a:ln>
                <a:solidFill>
                  <a:srgbClr val="320000"/>
                </a:solidFill>
                <a:effectLst/>
                <a:uLnTx/>
                <a:uFillTx/>
                <a:latin typeface="Calibri" panose="020F0502020204030204"/>
                <a:ea typeface="+mn-ea"/>
                <a:cs typeface="+mn-cs"/>
              </a:rPr>
              <a:t>Marketing for Startups</a:t>
            </a:r>
            <a:endParaRPr kumimoji="0" lang="en-US" sz="2800" b="1" i="0" u="none" strike="noStrike" kern="1200" cap="none" spc="0" normalizeH="0" baseline="0" noProof="0" dirty="0">
              <a:ln>
                <a:noFill/>
              </a:ln>
              <a:solidFill>
                <a:srgbClr val="32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Lecture </a:t>
            </a:r>
            <a:r>
              <a:rPr kumimoji="0" lang="en-US" sz="1800" b="1" i="0" u="none" strike="noStrike" kern="1200" cap="none" spc="0" normalizeH="0" baseline="0" noProof="0" dirty="0" smtClean="0">
                <a:ln>
                  <a:noFill/>
                </a:ln>
                <a:solidFill>
                  <a:srgbClr val="C00000"/>
                </a:solidFill>
                <a:effectLst/>
                <a:uLnTx/>
                <a:uFillTx/>
                <a:latin typeface="Calibri" panose="020F0502020204030204"/>
                <a:ea typeface="+mn-ea"/>
                <a:cs typeface="+mn-cs"/>
              </a:rPr>
              <a:t>Note #: 17                        18.02.2021</a:t>
            </a:r>
            <a:endPar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955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A0313A5E-2F9B-419E-AC9E-375EE587BCA3}"/>
              </a:ext>
            </a:extLst>
          </p:cNvPr>
          <p:cNvSpPr/>
          <p:nvPr/>
        </p:nvSpPr>
        <p:spPr>
          <a:xfrm>
            <a:off x="5389214" y="4652791"/>
            <a:ext cx="1371028" cy="123851"/>
          </a:xfrm>
          <a:prstGeom prst="ellipse">
            <a:avLst/>
          </a:prstGeom>
          <a:noFill/>
          <a:ln>
            <a:solidFill>
              <a:srgbClr val="00B050"/>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4" name="Trapezoid 5">
            <a:extLst>
              <a:ext uri="{FF2B5EF4-FFF2-40B4-BE49-F238E27FC236}">
                <a16:creationId xmlns:a16="http://schemas.microsoft.com/office/drawing/2014/main" id="{4DEFD554-8567-4575-AE18-9B733C890901}"/>
              </a:ext>
            </a:extLst>
          </p:cNvPr>
          <p:cNvSpPr/>
          <p:nvPr/>
        </p:nvSpPr>
        <p:spPr>
          <a:xfrm flipV="1">
            <a:off x="2858950" y="-325132"/>
            <a:ext cx="6324600" cy="2332427"/>
          </a:xfrm>
          <a:custGeom>
            <a:avLst/>
            <a:gdLst>
              <a:gd name="connsiteX0" fmla="*/ 0 w 3237569"/>
              <a:gd name="connsiteY0" fmla="*/ 2529374 h 2529374"/>
              <a:gd name="connsiteX1" fmla="*/ 632344 w 3237569"/>
              <a:gd name="connsiteY1" fmla="*/ 0 h 2529374"/>
              <a:gd name="connsiteX2" fmla="*/ 2605226 w 3237569"/>
              <a:gd name="connsiteY2" fmla="*/ 0 h 2529374"/>
              <a:gd name="connsiteX3" fmla="*/ 3237569 w 3237569"/>
              <a:gd name="connsiteY3" fmla="*/ 2529374 h 2529374"/>
              <a:gd name="connsiteX4" fmla="*/ 0 w 3237569"/>
              <a:gd name="connsiteY4" fmla="*/ 2529374 h 2529374"/>
              <a:gd name="connsiteX0" fmla="*/ 0 w 5361791"/>
              <a:gd name="connsiteY0" fmla="*/ 2529374 h 2529374"/>
              <a:gd name="connsiteX1" fmla="*/ 632344 w 5361791"/>
              <a:gd name="connsiteY1" fmla="*/ 0 h 2529374"/>
              <a:gd name="connsiteX2" fmla="*/ 2605226 w 5361791"/>
              <a:gd name="connsiteY2" fmla="*/ 0 h 2529374"/>
              <a:gd name="connsiteX3" fmla="*/ 5361791 w 5361791"/>
              <a:gd name="connsiteY3" fmla="*/ 2430901 h 2529374"/>
              <a:gd name="connsiteX4" fmla="*/ 0 w 5361791"/>
              <a:gd name="connsiteY4" fmla="*/ 2529374 h 2529374"/>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2109451 w 5699415"/>
              <a:gd name="connsiteY1" fmla="*/ 18288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2250128 w 5699415"/>
              <a:gd name="connsiteY1" fmla="*/ 154744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1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1 h 2332427"/>
              <a:gd name="connsiteX3" fmla="*/ 5699415 w 5699415"/>
              <a:gd name="connsiteY3" fmla="*/ 2276157 h 2332427"/>
              <a:gd name="connsiteX4" fmla="*/ 0 w 5699415"/>
              <a:gd name="connsiteY4" fmla="*/ 2332427 h 2332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415" h="2332427">
                <a:moveTo>
                  <a:pt x="0" y="2332427"/>
                </a:moveTo>
                <a:cubicBezTo>
                  <a:pt x="1462805" y="2122349"/>
                  <a:pt x="2025279" y="1237019"/>
                  <a:pt x="2250128" y="0"/>
                </a:cubicBezTo>
                <a:lnTo>
                  <a:pt x="3477422" y="1"/>
                </a:lnTo>
                <a:cubicBezTo>
                  <a:pt x="3697583" y="1274536"/>
                  <a:pt x="4466382" y="2155174"/>
                  <a:pt x="5699415" y="2276157"/>
                </a:cubicBezTo>
                <a:lnTo>
                  <a:pt x="0" y="2332427"/>
                </a:lnTo>
                <a:close/>
              </a:path>
            </a:pathLst>
          </a:custGeom>
          <a:gradFill flip="none" rotWithShape="1">
            <a:gsLst>
              <a:gs pos="0">
                <a:srgbClr val="002060">
                  <a:alpha val="51000"/>
                </a:srgbClr>
              </a:gs>
              <a:gs pos="60000">
                <a:schemeClr val="bg1">
                  <a:lumMod val="75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0313A5E-2F9B-419E-AC9E-375EE587BCA3}"/>
              </a:ext>
            </a:extLst>
          </p:cNvPr>
          <p:cNvSpPr/>
          <p:nvPr/>
        </p:nvSpPr>
        <p:spPr>
          <a:xfrm>
            <a:off x="5148967" y="3953170"/>
            <a:ext cx="1851522" cy="215920"/>
          </a:xfrm>
          <a:prstGeom prst="ellipse">
            <a:avLst/>
          </a:prstGeom>
          <a:noFill/>
          <a:ln>
            <a:solidFill>
              <a:srgbClr val="007070"/>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6" name="Oval 5">
            <a:extLst>
              <a:ext uri="{FF2B5EF4-FFF2-40B4-BE49-F238E27FC236}">
                <a16:creationId xmlns:a16="http://schemas.microsoft.com/office/drawing/2014/main" id="{FE91024D-67F2-40C9-A182-497361684C8A}"/>
              </a:ext>
            </a:extLst>
          </p:cNvPr>
          <p:cNvSpPr/>
          <p:nvPr/>
        </p:nvSpPr>
        <p:spPr>
          <a:xfrm>
            <a:off x="4779328" y="3091792"/>
            <a:ext cx="2590800" cy="467698"/>
          </a:xfrm>
          <a:prstGeom prst="ellipse">
            <a:avLst/>
          </a:prstGeom>
          <a:noFill/>
          <a:ln>
            <a:solidFill>
              <a:schemeClr val="accent5">
                <a:lumMod val="75000"/>
              </a:schemeClr>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7" name="Oval 6">
            <a:extLst>
              <a:ext uri="{FF2B5EF4-FFF2-40B4-BE49-F238E27FC236}">
                <a16:creationId xmlns:a16="http://schemas.microsoft.com/office/drawing/2014/main" id="{84A91F7C-BE8D-4D97-B563-FF7843224FC8}"/>
              </a:ext>
            </a:extLst>
          </p:cNvPr>
          <p:cNvSpPr/>
          <p:nvPr/>
        </p:nvSpPr>
        <p:spPr>
          <a:xfrm>
            <a:off x="4322128" y="2133460"/>
            <a:ext cx="3505200" cy="740230"/>
          </a:xfrm>
          <a:prstGeom prst="ellipse">
            <a:avLst/>
          </a:prstGeom>
          <a:noFill/>
          <a:ln>
            <a:solidFill>
              <a:schemeClr val="accent1">
                <a:lumMod val="75000"/>
              </a:schemeClr>
            </a:solidFill>
          </a:ln>
          <a:scene3d>
            <a:camera prst="perspectiveRelaxed" fov="6000000">
              <a:rot lat="198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8" name="Oval 7">
            <a:extLst>
              <a:ext uri="{FF2B5EF4-FFF2-40B4-BE49-F238E27FC236}">
                <a16:creationId xmlns:a16="http://schemas.microsoft.com/office/drawing/2014/main" id="{51DFC7CA-F865-4DEF-9198-AFC0D81B2EAB}"/>
              </a:ext>
            </a:extLst>
          </p:cNvPr>
          <p:cNvSpPr/>
          <p:nvPr/>
        </p:nvSpPr>
        <p:spPr>
          <a:xfrm>
            <a:off x="3620950" y="1044890"/>
            <a:ext cx="4907557" cy="1104200"/>
          </a:xfrm>
          <a:prstGeom prst="ellipse">
            <a:avLst/>
          </a:prstGeom>
          <a:noFill/>
          <a:ln>
            <a:solidFill>
              <a:srgbClr val="002060"/>
            </a:solidFill>
          </a:ln>
          <a:scene3d>
            <a:camera prst="perspectiveRelaxed" fov="6000000">
              <a:rot lat="19800000" lon="0" rev="0"/>
            </a:camera>
            <a:lightRig rig="threePt" dir="t"/>
          </a:scene3d>
          <a:sp3d prstMaterial="clear">
            <a:bevelT w="0" h="1689100"/>
            <a:bevelB w="0" h="596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9" name="Oval 8">
            <a:extLst>
              <a:ext uri="{FF2B5EF4-FFF2-40B4-BE49-F238E27FC236}">
                <a16:creationId xmlns:a16="http://schemas.microsoft.com/office/drawing/2014/main" id="{9ED660B1-74AD-412F-80D1-D4BE54085415}"/>
              </a:ext>
            </a:extLst>
          </p:cNvPr>
          <p:cNvSpPr/>
          <p:nvPr/>
        </p:nvSpPr>
        <p:spPr>
          <a:xfrm>
            <a:off x="5381230" y="5692406"/>
            <a:ext cx="1280040" cy="218102"/>
          </a:xfrm>
          <a:prstGeom prst="ellipse">
            <a:avLst/>
          </a:prstGeom>
          <a:gradFill flip="none" rotWithShape="1">
            <a:gsLst>
              <a:gs pos="0">
                <a:schemeClr val="tx1">
                  <a:lumMod val="65000"/>
                  <a:lumOff val="35000"/>
                  <a:alpha val="52000"/>
                </a:scheme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914126">
              <a:defRPr/>
            </a:pPr>
            <a:endParaRPr lang="en-US" sz="1799" kern="0">
              <a:solidFill>
                <a:sysClr val="window" lastClr="FFFFFF"/>
              </a:solidFill>
            </a:endParaRPr>
          </a:p>
        </p:txBody>
      </p:sp>
      <p:sp>
        <p:nvSpPr>
          <p:cNvPr id="17" name="TextBox 16">
            <a:extLst>
              <a:ext uri="{FF2B5EF4-FFF2-40B4-BE49-F238E27FC236}">
                <a16:creationId xmlns:a16="http://schemas.microsoft.com/office/drawing/2014/main" id="{0A0A35D3-7593-4DB4-A4B5-092570826A1D}"/>
              </a:ext>
            </a:extLst>
          </p:cNvPr>
          <p:cNvSpPr txBox="1"/>
          <p:nvPr/>
        </p:nvSpPr>
        <p:spPr>
          <a:xfrm>
            <a:off x="8528507" y="5008841"/>
            <a:ext cx="856325" cy="369332"/>
          </a:xfrm>
          <a:prstGeom prst="rect">
            <a:avLst/>
          </a:prstGeom>
          <a:noFill/>
        </p:spPr>
        <p:txBody>
          <a:bodyPr vert="horz" wrap="none" rtlCol="0">
            <a:spAutoFit/>
          </a:bodyPr>
          <a:lstStyle/>
          <a:p>
            <a:r>
              <a:rPr lang="en-US" dirty="0">
                <a:solidFill>
                  <a:schemeClr val="bg1"/>
                </a:solidFill>
              </a:rPr>
              <a:t>Output</a:t>
            </a:r>
          </a:p>
        </p:txBody>
      </p:sp>
      <p:cxnSp>
        <p:nvCxnSpPr>
          <p:cNvPr id="23" name="Straight Connector 22">
            <a:extLst>
              <a:ext uri="{FF2B5EF4-FFF2-40B4-BE49-F238E27FC236}">
                <a16:creationId xmlns:a16="http://schemas.microsoft.com/office/drawing/2014/main" id="{F4A4C8F5-A8CA-4501-BF92-3D9AD466F7AE}"/>
              </a:ext>
            </a:extLst>
          </p:cNvPr>
          <p:cNvCxnSpPr/>
          <p:nvPr/>
        </p:nvCxnSpPr>
        <p:spPr>
          <a:xfrm flipH="1" flipV="1">
            <a:off x="950529" y="2425902"/>
            <a:ext cx="4723771" cy="430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05BE7D-1564-4561-A7BC-69FAA352793E}"/>
              </a:ext>
            </a:extLst>
          </p:cNvPr>
          <p:cNvCxnSpPr>
            <a:cxnSpLocks/>
          </p:cNvCxnSpPr>
          <p:nvPr/>
        </p:nvCxnSpPr>
        <p:spPr>
          <a:xfrm flipH="1" flipV="1">
            <a:off x="950529" y="3869376"/>
            <a:ext cx="4853859" cy="109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CC4EB78-9D81-4985-812E-DA716E2BB50F}"/>
              </a:ext>
            </a:extLst>
          </p:cNvPr>
          <p:cNvGrpSpPr/>
          <p:nvPr/>
        </p:nvGrpSpPr>
        <p:grpSpPr>
          <a:xfrm>
            <a:off x="5720554" y="2240339"/>
            <a:ext cx="672180" cy="457200"/>
            <a:chOff x="5718518" y="3215336"/>
            <a:chExt cx="672180" cy="457200"/>
          </a:xfrm>
        </p:grpSpPr>
        <p:sp>
          <p:nvSpPr>
            <p:cNvPr id="19" name="Arrow: Down 18">
              <a:extLst>
                <a:ext uri="{FF2B5EF4-FFF2-40B4-BE49-F238E27FC236}">
                  <a16:creationId xmlns:a16="http://schemas.microsoft.com/office/drawing/2014/main" id="{88AF9421-EBF3-49BD-A428-419262B4689E}"/>
                </a:ext>
              </a:extLst>
            </p:cNvPr>
            <p:cNvSpPr/>
            <p:nvPr/>
          </p:nvSpPr>
          <p:spPr>
            <a:xfrm>
              <a:off x="5718518" y="3215336"/>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1" name="TextBox 30">
              <a:extLst>
                <a:ext uri="{FF2B5EF4-FFF2-40B4-BE49-F238E27FC236}">
                  <a16:creationId xmlns:a16="http://schemas.microsoft.com/office/drawing/2014/main" id="{7C9E476A-6692-404A-9AAA-939F4BA8C8FD}"/>
                </a:ext>
              </a:extLst>
            </p:cNvPr>
            <p:cNvSpPr txBox="1"/>
            <p:nvPr/>
          </p:nvSpPr>
          <p:spPr>
            <a:xfrm>
              <a:off x="5842168" y="3262400"/>
              <a:ext cx="420308" cy="276999"/>
            </a:xfrm>
            <a:prstGeom prst="rect">
              <a:avLst/>
            </a:prstGeom>
            <a:noFill/>
          </p:spPr>
          <p:txBody>
            <a:bodyPr wrap="none" rtlCol="0">
              <a:spAutoFit/>
            </a:bodyPr>
            <a:lstStyle/>
            <a:p>
              <a:r>
                <a:rPr lang="en-US" sz="1200" b="1" dirty="0" smtClean="0">
                  <a:solidFill>
                    <a:srgbClr val="002060"/>
                  </a:solidFill>
                </a:rPr>
                <a:t>100</a:t>
              </a:r>
              <a:endParaRPr lang="en-US" sz="1200" b="1" dirty="0">
                <a:solidFill>
                  <a:srgbClr val="002060"/>
                </a:solidFill>
              </a:endParaRPr>
            </a:p>
          </p:txBody>
        </p:sp>
      </p:grpSp>
      <p:grpSp>
        <p:nvGrpSpPr>
          <p:cNvPr id="3" name="Group 2">
            <a:extLst>
              <a:ext uri="{FF2B5EF4-FFF2-40B4-BE49-F238E27FC236}">
                <a16:creationId xmlns:a16="http://schemas.microsoft.com/office/drawing/2014/main" id="{8CBD84E6-8B85-4DFA-B766-FA8BF44FE83E}"/>
              </a:ext>
            </a:extLst>
          </p:cNvPr>
          <p:cNvGrpSpPr/>
          <p:nvPr/>
        </p:nvGrpSpPr>
        <p:grpSpPr>
          <a:xfrm>
            <a:off x="5738516" y="3009233"/>
            <a:ext cx="672180" cy="457200"/>
            <a:chOff x="5736480" y="3984230"/>
            <a:chExt cx="672180" cy="457200"/>
          </a:xfrm>
        </p:grpSpPr>
        <p:sp>
          <p:nvSpPr>
            <p:cNvPr id="20" name="Arrow: Down 19">
              <a:extLst>
                <a:ext uri="{FF2B5EF4-FFF2-40B4-BE49-F238E27FC236}">
                  <a16:creationId xmlns:a16="http://schemas.microsoft.com/office/drawing/2014/main" id="{D2DB48F1-67D5-427E-9E47-EF808AC0B230}"/>
                </a:ext>
              </a:extLst>
            </p:cNvPr>
            <p:cNvSpPr/>
            <p:nvPr/>
          </p:nvSpPr>
          <p:spPr>
            <a:xfrm>
              <a:off x="5736480" y="3984230"/>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2" name="TextBox 31">
              <a:extLst>
                <a:ext uri="{FF2B5EF4-FFF2-40B4-BE49-F238E27FC236}">
                  <a16:creationId xmlns:a16="http://schemas.microsoft.com/office/drawing/2014/main" id="{2D73B328-D77B-42E6-BB5C-00D90CE5D3C4}"/>
                </a:ext>
              </a:extLst>
            </p:cNvPr>
            <p:cNvSpPr txBox="1"/>
            <p:nvPr/>
          </p:nvSpPr>
          <p:spPr>
            <a:xfrm>
              <a:off x="5881442" y="3984230"/>
              <a:ext cx="341760" cy="276999"/>
            </a:xfrm>
            <a:prstGeom prst="rect">
              <a:avLst/>
            </a:prstGeom>
            <a:noFill/>
          </p:spPr>
          <p:txBody>
            <a:bodyPr wrap="none" rtlCol="0">
              <a:spAutoFit/>
            </a:bodyPr>
            <a:lstStyle/>
            <a:p>
              <a:r>
                <a:rPr lang="en-US" sz="1200" b="1" dirty="0" smtClean="0">
                  <a:solidFill>
                    <a:srgbClr val="002060"/>
                  </a:solidFill>
                </a:rPr>
                <a:t>75</a:t>
              </a:r>
              <a:endParaRPr lang="en-US" sz="1200" b="1" dirty="0">
                <a:solidFill>
                  <a:srgbClr val="002060"/>
                </a:solidFill>
              </a:endParaRPr>
            </a:p>
          </p:txBody>
        </p:sp>
      </p:grpSp>
      <p:grpSp>
        <p:nvGrpSpPr>
          <p:cNvPr id="18" name="Group 17">
            <a:extLst>
              <a:ext uri="{FF2B5EF4-FFF2-40B4-BE49-F238E27FC236}">
                <a16:creationId xmlns:a16="http://schemas.microsoft.com/office/drawing/2014/main" id="{0FA24B9A-1608-4777-AAFB-07750C85D11C}"/>
              </a:ext>
            </a:extLst>
          </p:cNvPr>
          <p:cNvGrpSpPr/>
          <p:nvPr/>
        </p:nvGrpSpPr>
        <p:grpSpPr>
          <a:xfrm>
            <a:off x="5750499" y="3679729"/>
            <a:ext cx="672180" cy="457200"/>
            <a:chOff x="5748463" y="4654726"/>
            <a:chExt cx="672180" cy="457200"/>
          </a:xfrm>
        </p:grpSpPr>
        <p:sp>
          <p:nvSpPr>
            <p:cNvPr id="21" name="Arrow: Down 20">
              <a:extLst>
                <a:ext uri="{FF2B5EF4-FFF2-40B4-BE49-F238E27FC236}">
                  <a16:creationId xmlns:a16="http://schemas.microsoft.com/office/drawing/2014/main" id="{E2325AD5-68D9-4D76-A847-ACFDBCCB0D26}"/>
                </a:ext>
              </a:extLst>
            </p:cNvPr>
            <p:cNvSpPr/>
            <p:nvPr/>
          </p:nvSpPr>
          <p:spPr>
            <a:xfrm>
              <a:off x="5748463" y="4654726"/>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3" name="TextBox 32">
              <a:extLst>
                <a:ext uri="{FF2B5EF4-FFF2-40B4-BE49-F238E27FC236}">
                  <a16:creationId xmlns:a16="http://schemas.microsoft.com/office/drawing/2014/main" id="{CA0F8799-B1AE-4F4C-9A20-E9784FA7E3F9}"/>
                </a:ext>
              </a:extLst>
            </p:cNvPr>
            <p:cNvSpPr txBox="1"/>
            <p:nvPr/>
          </p:nvSpPr>
          <p:spPr>
            <a:xfrm>
              <a:off x="5908677" y="4705874"/>
              <a:ext cx="341760" cy="276999"/>
            </a:xfrm>
            <a:prstGeom prst="rect">
              <a:avLst/>
            </a:prstGeom>
            <a:noFill/>
          </p:spPr>
          <p:txBody>
            <a:bodyPr wrap="none" rtlCol="0">
              <a:spAutoFit/>
            </a:bodyPr>
            <a:lstStyle/>
            <a:p>
              <a:r>
                <a:rPr lang="en-US" sz="1200" b="1" dirty="0" smtClean="0">
                  <a:solidFill>
                    <a:srgbClr val="002060"/>
                  </a:solidFill>
                </a:rPr>
                <a:t>50</a:t>
              </a:r>
              <a:endParaRPr lang="en-US" sz="1200" b="1" dirty="0">
                <a:solidFill>
                  <a:srgbClr val="002060"/>
                </a:solidFill>
              </a:endParaRPr>
            </a:p>
          </p:txBody>
        </p:sp>
      </p:grpSp>
      <p:grpSp>
        <p:nvGrpSpPr>
          <p:cNvPr id="37" name="Group 36">
            <a:extLst>
              <a:ext uri="{FF2B5EF4-FFF2-40B4-BE49-F238E27FC236}">
                <a16:creationId xmlns:a16="http://schemas.microsoft.com/office/drawing/2014/main" id="{54A2BFA9-F521-4D00-8E7E-EC7E8113B8C9}"/>
              </a:ext>
            </a:extLst>
          </p:cNvPr>
          <p:cNvGrpSpPr/>
          <p:nvPr/>
        </p:nvGrpSpPr>
        <p:grpSpPr>
          <a:xfrm>
            <a:off x="5750499" y="4278412"/>
            <a:ext cx="672180" cy="457200"/>
            <a:chOff x="5748463" y="5253409"/>
            <a:chExt cx="672180" cy="457200"/>
          </a:xfrm>
        </p:grpSpPr>
        <p:sp>
          <p:nvSpPr>
            <p:cNvPr id="22" name="Arrow: Down 21">
              <a:extLst>
                <a:ext uri="{FF2B5EF4-FFF2-40B4-BE49-F238E27FC236}">
                  <a16:creationId xmlns:a16="http://schemas.microsoft.com/office/drawing/2014/main" id="{D82FCC1E-ACAB-48B1-BFDB-6CA2512B7929}"/>
                </a:ext>
              </a:extLst>
            </p:cNvPr>
            <p:cNvSpPr/>
            <p:nvPr/>
          </p:nvSpPr>
          <p:spPr>
            <a:xfrm>
              <a:off x="5748463" y="5253409"/>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4" name="TextBox 33">
              <a:extLst>
                <a:ext uri="{FF2B5EF4-FFF2-40B4-BE49-F238E27FC236}">
                  <a16:creationId xmlns:a16="http://schemas.microsoft.com/office/drawing/2014/main" id="{FAF6DAD8-0F9B-49CD-A332-389D7D84537A}"/>
                </a:ext>
              </a:extLst>
            </p:cNvPr>
            <p:cNvSpPr txBox="1"/>
            <p:nvPr/>
          </p:nvSpPr>
          <p:spPr>
            <a:xfrm>
              <a:off x="5896516" y="5303907"/>
              <a:ext cx="341760" cy="276999"/>
            </a:xfrm>
            <a:prstGeom prst="rect">
              <a:avLst/>
            </a:prstGeom>
            <a:noFill/>
          </p:spPr>
          <p:txBody>
            <a:bodyPr wrap="none" rtlCol="0">
              <a:spAutoFit/>
            </a:bodyPr>
            <a:lstStyle/>
            <a:p>
              <a:r>
                <a:rPr lang="en-US" sz="1200" b="1" dirty="0" smtClean="0">
                  <a:solidFill>
                    <a:srgbClr val="002060"/>
                  </a:solidFill>
                </a:rPr>
                <a:t>25</a:t>
              </a:r>
              <a:endParaRPr lang="en-US" sz="1200" b="1" dirty="0">
                <a:solidFill>
                  <a:srgbClr val="002060"/>
                </a:solidFill>
              </a:endParaRPr>
            </a:p>
          </p:txBody>
        </p:sp>
      </p:grpSp>
      <p:sp>
        <p:nvSpPr>
          <p:cNvPr id="43" name="Trapezoid 1">
            <a:extLst>
              <a:ext uri="{FF2B5EF4-FFF2-40B4-BE49-F238E27FC236}">
                <a16:creationId xmlns:a16="http://schemas.microsoft.com/office/drawing/2014/main" id="{1573FB47-66C3-48C6-BC99-BDF76166C3D3}"/>
              </a:ext>
            </a:extLst>
          </p:cNvPr>
          <p:cNvSpPr/>
          <p:nvPr/>
        </p:nvSpPr>
        <p:spPr>
          <a:xfrm flipV="1">
            <a:off x="5096084" y="2103807"/>
            <a:ext cx="2965592" cy="3119405"/>
          </a:xfrm>
          <a:custGeom>
            <a:avLst/>
            <a:gdLst>
              <a:gd name="connsiteX0" fmla="*/ 0 w 3246947"/>
              <a:gd name="connsiteY0" fmla="*/ 2711440 h 2711440"/>
              <a:gd name="connsiteX1" fmla="*/ 677860 w 3246947"/>
              <a:gd name="connsiteY1" fmla="*/ 0 h 2711440"/>
              <a:gd name="connsiteX2" fmla="*/ 2569087 w 3246947"/>
              <a:gd name="connsiteY2" fmla="*/ 0 h 2711440"/>
              <a:gd name="connsiteX3" fmla="*/ 3246947 w 3246947"/>
              <a:gd name="connsiteY3" fmla="*/ 2711440 h 2711440"/>
              <a:gd name="connsiteX4" fmla="*/ 0 w 3246947"/>
              <a:gd name="connsiteY4" fmla="*/ 2711440 h 2711440"/>
              <a:gd name="connsiteX0" fmla="*/ 0 w 3246947"/>
              <a:gd name="connsiteY0" fmla="*/ 3034997 h 3034997"/>
              <a:gd name="connsiteX1" fmla="*/ 677860 w 3246947"/>
              <a:gd name="connsiteY1" fmla="*/ 323557 h 3034997"/>
              <a:gd name="connsiteX2" fmla="*/ 1443672 w 3246947"/>
              <a:gd name="connsiteY2" fmla="*/ 0 h 3034997"/>
              <a:gd name="connsiteX3" fmla="*/ 3246947 w 3246947"/>
              <a:gd name="connsiteY3" fmla="*/ 3034997 h 3034997"/>
              <a:gd name="connsiteX4" fmla="*/ 0 w 3246947"/>
              <a:gd name="connsiteY4" fmla="*/ 3034997 h 3034997"/>
              <a:gd name="connsiteX0" fmla="*/ 0 w 3246947"/>
              <a:gd name="connsiteY0" fmla="*/ 3105336 h 3105336"/>
              <a:gd name="connsiteX1" fmla="*/ 762266 w 3246947"/>
              <a:gd name="connsiteY1" fmla="*/ 0 h 3105336"/>
              <a:gd name="connsiteX2" fmla="*/ 1443672 w 3246947"/>
              <a:gd name="connsiteY2" fmla="*/ 70339 h 3105336"/>
              <a:gd name="connsiteX3" fmla="*/ 3246947 w 3246947"/>
              <a:gd name="connsiteY3" fmla="*/ 3105336 h 3105336"/>
              <a:gd name="connsiteX4" fmla="*/ 0 w 3246947"/>
              <a:gd name="connsiteY4" fmla="*/ 310533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65592"/>
              <a:gd name="connsiteY0" fmla="*/ 2598900 h 3119405"/>
              <a:gd name="connsiteX1" fmla="*/ 818536 w 2965592"/>
              <a:gd name="connsiteY1" fmla="*/ 0 h 3119405"/>
              <a:gd name="connsiteX2" fmla="*/ 1190453 w 2965592"/>
              <a:gd name="connsiteY2" fmla="*/ 56272 h 3119405"/>
              <a:gd name="connsiteX3" fmla="*/ 2965592 w 2965592"/>
              <a:gd name="connsiteY3" fmla="*/ 3119405 h 3119405"/>
              <a:gd name="connsiteX4" fmla="*/ 0 w 2965592"/>
              <a:gd name="connsiteY4" fmla="*/ 2598900 h 3119405"/>
              <a:gd name="connsiteX0" fmla="*/ 0 w 2965592"/>
              <a:gd name="connsiteY0" fmla="*/ 2598900 h 3119405"/>
              <a:gd name="connsiteX1" fmla="*/ 818536 w 2965592"/>
              <a:gd name="connsiteY1" fmla="*/ 0 h 3119405"/>
              <a:gd name="connsiteX2" fmla="*/ 1190453 w 2965592"/>
              <a:gd name="connsiteY2" fmla="*/ 56272 h 3119405"/>
              <a:gd name="connsiteX3" fmla="*/ 2965592 w 2965592"/>
              <a:gd name="connsiteY3" fmla="*/ 3119405 h 3119405"/>
              <a:gd name="connsiteX4" fmla="*/ 0 w 2965592"/>
              <a:gd name="connsiteY4" fmla="*/ 2598900 h 3119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592" h="3119405">
                <a:moveTo>
                  <a:pt x="0" y="2598900"/>
                </a:moveTo>
                <a:lnTo>
                  <a:pt x="818536" y="0"/>
                </a:lnTo>
                <a:lnTo>
                  <a:pt x="1190453" y="56272"/>
                </a:lnTo>
                <a:cubicBezTo>
                  <a:pt x="1580530" y="1138276"/>
                  <a:pt x="2012807" y="2009266"/>
                  <a:pt x="2965592" y="3119405"/>
                </a:cubicBezTo>
                <a:cubicBezTo>
                  <a:pt x="2338132" y="2697374"/>
                  <a:pt x="1471522" y="2598900"/>
                  <a:pt x="0" y="2598900"/>
                </a:cubicBezTo>
                <a:close/>
              </a:path>
            </a:pathLst>
          </a:custGeom>
          <a:gradFill flip="none" rotWithShape="1">
            <a:gsLst>
              <a:gs pos="0">
                <a:schemeClr val="accent1">
                  <a:lumMod val="5000"/>
                  <a:lumOff val="95000"/>
                  <a:alpha val="54000"/>
                </a:schemeClr>
              </a:gs>
              <a:gs pos="41000">
                <a:schemeClr val="bg1">
                  <a:alpha val="0"/>
                  <a:lumMod val="0"/>
                  <a:lumOff val="10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3">
            <a:duotone>
              <a:schemeClr val="accent2">
                <a:shade val="45000"/>
                <a:satMod val="135000"/>
              </a:schemeClr>
              <a:prstClr val="white"/>
            </a:duotone>
          </a:blip>
          <a:srcRect l="41671" t="24734" r="40977" b="33823"/>
          <a:stretch/>
        </p:blipFill>
        <p:spPr>
          <a:xfrm>
            <a:off x="2941351" y="469464"/>
            <a:ext cx="380768" cy="649842"/>
          </a:xfrm>
          <a:prstGeom prst="rect">
            <a:avLst/>
          </a:prstGeom>
        </p:spPr>
      </p:pic>
      <p:pic>
        <p:nvPicPr>
          <p:cNvPr id="45" name="Picture 44"/>
          <p:cNvPicPr>
            <a:picLocks noChangeAspect="1"/>
          </p:cNvPicPr>
          <p:nvPr/>
        </p:nvPicPr>
        <p:blipFill rotWithShape="1">
          <a:blip r:embed="rId3">
            <a:duotone>
              <a:schemeClr val="accent2">
                <a:shade val="45000"/>
                <a:satMod val="135000"/>
              </a:schemeClr>
              <a:prstClr val="white"/>
            </a:duotone>
          </a:blip>
          <a:srcRect l="41671" t="24734" r="40977" b="33823"/>
          <a:stretch/>
        </p:blipFill>
        <p:spPr>
          <a:xfrm>
            <a:off x="4009272" y="463828"/>
            <a:ext cx="380768" cy="649842"/>
          </a:xfrm>
          <a:prstGeom prst="rect">
            <a:avLst/>
          </a:prstGeom>
        </p:spPr>
      </p:pic>
      <p:pic>
        <p:nvPicPr>
          <p:cNvPr id="46" name="Picture 45"/>
          <p:cNvPicPr>
            <a:picLocks noChangeAspect="1"/>
          </p:cNvPicPr>
          <p:nvPr/>
        </p:nvPicPr>
        <p:blipFill rotWithShape="1">
          <a:blip r:embed="rId3">
            <a:duotone>
              <a:schemeClr val="accent2">
                <a:shade val="45000"/>
                <a:satMod val="135000"/>
              </a:schemeClr>
              <a:prstClr val="white"/>
            </a:duotone>
          </a:blip>
          <a:srcRect l="41671" t="24734" r="40977" b="33823"/>
          <a:stretch/>
        </p:blipFill>
        <p:spPr>
          <a:xfrm>
            <a:off x="6349579" y="494191"/>
            <a:ext cx="380768" cy="649842"/>
          </a:xfrm>
          <a:prstGeom prst="rect">
            <a:avLst/>
          </a:prstGeom>
        </p:spPr>
      </p:pic>
      <p:pic>
        <p:nvPicPr>
          <p:cNvPr id="47" name="Picture 46"/>
          <p:cNvPicPr>
            <a:picLocks noChangeAspect="1"/>
          </p:cNvPicPr>
          <p:nvPr/>
        </p:nvPicPr>
        <p:blipFill rotWithShape="1">
          <a:blip r:embed="rId3">
            <a:duotone>
              <a:schemeClr val="accent2">
                <a:shade val="45000"/>
                <a:satMod val="135000"/>
              </a:schemeClr>
              <a:prstClr val="white"/>
            </a:duotone>
          </a:blip>
          <a:srcRect l="41671" t="24734" r="40977" b="33823"/>
          <a:stretch/>
        </p:blipFill>
        <p:spPr>
          <a:xfrm>
            <a:off x="8569764" y="478850"/>
            <a:ext cx="380768" cy="649842"/>
          </a:xfrm>
          <a:prstGeom prst="rect">
            <a:avLst/>
          </a:prstGeom>
        </p:spPr>
      </p:pic>
      <p:pic>
        <p:nvPicPr>
          <p:cNvPr id="48" name="Picture 47"/>
          <p:cNvPicPr>
            <a:picLocks noChangeAspect="1"/>
          </p:cNvPicPr>
          <p:nvPr/>
        </p:nvPicPr>
        <p:blipFill rotWithShape="1">
          <a:blip r:embed="rId3"/>
          <a:srcRect l="41671" t="24734" r="40977" b="33823"/>
          <a:stretch/>
        </p:blipFill>
        <p:spPr>
          <a:xfrm>
            <a:off x="3595793" y="459435"/>
            <a:ext cx="380768" cy="649842"/>
          </a:xfrm>
          <a:prstGeom prst="rect">
            <a:avLst/>
          </a:prstGeom>
        </p:spPr>
      </p:pic>
      <p:pic>
        <p:nvPicPr>
          <p:cNvPr id="49" name="Picture 48"/>
          <p:cNvPicPr>
            <a:picLocks noChangeAspect="1"/>
          </p:cNvPicPr>
          <p:nvPr/>
        </p:nvPicPr>
        <p:blipFill rotWithShape="1">
          <a:blip r:embed="rId3"/>
          <a:srcRect l="41671" t="24734" r="40977" b="33823"/>
          <a:stretch/>
        </p:blipFill>
        <p:spPr>
          <a:xfrm>
            <a:off x="4474105" y="467686"/>
            <a:ext cx="380768" cy="649842"/>
          </a:xfrm>
          <a:prstGeom prst="rect">
            <a:avLst/>
          </a:prstGeom>
        </p:spPr>
      </p:pic>
      <p:pic>
        <p:nvPicPr>
          <p:cNvPr id="50" name="Picture 49"/>
          <p:cNvPicPr>
            <a:picLocks noChangeAspect="1"/>
          </p:cNvPicPr>
          <p:nvPr/>
        </p:nvPicPr>
        <p:blipFill rotWithShape="1">
          <a:blip r:embed="rId3"/>
          <a:srcRect l="41671" t="24734" r="40977" b="33823"/>
          <a:stretch/>
        </p:blipFill>
        <p:spPr>
          <a:xfrm>
            <a:off x="4784141" y="471241"/>
            <a:ext cx="380768" cy="649842"/>
          </a:xfrm>
          <a:prstGeom prst="rect">
            <a:avLst/>
          </a:prstGeom>
        </p:spPr>
      </p:pic>
      <p:pic>
        <p:nvPicPr>
          <p:cNvPr id="51" name="Picture 50"/>
          <p:cNvPicPr>
            <a:picLocks noChangeAspect="1"/>
          </p:cNvPicPr>
          <p:nvPr/>
        </p:nvPicPr>
        <p:blipFill rotWithShape="1">
          <a:blip r:embed="rId3"/>
          <a:srcRect l="41671" t="24734" r="40977" b="33823"/>
          <a:stretch/>
        </p:blipFill>
        <p:spPr>
          <a:xfrm>
            <a:off x="7024229" y="489372"/>
            <a:ext cx="380768" cy="649842"/>
          </a:xfrm>
          <a:prstGeom prst="rect">
            <a:avLst/>
          </a:prstGeom>
        </p:spPr>
      </p:pic>
      <p:pic>
        <p:nvPicPr>
          <p:cNvPr id="52" name="Picture 51"/>
          <p:cNvPicPr>
            <a:picLocks noChangeAspect="1"/>
          </p:cNvPicPr>
          <p:nvPr/>
        </p:nvPicPr>
        <p:blipFill rotWithShape="1">
          <a:blip r:embed="rId3"/>
          <a:srcRect l="41671" t="24734" r="40977" b="33823"/>
          <a:stretch/>
        </p:blipFill>
        <p:spPr>
          <a:xfrm>
            <a:off x="5404213" y="465908"/>
            <a:ext cx="380768" cy="649842"/>
          </a:xfrm>
          <a:prstGeom prst="rect">
            <a:avLst/>
          </a:prstGeom>
        </p:spPr>
      </p:pic>
      <p:pic>
        <p:nvPicPr>
          <p:cNvPr id="53" name="Picture 52"/>
          <p:cNvPicPr>
            <a:picLocks noChangeAspect="1"/>
          </p:cNvPicPr>
          <p:nvPr/>
        </p:nvPicPr>
        <p:blipFill rotWithShape="1">
          <a:blip r:embed="rId3"/>
          <a:srcRect l="41671" t="24734" r="40977" b="33823"/>
          <a:stretch/>
        </p:blipFill>
        <p:spPr>
          <a:xfrm>
            <a:off x="5714249" y="465908"/>
            <a:ext cx="380768" cy="649842"/>
          </a:xfrm>
          <a:prstGeom prst="rect">
            <a:avLst/>
          </a:prstGeom>
        </p:spPr>
      </p:pic>
      <p:pic>
        <p:nvPicPr>
          <p:cNvPr id="55" name="Picture 54"/>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6110385" y="473151"/>
            <a:ext cx="365538" cy="661243"/>
          </a:xfrm>
          <a:prstGeom prst="rect">
            <a:avLst/>
          </a:prstGeom>
        </p:spPr>
      </p:pic>
      <p:pic>
        <p:nvPicPr>
          <p:cNvPr id="56" name="Picture 55"/>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4240800" y="425667"/>
            <a:ext cx="365538" cy="661243"/>
          </a:xfrm>
          <a:prstGeom prst="rect">
            <a:avLst/>
          </a:prstGeom>
        </p:spPr>
      </p:pic>
      <p:pic>
        <p:nvPicPr>
          <p:cNvPr id="57" name="Picture 56"/>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6719615" y="473151"/>
            <a:ext cx="365538" cy="661243"/>
          </a:xfrm>
          <a:prstGeom prst="rect">
            <a:avLst/>
          </a:prstGeom>
        </p:spPr>
      </p:pic>
      <p:pic>
        <p:nvPicPr>
          <p:cNvPr id="58" name="Picture 57"/>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3238873" y="444732"/>
            <a:ext cx="365538" cy="661243"/>
          </a:xfrm>
          <a:prstGeom prst="rect">
            <a:avLst/>
          </a:prstGeom>
        </p:spPr>
      </p:pic>
      <p:pic>
        <p:nvPicPr>
          <p:cNvPr id="59" name="Picture 58"/>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7328845" y="473151"/>
            <a:ext cx="365538" cy="661243"/>
          </a:xfrm>
          <a:prstGeom prst="rect">
            <a:avLst/>
          </a:prstGeom>
        </p:spPr>
      </p:pic>
      <p:pic>
        <p:nvPicPr>
          <p:cNvPr id="60" name="Picture 59"/>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072305" y="445402"/>
            <a:ext cx="365538" cy="661243"/>
          </a:xfrm>
          <a:prstGeom prst="rect">
            <a:avLst/>
          </a:prstGeom>
        </p:spPr>
      </p:pic>
      <p:pic>
        <p:nvPicPr>
          <p:cNvPr id="61" name="Picture 60"/>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7938074" y="473151"/>
            <a:ext cx="365538" cy="661243"/>
          </a:xfrm>
          <a:prstGeom prst="rect">
            <a:avLst/>
          </a:prstGeom>
        </p:spPr>
      </p:pic>
      <p:pic>
        <p:nvPicPr>
          <p:cNvPr id="62" name="Picture 61"/>
          <p:cNvPicPr>
            <a:picLocks noChangeAspect="1"/>
          </p:cNvPicPr>
          <p:nvPr/>
        </p:nvPicPr>
        <p:blipFill rotWithShape="1">
          <a:blip r:embed="rId4"/>
          <a:srcRect l="41324" t="24371" r="42018" b="33459"/>
          <a:stretch/>
        </p:blipFill>
        <p:spPr>
          <a:xfrm>
            <a:off x="8253363" y="499127"/>
            <a:ext cx="365538" cy="661243"/>
          </a:xfrm>
          <a:prstGeom prst="rect">
            <a:avLst/>
          </a:prstGeom>
        </p:spPr>
      </p:pic>
      <p:pic>
        <p:nvPicPr>
          <p:cNvPr id="63" name="Picture 62"/>
          <p:cNvPicPr>
            <a:picLocks noChangeAspect="1"/>
          </p:cNvPicPr>
          <p:nvPr/>
        </p:nvPicPr>
        <p:blipFill rotWithShape="1">
          <a:blip r:embed="rId4"/>
          <a:srcRect l="41324" t="24371" r="42018" b="33459"/>
          <a:stretch/>
        </p:blipFill>
        <p:spPr>
          <a:xfrm>
            <a:off x="7640552" y="473150"/>
            <a:ext cx="365538" cy="661243"/>
          </a:xfrm>
          <a:prstGeom prst="rect">
            <a:avLst/>
          </a:prstGeom>
        </p:spPr>
      </p:pic>
      <p:pic>
        <p:nvPicPr>
          <p:cNvPr id="64" name="Picture 63"/>
          <p:cNvPicPr>
            <a:picLocks noChangeAspect="1"/>
          </p:cNvPicPr>
          <p:nvPr/>
        </p:nvPicPr>
        <p:blipFill rotWithShape="1">
          <a:blip r:embed="rId4"/>
          <a:srcRect l="41324" t="24371" r="42018" b="33459"/>
          <a:stretch/>
        </p:blipFill>
        <p:spPr>
          <a:xfrm>
            <a:off x="8851919" y="473151"/>
            <a:ext cx="365538" cy="661243"/>
          </a:xfrm>
          <a:prstGeom prst="rect">
            <a:avLst/>
          </a:prstGeom>
        </p:spPr>
      </p:pic>
      <p:pic>
        <p:nvPicPr>
          <p:cNvPr id="65" name="Picture 64"/>
          <p:cNvPicPr>
            <a:picLocks noChangeAspect="1"/>
          </p:cNvPicPr>
          <p:nvPr/>
        </p:nvPicPr>
        <p:blipFill rotWithShape="1">
          <a:blip r:embed="rId3">
            <a:duotone>
              <a:schemeClr val="accent2">
                <a:shade val="45000"/>
                <a:satMod val="135000"/>
              </a:schemeClr>
              <a:prstClr val="white"/>
            </a:duotone>
          </a:blip>
          <a:srcRect l="41671" t="24734" r="40977" b="33823"/>
          <a:stretch/>
        </p:blipFill>
        <p:spPr>
          <a:xfrm>
            <a:off x="9204552" y="515233"/>
            <a:ext cx="382440" cy="623981"/>
          </a:xfrm>
          <a:prstGeom prst="rect">
            <a:avLst/>
          </a:prstGeom>
        </p:spPr>
      </p:pic>
      <p:pic>
        <p:nvPicPr>
          <p:cNvPr id="66" name="Picture 65"/>
          <p:cNvPicPr>
            <a:picLocks noChangeAspect="1"/>
          </p:cNvPicPr>
          <p:nvPr/>
        </p:nvPicPr>
        <p:blipFill rotWithShape="1">
          <a:blip r:embed="rId3">
            <a:duotone>
              <a:schemeClr val="accent2">
                <a:shade val="45000"/>
                <a:satMod val="135000"/>
              </a:schemeClr>
              <a:prstClr val="white"/>
            </a:duotone>
          </a:blip>
          <a:srcRect l="41671" t="24734" r="40977" b="33823"/>
          <a:stretch/>
        </p:blipFill>
        <p:spPr>
          <a:xfrm>
            <a:off x="10155521" y="541776"/>
            <a:ext cx="382440" cy="623981"/>
          </a:xfrm>
          <a:prstGeom prst="rect">
            <a:avLst/>
          </a:prstGeom>
        </p:spPr>
      </p:pic>
      <p:pic>
        <p:nvPicPr>
          <p:cNvPr id="67" name="Picture 66"/>
          <p:cNvPicPr>
            <a:picLocks noChangeAspect="1"/>
          </p:cNvPicPr>
          <p:nvPr/>
        </p:nvPicPr>
        <p:blipFill rotWithShape="1">
          <a:blip r:embed="rId3"/>
          <a:srcRect l="41671" t="24734" r="40977" b="33823"/>
          <a:stretch/>
        </p:blipFill>
        <p:spPr>
          <a:xfrm>
            <a:off x="2631039" y="485876"/>
            <a:ext cx="382440" cy="623981"/>
          </a:xfrm>
          <a:prstGeom prst="rect">
            <a:avLst/>
          </a:prstGeom>
        </p:spPr>
      </p:pic>
      <p:pic>
        <p:nvPicPr>
          <p:cNvPr id="68" name="Picture 67"/>
          <p:cNvPicPr>
            <a:picLocks noChangeAspect="1"/>
          </p:cNvPicPr>
          <p:nvPr/>
        </p:nvPicPr>
        <p:blipFill rotWithShape="1">
          <a:blip r:embed="rId3"/>
          <a:srcRect l="41671" t="24734" r="40977" b="33823"/>
          <a:stretch/>
        </p:blipFill>
        <p:spPr>
          <a:xfrm>
            <a:off x="11716186" y="480754"/>
            <a:ext cx="382440" cy="623981"/>
          </a:xfrm>
          <a:prstGeom prst="rect">
            <a:avLst/>
          </a:prstGeom>
        </p:spPr>
      </p:pic>
      <p:pic>
        <p:nvPicPr>
          <p:cNvPr id="71" name="Picture 70"/>
          <p:cNvPicPr>
            <a:picLocks noChangeAspect="1"/>
          </p:cNvPicPr>
          <p:nvPr/>
        </p:nvPicPr>
        <p:blipFill rotWithShape="1">
          <a:blip r:embed="rId4"/>
          <a:srcRect l="41324" t="24371" r="42018" b="33459"/>
          <a:stretch/>
        </p:blipFill>
        <p:spPr>
          <a:xfrm>
            <a:off x="10797071" y="529757"/>
            <a:ext cx="367142" cy="634927"/>
          </a:xfrm>
          <a:prstGeom prst="rect">
            <a:avLst/>
          </a:prstGeom>
        </p:spPr>
      </p:pic>
      <p:pic>
        <p:nvPicPr>
          <p:cNvPr id="72" name="Picture 71"/>
          <p:cNvPicPr>
            <a:picLocks noChangeAspect="1"/>
          </p:cNvPicPr>
          <p:nvPr/>
        </p:nvPicPr>
        <p:blipFill rotWithShape="1">
          <a:blip r:embed="rId4"/>
          <a:srcRect l="41324" t="24371" r="42018" b="33459"/>
          <a:stretch/>
        </p:blipFill>
        <p:spPr>
          <a:xfrm>
            <a:off x="9487286" y="489235"/>
            <a:ext cx="367142" cy="634927"/>
          </a:xfrm>
          <a:prstGeom prst="rect">
            <a:avLst/>
          </a:prstGeom>
        </p:spPr>
      </p:pic>
      <p:pic>
        <p:nvPicPr>
          <p:cNvPr id="73" name="Picture 72"/>
          <p:cNvPicPr>
            <a:picLocks noChangeAspect="1"/>
          </p:cNvPicPr>
          <p:nvPr/>
        </p:nvPicPr>
        <p:blipFill rotWithShape="1">
          <a:blip r:embed="rId3">
            <a:duotone>
              <a:schemeClr val="accent2">
                <a:shade val="45000"/>
                <a:satMod val="135000"/>
              </a:schemeClr>
              <a:prstClr val="white"/>
            </a:duotone>
          </a:blip>
          <a:srcRect l="41671" t="24734" r="40977" b="33823"/>
          <a:stretch/>
        </p:blipFill>
        <p:spPr>
          <a:xfrm>
            <a:off x="11397132" y="505061"/>
            <a:ext cx="382440" cy="623981"/>
          </a:xfrm>
          <a:prstGeom prst="rect">
            <a:avLst/>
          </a:prstGeom>
        </p:spPr>
      </p:pic>
      <p:pic>
        <p:nvPicPr>
          <p:cNvPr id="74" name="Picture 73"/>
          <p:cNvPicPr>
            <a:picLocks noChangeAspect="1"/>
          </p:cNvPicPr>
          <p:nvPr/>
        </p:nvPicPr>
        <p:blipFill rotWithShape="1">
          <a:blip r:embed="rId3"/>
          <a:srcRect l="41671" t="24734" r="40977" b="33823"/>
          <a:stretch/>
        </p:blipFill>
        <p:spPr>
          <a:xfrm>
            <a:off x="11098004" y="504561"/>
            <a:ext cx="382440" cy="623981"/>
          </a:xfrm>
          <a:prstGeom prst="rect">
            <a:avLst/>
          </a:prstGeom>
        </p:spPr>
      </p:pic>
      <p:sp>
        <p:nvSpPr>
          <p:cNvPr id="91" name="Freeform 90"/>
          <p:cNvSpPr/>
          <p:nvPr/>
        </p:nvSpPr>
        <p:spPr>
          <a:xfrm>
            <a:off x="3732826" y="4991175"/>
            <a:ext cx="1781179" cy="819150"/>
          </a:xfrm>
          <a:custGeom>
            <a:avLst/>
            <a:gdLst>
              <a:gd name="connsiteX0" fmla="*/ 1847850 w 1851997"/>
              <a:gd name="connsiteY0" fmla="*/ 0 h 828675"/>
              <a:gd name="connsiteX1" fmla="*/ 1562100 w 1851997"/>
              <a:gd name="connsiteY1" fmla="*/ 600075 h 828675"/>
              <a:gd name="connsiteX2" fmla="*/ 0 w 1851997"/>
              <a:gd name="connsiteY2" fmla="*/ 828675 h 828675"/>
              <a:gd name="connsiteX0" fmla="*/ 1847850 w 1851997"/>
              <a:gd name="connsiteY0" fmla="*/ 0 h 828675"/>
              <a:gd name="connsiteX1" fmla="*/ 1562100 w 1851997"/>
              <a:gd name="connsiteY1" fmla="*/ 600075 h 828675"/>
              <a:gd name="connsiteX2" fmla="*/ 0 w 1851997"/>
              <a:gd name="connsiteY2" fmla="*/ 828675 h 828675"/>
              <a:gd name="connsiteX0" fmla="*/ 1762125 w 1781179"/>
              <a:gd name="connsiteY0" fmla="*/ 0 h 819150"/>
              <a:gd name="connsiteX1" fmla="*/ 1562100 w 1781179"/>
              <a:gd name="connsiteY1" fmla="*/ 590550 h 819150"/>
              <a:gd name="connsiteX2" fmla="*/ 0 w 1781179"/>
              <a:gd name="connsiteY2" fmla="*/ 819150 h 819150"/>
            </a:gdLst>
            <a:ahLst/>
            <a:cxnLst>
              <a:cxn ang="0">
                <a:pos x="connsiteX0" y="connsiteY0"/>
              </a:cxn>
              <a:cxn ang="0">
                <a:pos x="connsiteX1" y="connsiteY1"/>
              </a:cxn>
              <a:cxn ang="0">
                <a:pos x="connsiteX2" y="connsiteY2"/>
              </a:cxn>
            </a:cxnLst>
            <a:rect l="l" t="t" r="r" b="b"/>
            <a:pathLst>
              <a:path w="1781179" h="819150">
                <a:moveTo>
                  <a:pt x="1762125" y="0"/>
                </a:moveTo>
                <a:cubicBezTo>
                  <a:pt x="1773237" y="230981"/>
                  <a:pt x="1855787" y="454025"/>
                  <a:pt x="1562100" y="590550"/>
                </a:cubicBezTo>
                <a:cubicBezTo>
                  <a:pt x="1268413" y="727075"/>
                  <a:pt x="627062" y="773906"/>
                  <a:pt x="0" y="8191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Freeform 91"/>
          <p:cNvSpPr/>
          <p:nvPr/>
        </p:nvSpPr>
        <p:spPr>
          <a:xfrm flipH="1">
            <a:off x="6631409" y="5002420"/>
            <a:ext cx="1781179" cy="819150"/>
          </a:xfrm>
          <a:custGeom>
            <a:avLst/>
            <a:gdLst>
              <a:gd name="connsiteX0" fmla="*/ 1847850 w 1851997"/>
              <a:gd name="connsiteY0" fmla="*/ 0 h 828675"/>
              <a:gd name="connsiteX1" fmla="*/ 1562100 w 1851997"/>
              <a:gd name="connsiteY1" fmla="*/ 600075 h 828675"/>
              <a:gd name="connsiteX2" fmla="*/ 0 w 1851997"/>
              <a:gd name="connsiteY2" fmla="*/ 828675 h 828675"/>
              <a:gd name="connsiteX0" fmla="*/ 1847850 w 1851997"/>
              <a:gd name="connsiteY0" fmla="*/ 0 h 828675"/>
              <a:gd name="connsiteX1" fmla="*/ 1562100 w 1851997"/>
              <a:gd name="connsiteY1" fmla="*/ 600075 h 828675"/>
              <a:gd name="connsiteX2" fmla="*/ 0 w 1851997"/>
              <a:gd name="connsiteY2" fmla="*/ 828675 h 828675"/>
              <a:gd name="connsiteX0" fmla="*/ 1762125 w 1781179"/>
              <a:gd name="connsiteY0" fmla="*/ 0 h 819150"/>
              <a:gd name="connsiteX1" fmla="*/ 1562100 w 1781179"/>
              <a:gd name="connsiteY1" fmla="*/ 590550 h 819150"/>
              <a:gd name="connsiteX2" fmla="*/ 0 w 1781179"/>
              <a:gd name="connsiteY2" fmla="*/ 819150 h 819150"/>
            </a:gdLst>
            <a:ahLst/>
            <a:cxnLst>
              <a:cxn ang="0">
                <a:pos x="connsiteX0" y="connsiteY0"/>
              </a:cxn>
              <a:cxn ang="0">
                <a:pos x="connsiteX1" y="connsiteY1"/>
              </a:cxn>
              <a:cxn ang="0">
                <a:pos x="connsiteX2" y="connsiteY2"/>
              </a:cxn>
            </a:cxnLst>
            <a:rect l="l" t="t" r="r" b="b"/>
            <a:pathLst>
              <a:path w="1781179" h="819150">
                <a:moveTo>
                  <a:pt x="1762125" y="0"/>
                </a:moveTo>
                <a:cubicBezTo>
                  <a:pt x="1773237" y="230981"/>
                  <a:pt x="1855787" y="454025"/>
                  <a:pt x="1562100" y="590550"/>
                </a:cubicBezTo>
                <a:cubicBezTo>
                  <a:pt x="1268413" y="727075"/>
                  <a:pt x="627062" y="773906"/>
                  <a:pt x="0" y="8191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p:cNvSpPr txBox="1"/>
          <p:nvPr/>
        </p:nvSpPr>
        <p:spPr>
          <a:xfrm>
            <a:off x="1305204" y="1202906"/>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Awareness</a:t>
            </a:r>
            <a:endParaRPr lang="en-US" sz="2800" dirty="0"/>
          </a:p>
        </p:txBody>
      </p:sp>
      <p:sp>
        <p:nvSpPr>
          <p:cNvPr id="89" name="TextBox 88"/>
          <p:cNvSpPr txBox="1"/>
          <p:nvPr/>
        </p:nvSpPr>
        <p:spPr>
          <a:xfrm>
            <a:off x="1085373" y="1922342"/>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Interest</a:t>
            </a:r>
            <a:endParaRPr lang="en-US" sz="2800" dirty="0"/>
          </a:p>
        </p:txBody>
      </p:sp>
      <p:sp>
        <p:nvSpPr>
          <p:cNvPr id="90" name="TextBox 89"/>
          <p:cNvSpPr txBox="1"/>
          <p:nvPr/>
        </p:nvSpPr>
        <p:spPr>
          <a:xfrm>
            <a:off x="1365592" y="2629126"/>
            <a:ext cx="2417215"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Consideration</a:t>
            </a:r>
            <a:endParaRPr lang="en-US" sz="2800" dirty="0"/>
          </a:p>
        </p:txBody>
      </p:sp>
      <p:sp>
        <p:nvSpPr>
          <p:cNvPr id="94" name="TextBox 93"/>
          <p:cNvSpPr txBox="1"/>
          <p:nvPr/>
        </p:nvSpPr>
        <p:spPr>
          <a:xfrm>
            <a:off x="940378" y="3433284"/>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Intent</a:t>
            </a:r>
            <a:endParaRPr lang="en-US" sz="2800" dirty="0"/>
          </a:p>
        </p:txBody>
      </p:sp>
      <p:sp>
        <p:nvSpPr>
          <p:cNvPr id="95" name="TextBox 94"/>
          <p:cNvSpPr txBox="1"/>
          <p:nvPr/>
        </p:nvSpPr>
        <p:spPr>
          <a:xfrm>
            <a:off x="1226306" y="4035292"/>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Evaluation</a:t>
            </a:r>
            <a:endParaRPr lang="en-US" sz="2800" dirty="0"/>
          </a:p>
        </p:txBody>
      </p:sp>
      <p:sp>
        <p:nvSpPr>
          <p:cNvPr id="96" name="TextBox 95"/>
          <p:cNvSpPr txBox="1"/>
          <p:nvPr/>
        </p:nvSpPr>
        <p:spPr>
          <a:xfrm>
            <a:off x="1102258" y="4633988"/>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Purchase</a:t>
            </a:r>
            <a:endParaRPr lang="en-US" sz="2800" dirty="0"/>
          </a:p>
        </p:txBody>
      </p:sp>
      <p:sp>
        <p:nvSpPr>
          <p:cNvPr id="97" name="TextBox 96"/>
          <p:cNvSpPr txBox="1"/>
          <p:nvPr/>
        </p:nvSpPr>
        <p:spPr>
          <a:xfrm>
            <a:off x="1101316" y="5134377"/>
            <a:ext cx="1953490" cy="523220"/>
          </a:xfrm>
          <a:prstGeom prst="rect">
            <a:avLst/>
          </a:prstGeom>
          <a:solidFill>
            <a:srgbClr val="4ECF4B"/>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Reference</a:t>
            </a:r>
            <a:endParaRPr lang="en-US" sz="2800" dirty="0"/>
          </a:p>
        </p:txBody>
      </p:sp>
      <p:cxnSp>
        <p:nvCxnSpPr>
          <p:cNvPr id="98" name="Straight Connector 97">
            <a:extLst>
              <a:ext uri="{FF2B5EF4-FFF2-40B4-BE49-F238E27FC236}">
                <a16:creationId xmlns:a16="http://schemas.microsoft.com/office/drawing/2014/main" id="{F4A4C8F5-A8CA-4501-BF92-3D9AD466F7AE}"/>
              </a:ext>
            </a:extLst>
          </p:cNvPr>
          <p:cNvCxnSpPr/>
          <p:nvPr/>
        </p:nvCxnSpPr>
        <p:spPr>
          <a:xfrm flipH="1" flipV="1">
            <a:off x="950529" y="1638913"/>
            <a:ext cx="4893676" cy="46748"/>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4A4C8F5-A8CA-4501-BF92-3D9AD466F7AE}"/>
              </a:ext>
            </a:extLst>
          </p:cNvPr>
          <p:cNvCxnSpPr/>
          <p:nvPr/>
        </p:nvCxnSpPr>
        <p:spPr>
          <a:xfrm flipH="1" flipV="1">
            <a:off x="981589" y="3073819"/>
            <a:ext cx="4723771" cy="430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505BE7D-1564-4561-A7BC-69FAA352793E}"/>
              </a:ext>
            </a:extLst>
          </p:cNvPr>
          <p:cNvCxnSpPr>
            <a:cxnSpLocks/>
          </p:cNvCxnSpPr>
          <p:nvPr/>
        </p:nvCxnSpPr>
        <p:spPr>
          <a:xfrm flipH="1" flipV="1">
            <a:off x="950529" y="5069963"/>
            <a:ext cx="4853859" cy="109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505BE7D-1564-4561-A7BC-69FAA352793E}"/>
              </a:ext>
            </a:extLst>
          </p:cNvPr>
          <p:cNvCxnSpPr>
            <a:cxnSpLocks/>
          </p:cNvCxnSpPr>
          <p:nvPr/>
        </p:nvCxnSpPr>
        <p:spPr>
          <a:xfrm flipH="1" flipV="1">
            <a:off x="921617" y="4468787"/>
            <a:ext cx="4853859" cy="109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582161" y="1474116"/>
            <a:ext cx="3270454"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sz="2800" dirty="0" smtClean="0">
                <a:solidFill>
                  <a:srgbClr val="500000"/>
                </a:solidFill>
              </a:rPr>
              <a:t>Prospect</a:t>
            </a:r>
            <a:endParaRPr lang="en-US" sz="2800" dirty="0">
              <a:solidFill>
                <a:srgbClr val="500000"/>
              </a:solidFill>
            </a:endParaRPr>
          </a:p>
        </p:txBody>
      </p:sp>
      <p:sp>
        <p:nvSpPr>
          <p:cNvPr id="104" name="Arrow: Down 10">
            <a:extLst>
              <a:ext uri="{FF2B5EF4-FFF2-40B4-BE49-F238E27FC236}">
                <a16:creationId xmlns:a16="http://schemas.microsoft.com/office/drawing/2014/main" id="{56C87271-69E2-4527-A7D1-E7174811F6B1}"/>
              </a:ext>
            </a:extLst>
          </p:cNvPr>
          <p:cNvSpPr/>
          <p:nvPr/>
        </p:nvSpPr>
        <p:spPr>
          <a:xfrm rot="16200000">
            <a:off x="767520" y="-308536"/>
            <a:ext cx="1198126" cy="2324604"/>
          </a:xfrm>
          <a:prstGeom prst="downArrow">
            <a:avLst>
              <a:gd name="adj1" fmla="val 69692"/>
              <a:gd name="adj2" fmla="val 50000"/>
            </a:avLst>
          </a:prstGeom>
          <a:gradFill>
            <a:gsLst>
              <a:gs pos="0">
                <a:srgbClr val="002060">
                  <a:alpha val="63000"/>
                </a:srgbClr>
              </a:gs>
              <a:gs pos="38000">
                <a:srgbClr val="0038A8">
                  <a:alpha val="55686"/>
                </a:srgbClr>
              </a:gs>
              <a:gs pos="71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4175236" y="1086287"/>
            <a:ext cx="365538" cy="661243"/>
          </a:xfrm>
          <a:prstGeom prst="rect">
            <a:avLst/>
          </a:prstGeom>
          <a:effectLst>
            <a:glow rad="139700">
              <a:schemeClr val="accent6">
                <a:satMod val="175000"/>
                <a:alpha val="40000"/>
              </a:schemeClr>
            </a:glow>
          </a:effectLst>
        </p:spPr>
      </p:pic>
      <p:pic>
        <p:nvPicPr>
          <p:cNvPr id="82" name="Picture 81"/>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10473356" y="539344"/>
            <a:ext cx="365538" cy="661243"/>
          </a:xfrm>
          <a:prstGeom prst="rect">
            <a:avLst/>
          </a:prstGeom>
        </p:spPr>
      </p:pic>
      <p:pic>
        <p:nvPicPr>
          <p:cNvPr id="83" name="Picture 82"/>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9848708" y="510459"/>
            <a:ext cx="365538" cy="661243"/>
          </a:xfrm>
          <a:prstGeom prst="rect">
            <a:avLst/>
          </a:prstGeom>
        </p:spPr>
      </p:pic>
      <p:pic>
        <p:nvPicPr>
          <p:cNvPr id="105" name="Picture 104"/>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803620" y="1092068"/>
            <a:ext cx="365538" cy="661243"/>
          </a:xfrm>
          <a:prstGeom prst="rect">
            <a:avLst/>
          </a:prstGeom>
          <a:effectLst>
            <a:glow rad="139700">
              <a:schemeClr val="accent6">
                <a:satMod val="175000"/>
                <a:alpha val="40000"/>
              </a:schemeClr>
            </a:glow>
          </a:effectLst>
        </p:spPr>
      </p:pic>
      <p:pic>
        <p:nvPicPr>
          <p:cNvPr id="106" name="Picture 105"/>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6122321" y="1122207"/>
            <a:ext cx="365538" cy="661243"/>
          </a:xfrm>
          <a:prstGeom prst="rect">
            <a:avLst/>
          </a:prstGeom>
          <a:effectLst>
            <a:glow rad="139700">
              <a:schemeClr val="accent6">
                <a:satMod val="175000"/>
                <a:alpha val="40000"/>
              </a:schemeClr>
            </a:glow>
          </a:effectLst>
        </p:spPr>
      </p:pic>
      <p:pic>
        <p:nvPicPr>
          <p:cNvPr id="107" name="Picture 106"/>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6452374" y="1100316"/>
            <a:ext cx="365538" cy="661243"/>
          </a:xfrm>
          <a:prstGeom prst="rect">
            <a:avLst/>
          </a:prstGeom>
          <a:effectLst>
            <a:glow rad="139700">
              <a:schemeClr val="accent6">
                <a:satMod val="175000"/>
                <a:alpha val="40000"/>
              </a:schemeClr>
            </a:glow>
          </a:effectLst>
        </p:spPr>
      </p:pic>
      <p:pic>
        <p:nvPicPr>
          <p:cNvPr id="108" name="Picture 107"/>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6723778" y="1114121"/>
            <a:ext cx="365538" cy="661243"/>
          </a:xfrm>
          <a:prstGeom prst="rect">
            <a:avLst/>
          </a:prstGeom>
          <a:effectLst>
            <a:glow rad="139700">
              <a:schemeClr val="accent6">
                <a:satMod val="175000"/>
                <a:alpha val="40000"/>
              </a:schemeClr>
            </a:glow>
          </a:effectLst>
        </p:spPr>
      </p:pic>
      <p:pic>
        <p:nvPicPr>
          <p:cNvPr id="109" name="Picture 108"/>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7034157" y="1139535"/>
            <a:ext cx="365538" cy="661243"/>
          </a:xfrm>
          <a:prstGeom prst="rect">
            <a:avLst/>
          </a:prstGeom>
          <a:effectLst>
            <a:glow rad="139700">
              <a:schemeClr val="accent6">
                <a:satMod val="175000"/>
                <a:alpha val="40000"/>
              </a:schemeClr>
            </a:glow>
          </a:effectLst>
        </p:spPr>
      </p:pic>
      <p:pic>
        <p:nvPicPr>
          <p:cNvPr id="110" name="Picture 109"/>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7371079" y="1118701"/>
            <a:ext cx="365538" cy="661243"/>
          </a:xfrm>
          <a:prstGeom prst="rect">
            <a:avLst/>
          </a:prstGeom>
          <a:effectLst>
            <a:glow rad="139700">
              <a:schemeClr val="accent6">
                <a:satMod val="175000"/>
                <a:alpha val="40000"/>
              </a:schemeClr>
            </a:glow>
          </a:effectLst>
        </p:spPr>
      </p:pic>
      <p:pic>
        <p:nvPicPr>
          <p:cNvPr id="111" name="Picture 110"/>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7703658" y="1094898"/>
            <a:ext cx="365538" cy="661243"/>
          </a:xfrm>
          <a:prstGeom prst="rect">
            <a:avLst/>
          </a:prstGeom>
          <a:effectLst>
            <a:glow rad="139700">
              <a:schemeClr val="accent6">
                <a:satMod val="175000"/>
                <a:alpha val="40000"/>
              </a:schemeClr>
            </a:glow>
          </a:effectLst>
        </p:spPr>
      </p:pic>
      <p:pic>
        <p:nvPicPr>
          <p:cNvPr id="112" name="Picture 111"/>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4521300" y="1088466"/>
            <a:ext cx="365538" cy="661243"/>
          </a:xfrm>
          <a:prstGeom prst="rect">
            <a:avLst/>
          </a:prstGeom>
          <a:effectLst>
            <a:glow rad="139700">
              <a:schemeClr val="accent6">
                <a:satMod val="175000"/>
                <a:alpha val="40000"/>
              </a:schemeClr>
            </a:glow>
          </a:effectLst>
        </p:spPr>
      </p:pic>
      <p:pic>
        <p:nvPicPr>
          <p:cNvPr id="113" name="Picture 112"/>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4840663" y="1108594"/>
            <a:ext cx="365538" cy="661243"/>
          </a:xfrm>
          <a:prstGeom prst="rect">
            <a:avLst/>
          </a:prstGeom>
          <a:effectLst>
            <a:glow rad="139700">
              <a:schemeClr val="accent6">
                <a:satMod val="175000"/>
                <a:alpha val="40000"/>
              </a:schemeClr>
            </a:glow>
          </a:effectLst>
        </p:spPr>
      </p:pic>
      <p:pic>
        <p:nvPicPr>
          <p:cNvPr id="114" name="Picture 113"/>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158405" y="1078464"/>
            <a:ext cx="365538" cy="661243"/>
          </a:xfrm>
          <a:prstGeom prst="rect">
            <a:avLst/>
          </a:prstGeom>
          <a:effectLst>
            <a:glow rad="139700">
              <a:schemeClr val="accent6">
                <a:satMod val="175000"/>
                <a:alpha val="40000"/>
              </a:schemeClr>
            </a:glow>
          </a:effectLst>
        </p:spPr>
      </p:pic>
      <p:pic>
        <p:nvPicPr>
          <p:cNvPr id="115" name="Picture 114"/>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523864" y="1093143"/>
            <a:ext cx="365538" cy="661243"/>
          </a:xfrm>
          <a:prstGeom prst="rect">
            <a:avLst/>
          </a:prstGeom>
          <a:effectLst>
            <a:glow rad="139700">
              <a:schemeClr val="accent6">
                <a:satMod val="175000"/>
                <a:alpha val="40000"/>
              </a:schemeClr>
            </a:glow>
          </a:effectLst>
        </p:spPr>
      </p:pic>
      <p:pic>
        <p:nvPicPr>
          <p:cNvPr id="116" name="Picture 115"/>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629923" y="4997665"/>
            <a:ext cx="397977" cy="1042936"/>
          </a:xfrm>
          <a:prstGeom prst="rect">
            <a:avLst/>
          </a:prstGeom>
        </p:spPr>
      </p:pic>
      <p:pic>
        <p:nvPicPr>
          <p:cNvPr id="117" name="Picture 116"/>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6054015" y="4991614"/>
            <a:ext cx="454451" cy="1031023"/>
          </a:xfrm>
          <a:prstGeom prst="rect">
            <a:avLst/>
          </a:prstGeom>
        </p:spPr>
      </p:pic>
      <p:pic>
        <p:nvPicPr>
          <p:cNvPr id="118" name="Picture 117"/>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7249768" y="5072157"/>
            <a:ext cx="365538" cy="661243"/>
          </a:xfrm>
          <a:prstGeom prst="rect">
            <a:avLst/>
          </a:prstGeom>
          <a:effectLst>
            <a:glow rad="139700">
              <a:schemeClr val="accent6">
                <a:satMod val="175000"/>
                <a:alpha val="40000"/>
              </a:schemeClr>
            </a:glow>
          </a:effectLst>
        </p:spPr>
      </p:pic>
      <p:pic>
        <p:nvPicPr>
          <p:cNvPr id="119" name="Picture 118"/>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7522292" y="5057206"/>
            <a:ext cx="365538" cy="661243"/>
          </a:xfrm>
          <a:prstGeom prst="rect">
            <a:avLst/>
          </a:prstGeom>
          <a:effectLst>
            <a:glow rad="139700">
              <a:schemeClr val="accent6">
                <a:satMod val="175000"/>
                <a:alpha val="40000"/>
              </a:schemeClr>
            </a:glow>
          </a:effectLst>
        </p:spPr>
      </p:pic>
      <p:pic>
        <p:nvPicPr>
          <p:cNvPr id="120" name="Picture 119"/>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7896157" y="5027848"/>
            <a:ext cx="365538" cy="661243"/>
          </a:xfrm>
          <a:prstGeom prst="rect">
            <a:avLst/>
          </a:prstGeom>
          <a:effectLst>
            <a:glow rad="139700">
              <a:schemeClr val="accent6">
                <a:satMod val="175000"/>
                <a:alpha val="40000"/>
              </a:schemeClr>
            </a:glow>
          </a:effectLst>
        </p:spPr>
      </p:pic>
      <p:pic>
        <p:nvPicPr>
          <p:cNvPr id="121" name="Picture 120"/>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8229819" y="5042278"/>
            <a:ext cx="365538" cy="661243"/>
          </a:xfrm>
          <a:prstGeom prst="rect">
            <a:avLst/>
          </a:prstGeom>
          <a:effectLst>
            <a:glow rad="139700">
              <a:schemeClr val="accent6">
                <a:satMod val="175000"/>
                <a:alpha val="40000"/>
              </a:schemeClr>
            </a:glow>
          </a:effectLst>
        </p:spPr>
      </p:pic>
      <p:pic>
        <p:nvPicPr>
          <p:cNvPr id="122" name="Picture 121"/>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3389648" y="5072157"/>
            <a:ext cx="365538" cy="661243"/>
          </a:xfrm>
          <a:prstGeom prst="rect">
            <a:avLst/>
          </a:prstGeom>
          <a:effectLst>
            <a:glow rad="139700">
              <a:schemeClr val="accent6">
                <a:satMod val="175000"/>
                <a:alpha val="40000"/>
              </a:schemeClr>
            </a:glow>
          </a:effectLst>
        </p:spPr>
      </p:pic>
      <p:pic>
        <p:nvPicPr>
          <p:cNvPr id="123" name="Picture 122"/>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3662172" y="5057206"/>
            <a:ext cx="365538" cy="661243"/>
          </a:xfrm>
          <a:prstGeom prst="rect">
            <a:avLst/>
          </a:prstGeom>
          <a:effectLst>
            <a:glow rad="139700">
              <a:schemeClr val="accent6">
                <a:satMod val="175000"/>
                <a:alpha val="40000"/>
              </a:schemeClr>
            </a:glow>
          </a:effectLst>
        </p:spPr>
      </p:pic>
      <p:pic>
        <p:nvPicPr>
          <p:cNvPr id="124" name="Picture 123"/>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4036037" y="5027848"/>
            <a:ext cx="365538" cy="661243"/>
          </a:xfrm>
          <a:prstGeom prst="rect">
            <a:avLst/>
          </a:prstGeom>
          <a:effectLst>
            <a:glow rad="139700">
              <a:schemeClr val="accent6">
                <a:satMod val="175000"/>
                <a:alpha val="40000"/>
              </a:schemeClr>
            </a:glow>
          </a:effectLst>
        </p:spPr>
      </p:pic>
      <p:pic>
        <p:nvPicPr>
          <p:cNvPr id="125" name="Picture 124"/>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4369699" y="5042278"/>
            <a:ext cx="365538" cy="661243"/>
          </a:xfrm>
          <a:prstGeom prst="rect">
            <a:avLst/>
          </a:prstGeom>
          <a:effectLst>
            <a:glow rad="139700">
              <a:schemeClr val="accent6">
                <a:satMod val="175000"/>
                <a:alpha val="40000"/>
              </a:schemeClr>
            </a:glow>
          </a:effectLst>
        </p:spPr>
      </p:pic>
      <p:grpSp>
        <p:nvGrpSpPr>
          <p:cNvPr id="12" name="Group 11"/>
          <p:cNvGrpSpPr/>
          <p:nvPr/>
        </p:nvGrpSpPr>
        <p:grpSpPr>
          <a:xfrm rot="1367042">
            <a:off x="1391490" y="850157"/>
            <a:ext cx="5960533" cy="5418666"/>
            <a:chOff x="3115733" y="719666"/>
            <a:chExt cx="5960533" cy="5418666"/>
          </a:xfrm>
        </p:grpSpPr>
        <p:sp>
          <p:nvSpPr>
            <p:cNvPr id="13" name="Shape 12"/>
            <p:cNvSpPr/>
            <p:nvPr/>
          </p:nvSpPr>
          <p:spPr>
            <a:xfrm rot="4396374">
              <a:off x="3633692" y="1834760"/>
              <a:ext cx="3509902" cy="3262122"/>
            </a:xfrm>
            <a:prstGeom prst="swooshArrow">
              <a:avLst>
                <a:gd name="adj1" fmla="val 18308"/>
                <a:gd name="adj2" fmla="val 313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23"/>
            <p:cNvSpPr/>
            <p:nvPr/>
          </p:nvSpPr>
          <p:spPr>
            <a:xfrm>
              <a:off x="3115733" y="719666"/>
              <a:ext cx="2205397" cy="866986"/>
            </a:xfrm>
            <a:custGeom>
              <a:avLst/>
              <a:gdLst>
                <a:gd name="connsiteX0" fmla="*/ 0 w 2205397"/>
                <a:gd name="connsiteY0" fmla="*/ 0 h 866986"/>
                <a:gd name="connsiteX1" fmla="*/ 2205397 w 2205397"/>
                <a:gd name="connsiteY1" fmla="*/ 0 h 866986"/>
                <a:gd name="connsiteX2" fmla="*/ 2205397 w 2205397"/>
                <a:gd name="connsiteY2" fmla="*/ 866986 h 866986"/>
                <a:gd name="connsiteX3" fmla="*/ 0 w 2205397"/>
                <a:gd name="connsiteY3" fmla="*/ 866986 h 866986"/>
                <a:gd name="connsiteX4" fmla="*/ 0 w 2205397"/>
                <a:gd name="connsiteY4" fmla="*/ 0 h 8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397" h="866986">
                  <a:moveTo>
                    <a:pt x="0" y="0"/>
                  </a:moveTo>
                  <a:lnTo>
                    <a:pt x="2205397" y="0"/>
                  </a:lnTo>
                  <a:lnTo>
                    <a:pt x="2205397" y="866986"/>
                  </a:lnTo>
                  <a:lnTo>
                    <a:pt x="0" y="866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0" tIns="69850" rIns="69850" bIns="69850" numCol="1" spcCol="1270" anchor="b" anchorCtr="0">
              <a:noAutofit/>
            </a:bodyPr>
            <a:lstStyle/>
            <a:p>
              <a:pPr lvl="0" algn="ctr" defTabSz="2444750">
                <a:lnSpc>
                  <a:spcPct val="90000"/>
                </a:lnSpc>
                <a:spcBef>
                  <a:spcPct val="0"/>
                </a:spcBef>
                <a:spcAft>
                  <a:spcPct val="35000"/>
                </a:spcAft>
              </a:pPr>
              <a:endParaRPr lang="en-IN" sz="5500" kern="1200"/>
            </a:p>
          </p:txBody>
        </p:sp>
        <p:sp>
          <p:nvSpPr>
            <p:cNvPr id="25" name="Freeform 24"/>
            <p:cNvSpPr/>
            <p:nvPr/>
          </p:nvSpPr>
          <p:spPr>
            <a:xfrm>
              <a:off x="5857578" y="1849458"/>
              <a:ext cx="3218688" cy="866986"/>
            </a:xfrm>
            <a:custGeom>
              <a:avLst/>
              <a:gdLst>
                <a:gd name="connsiteX0" fmla="*/ 0 w 3218688"/>
                <a:gd name="connsiteY0" fmla="*/ 0 h 866986"/>
                <a:gd name="connsiteX1" fmla="*/ 3218688 w 3218688"/>
                <a:gd name="connsiteY1" fmla="*/ 0 h 866986"/>
                <a:gd name="connsiteX2" fmla="*/ 3218688 w 3218688"/>
                <a:gd name="connsiteY2" fmla="*/ 866986 h 866986"/>
                <a:gd name="connsiteX3" fmla="*/ 0 w 3218688"/>
                <a:gd name="connsiteY3" fmla="*/ 866986 h 866986"/>
                <a:gd name="connsiteX4" fmla="*/ 0 w 3218688"/>
                <a:gd name="connsiteY4" fmla="*/ 0 h 8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688" h="866986">
                  <a:moveTo>
                    <a:pt x="0" y="0"/>
                  </a:moveTo>
                  <a:lnTo>
                    <a:pt x="3218688" y="0"/>
                  </a:lnTo>
                  <a:lnTo>
                    <a:pt x="3218688" y="866986"/>
                  </a:lnTo>
                  <a:lnTo>
                    <a:pt x="0" y="866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0" tIns="69850" rIns="69850" bIns="69850" numCol="1" spcCol="1270" anchor="ctr" anchorCtr="0">
              <a:noAutofit/>
            </a:bodyPr>
            <a:lstStyle/>
            <a:p>
              <a:pPr lvl="0" algn="l" defTabSz="2444750">
                <a:lnSpc>
                  <a:spcPct val="90000"/>
                </a:lnSpc>
                <a:spcBef>
                  <a:spcPct val="0"/>
                </a:spcBef>
                <a:spcAft>
                  <a:spcPct val="35000"/>
                </a:spcAft>
              </a:pPr>
              <a:endParaRPr lang="en-IN" sz="5500" kern="1200"/>
            </a:p>
          </p:txBody>
        </p:sp>
        <p:sp>
          <p:nvSpPr>
            <p:cNvPr id="26" name="Freeform 25"/>
            <p:cNvSpPr/>
            <p:nvPr/>
          </p:nvSpPr>
          <p:spPr>
            <a:xfrm>
              <a:off x="3115733" y="2501865"/>
              <a:ext cx="2563029" cy="866986"/>
            </a:xfrm>
            <a:custGeom>
              <a:avLst/>
              <a:gdLst>
                <a:gd name="connsiteX0" fmla="*/ 0 w 2563029"/>
                <a:gd name="connsiteY0" fmla="*/ 0 h 866986"/>
                <a:gd name="connsiteX1" fmla="*/ 2563029 w 2563029"/>
                <a:gd name="connsiteY1" fmla="*/ 0 h 866986"/>
                <a:gd name="connsiteX2" fmla="*/ 2563029 w 2563029"/>
                <a:gd name="connsiteY2" fmla="*/ 866986 h 866986"/>
                <a:gd name="connsiteX3" fmla="*/ 0 w 2563029"/>
                <a:gd name="connsiteY3" fmla="*/ 866986 h 866986"/>
                <a:gd name="connsiteX4" fmla="*/ 0 w 2563029"/>
                <a:gd name="connsiteY4" fmla="*/ 0 h 8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029" h="866986">
                  <a:moveTo>
                    <a:pt x="0" y="0"/>
                  </a:moveTo>
                  <a:lnTo>
                    <a:pt x="2563029" y="0"/>
                  </a:lnTo>
                  <a:lnTo>
                    <a:pt x="2563029" y="866986"/>
                  </a:lnTo>
                  <a:lnTo>
                    <a:pt x="0" y="866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0" tIns="69850" rIns="69850" bIns="69850" numCol="1" spcCol="1270" anchor="ctr" anchorCtr="0">
              <a:noAutofit/>
            </a:bodyPr>
            <a:lstStyle/>
            <a:p>
              <a:pPr lvl="0" algn="r" defTabSz="2444750">
                <a:lnSpc>
                  <a:spcPct val="90000"/>
                </a:lnSpc>
                <a:spcBef>
                  <a:spcPct val="0"/>
                </a:spcBef>
                <a:spcAft>
                  <a:spcPct val="35000"/>
                </a:spcAft>
              </a:pPr>
              <a:endParaRPr lang="en-IN" sz="5500" kern="1200"/>
            </a:p>
          </p:txBody>
        </p:sp>
        <p:sp>
          <p:nvSpPr>
            <p:cNvPr id="28" name="Freeform 27"/>
            <p:cNvSpPr/>
            <p:nvPr/>
          </p:nvSpPr>
          <p:spPr>
            <a:xfrm>
              <a:off x="7109290" y="3264813"/>
              <a:ext cx="1966976" cy="866986"/>
            </a:xfrm>
            <a:custGeom>
              <a:avLst/>
              <a:gdLst>
                <a:gd name="connsiteX0" fmla="*/ 0 w 1966976"/>
                <a:gd name="connsiteY0" fmla="*/ 0 h 866986"/>
                <a:gd name="connsiteX1" fmla="*/ 1966976 w 1966976"/>
                <a:gd name="connsiteY1" fmla="*/ 0 h 866986"/>
                <a:gd name="connsiteX2" fmla="*/ 1966976 w 1966976"/>
                <a:gd name="connsiteY2" fmla="*/ 866986 h 866986"/>
                <a:gd name="connsiteX3" fmla="*/ 0 w 1966976"/>
                <a:gd name="connsiteY3" fmla="*/ 866986 h 866986"/>
                <a:gd name="connsiteX4" fmla="*/ 0 w 1966976"/>
                <a:gd name="connsiteY4" fmla="*/ 0 h 8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976" h="866986">
                  <a:moveTo>
                    <a:pt x="0" y="0"/>
                  </a:moveTo>
                  <a:lnTo>
                    <a:pt x="1966976" y="0"/>
                  </a:lnTo>
                  <a:lnTo>
                    <a:pt x="1966976" y="866986"/>
                  </a:lnTo>
                  <a:lnTo>
                    <a:pt x="0" y="866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0" tIns="69850" rIns="69850" bIns="69850" numCol="1" spcCol="1270" anchor="ctr" anchorCtr="0">
              <a:noAutofit/>
            </a:bodyPr>
            <a:lstStyle/>
            <a:p>
              <a:pPr lvl="0" algn="l" defTabSz="2444750">
                <a:lnSpc>
                  <a:spcPct val="90000"/>
                </a:lnSpc>
                <a:spcBef>
                  <a:spcPct val="0"/>
                </a:spcBef>
                <a:spcAft>
                  <a:spcPct val="35000"/>
                </a:spcAft>
              </a:pPr>
              <a:endParaRPr lang="en-IN" sz="5500" kern="1200"/>
            </a:p>
          </p:txBody>
        </p:sp>
        <p:sp>
          <p:nvSpPr>
            <p:cNvPr id="29" name="Freeform 28"/>
            <p:cNvSpPr/>
            <p:nvPr/>
          </p:nvSpPr>
          <p:spPr>
            <a:xfrm>
              <a:off x="6096000" y="5271346"/>
              <a:ext cx="2980266" cy="866986"/>
            </a:xfrm>
            <a:custGeom>
              <a:avLst/>
              <a:gdLst>
                <a:gd name="connsiteX0" fmla="*/ 0 w 2980266"/>
                <a:gd name="connsiteY0" fmla="*/ 0 h 866986"/>
                <a:gd name="connsiteX1" fmla="*/ 2980266 w 2980266"/>
                <a:gd name="connsiteY1" fmla="*/ 0 h 866986"/>
                <a:gd name="connsiteX2" fmla="*/ 2980266 w 2980266"/>
                <a:gd name="connsiteY2" fmla="*/ 866986 h 866986"/>
                <a:gd name="connsiteX3" fmla="*/ 0 w 2980266"/>
                <a:gd name="connsiteY3" fmla="*/ 866986 h 866986"/>
                <a:gd name="connsiteX4" fmla="*/ 0 w 2980266"/>
                <a:gd name="connsiteY4" fmla="*/ 0 h 8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266" h="866986">
                  <a:moveTo>
                    <a:pt x="0" y="0"/>
                  </a:moveTo>
                  <a:lnTo>
                    <a:pt x="2980266" y="0"/>
                  </a:lnTo>
                  <a:lnTo>
                    <a:pt x="2980266" y="866986"/>
                  </a:lnTo>
                  <a:lnTo>
                    <a:pt x="0" y="866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0" tIns="69850" rIns="69850" bIns="69850" numCol="1" spcCol="1270" anchor="t" anchorCtr="0">
              <a:noAutofit/>
            </a:bodyPr>
            <a:lstStyle/>
            <a:p>
              <a:pPr lvl="0" algn="ctr" defTabSz="2444750">
                <a:lnSpc>
                  <a:spcPct val="90000"/>
                </a:lnSpc>
                <a:spcBef>
                  <a:spcPct val="0"/>
                </a:spcBef>
                <a:spcAft>
                  <a:spcPct val="35000"/>
                </a:spcAft>
              </a:pPr>
              <a:endParaRPr lang="en-IN" sz="5500" kern="1200"/>
            </a:p>
          </p:txBody>
        </p:sp>
      </p:grpSp>
      <p:sp>
        <p:nvSpPr>
          <p:cNvPr id="30" name="TextBox 29"/>
          <p:cNvSpPr txBox="1"/>
          <p:nvPr/>
        </p:nvSpPr>
        <p:spPr>
          <a:xfrm>
            <a:off x="315006" y="506776"/>
            <a:ext cx="2171951" cy="707886"/>
          </a:xfrm>
          <a:prstGeom prst="rect">
            <a:avLst/>
          </a:prstGeom>
          <a:noFill/>
        </p:spPr>
        <p:txBody>
          <a:bodyPr wrap="square" rtlCol="0">
            <a:spAutoFit/>
          </a:bodyPr>
          <a:lstStyle/>
          <a:p>
            <a:r>
              <a:rPr lang="en-US" sz="2000" dirty="0" smtClean="0">
                <a:solidFill>
                  <a:schemeClr val="bg1"/>
                </a:solidFill>
              </a:rPr>
              <a:t>People at large/</a:t>
            </a:r>
          </a:p>
          <a:p>
            <a:r>
              <a:rPr lang="en-US" sz="2000" dirty="0" smtClean="0">
                <a:solidFill>
                  <a:schemeClr val="bg1"/>
                </a:solidFill>
              </a:rPr>
              <a:t>Whole market</a:t>
            </a:r>
            <a:endParaRPr lang="en-IN" sz="2000" dirty="0">
              <a:solidFill>
                <a:schemeClr val="bg1"/>
              </a:solidFill>
            </a:endParaRPr>
          </a:p>
        </p:txBody>
      </p:sp>
      <p:sp>
        <p:nvSpPr>
          <p:cNvPr id="126" name="TextBox 125"/>
          <p:cNvSpPr txBox="1"/>
          <p:nvPr/>
        </p:nvSpPr>
        <p:spPr>
          <a:xfrm>
            <a:off x="8282437" y="1104441"/>
            <a:ext cx="3270454"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smtClean="0">
                <a:solidFill>
                  <a:srgbClr val="500000"/>
                </a:solidFill>
              </a:rPr>
              <a:t>Market segment </a:t>
            </a:r>
          </a:p>
        </p:txBody>
      </p:sp>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4215" y="2107347"/>
            <a:ext cx="1675320" cy="1675320"/>
          </a:xfrm>
          <a:prstGeom prst="rect">
            <a:avLst/>
          </a:prstGeom>
        </p:spPr>
      </p:pic>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127" name="Picture 126"/>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4291336" y="4064256"/>
            <a:ext cx="365538" cy="661243"/>
          </a:xfrm>
          <a:prstGeom prst="rect">
            <a:avLst/>
          </a:prstGeom>
        </p:spPr>
      </p:pic>
      <p:pic>
        <p:nvPicPr>
          <p:cNvPr id="128" name="Picture 127"/>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4172945" y="3189090"/>
            <a:ext cx="318134" cy="575491"/>
          </a:xfrm>
          <a:prstGeom prst="rect">
            <a:avLst/>
          </a:prstGeom>
        </p:spPr>
      </p:pic>
      <p:pic>
        <p:nvPicPr>
          <p:cNvPr id="129" name="Picture 128"/>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3788770" y="2456427"/>
            <a:ext cx="268101" cy="484984"/>
          </a:xfrm>
          <a:prstGeom prst="rect">
            <a:avLst/>
          </a:prstGeom>
        </p:spPr>
      </p:pic>
      <p:pic>
        <p:nvPicPr>
          <p:cNvPr id="130" name="Picture 129"/>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3242112" y="1792823"/>
            <a:ext cx="262752" cy="475308"/>
          </a:xfrm>
          <a:prstGeom prst="rect">
            <a:avLst/>
          </a:prstGeom>
        </p:spPr>
      </p:pic>
      <p:sp>
        <p:nvSpPr>
          <p:cNvPr id="131" name="TextBox 130"/>
          <p:cNvSpPr txBox="1"/>
          <p:nvPr/>
        </p:nvSpPr>
        <p:spPr>
          <a:xfrm rot="16200000">
            <a:off x="8048511" y="2663013"/>
            <a:ext cx="1711547" cy="400110"/>
          </a:xfrm>
          <a:prstGeom prst="rect">
            <a:avLst/>
          </a:prstGeom>
          <a:solidFill>
            <a:srgbClr val="95D28E"/>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000" dirty="0"/>
              <a:t>Lead nurture</a:t>
            </a:r>
            <a:endParaRPr lang="en-US" sz="2000" dirty="0"/>
          </a:p>
        </p:txBody>
      </p:sp>
      <p:sp>
        <p:nvSpPr>
          <p:cNvPr id="132" name="TextBox 131"/>
          <p:cNvSpPr txBox="1"/>
          <p:nvPr/>
        </p:nvSpPr>
        <p:spPr>
          <a:xfrm rot="16200000">
            <a:off x="8457455" y="4001664"/>
            <a:ext cx="934918" cy="400110"/>
          </a:xfrm>
          <a:prstGeom prst="rect">
            <a:avLst/>
          </a:prstGeom>
          <a:solidFill>
            <a:srgbClr val="37F082"/>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000" dirty="0"/>
              <a:t>Sales</a:t>
            </a:r>
            <a:endParaRPr lang="en-US" sz="2000" dirty="0"/>
          </a:p>
        </p:txBody>
      </p:sp>
      <p:sp>
        <p:nvSpPr>
          <p:cNvPr id="133" name="Right Brace 132"/>
          <p:cNvSpPr/>
          <p:nvPr/>
        </p:nvSpPr>
        <p:spPr>
          <a:xfrm>
            <a:off x="8208296" y="1535229"/>
            <a:ext cx="409575" cy="2167145"/>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4" name="TextBox 133"/>
          <p:cNvSpPr txBox="1"/>
          <p:nvPr/>
        </p:nvSpPr>
        <p:spPr>
          <a:xfrm rot="16200000">
            <a:off x="8298987" y="5114360"/>
            <a:ext cx="1275348" cy="461665"/>
          </a:xfrm>
          <a:prstGeom prst="rect">
            <a:avLst/>
          </a:prstGeom>
          <a:solidFill>
            <a:srgbClr val="3BB277"/>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400" b="1" dirty="0" err="1" smtClean="0"/>
              <a:t>Virality</a:t>
            </a:r>
            <a:endParaRPr lang="en-US" sz="2400" b="1" dirty="0"/>
          </a:p>
        </p:txBody>
      </p:sp>
      <p:pic>
        <p:nvPicPr>
          <p:cNvPr id="135" name="Picture 134"/>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015241" y="1639000"/>
            <a:ext cx="365538" cy="661243"/>
          </a:xfrm>
          <a:prstGeom prst="rect">
            <a:avLst/>
          </a:prstGeom>
          <a:effectLst>
            <a:glow rad="139700">
              <a:schemeClr val="accent6">
                <a:satMod val="175000"/>
                <a:alpha val="40000"/>
              </a:schemeClr>
            </a:glow>
          </a:effectLst>
        </p:spPr>
      </p:pic>
      <p:pic>
        <p:nvPicPr>
          <p:cNvPr id="136" name="Picture 135"/>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720576" y="1698929"/>
            <a:ext cx="365538" cy="661243"/>
          </a:xfrm>
          <a:prstGeom prst="rect">
            <a:avLst/>
          </a:prstGeom>
          <a:effectLst>
            <a:glow rad="139700">
              <a:schemeClr val="accent6">
                <a:satMod val="175000"/>
                <a:alpha val="40000"/>
              </a:schemeClr>
            </a:glow>
          </a:effectLst>
        </p:spPr>
      </p:pic>
      <p:pic>
        <p:nvPicPr>
          <p:cNvPr id="137" name="Picture 136"/>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313922" y="1676031"/>
            <a:ext cx="365538" cy="661243"/>
          </a:xfrm>
          <a:prstGeom prst="rect">
            <a:avLst/>
          </a:prstGeom>
          <a:effectLst>
            <a:glow rad="139700">
              <a:schemeClr val="accent6">
                <a:satMod val="175000"/>
                <a:alpha val="40000"/>
              </a:schemeClr>
            </a:glow>
          </a:effectLst>
        </p:spPr>
      </p:pic>
      <p:pic>
        <p:nvPicPr>
          <p:cNvPr id="138" name="Picture 137"/>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6108013" y="1702819"/>
            <a:ext cx="365538" cy="661243"/>
          </a:xfrm>
          <a:prstGeom prst="rect">
            <a:avLst/>
          </a:prstGeom>
          <a:effectLst>
            <a:glow rad="139700">
              <a:schemeClr val="accent6">
                <a:satMod val="175000"/>
                <a:alpha val="40000"/>
              </a:schemeClr>
            </a:glow>
          </a:effectLst>
        </p:spPr>
      </p:pic>
      <p:pic>
        <p:nvPicPr>
          <p:cNvPr id="139" name="Picture 138"/>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6425537" y="1712216"/>
            <a:ext cx="365538" cy="661243"/>
          </a:xfrm>
          <a:prstGeom prst="rect">
            <a:avLst/>
          </a:prstGeom>
          <a:effectLst>
            <a:glow rad="139700">
              <a:schemeClr val="accent6">
                <a:satMod val="175000"/>
                <a:alpha val="40000"/>
              </a:schemeClr>
            </a:glow>
          </a:effectLst>
        </p:spPr>
      </p:pic>
      <p:sp>
        <p:nvSpPr>
          <p:cNvPr id="11" name="TextBox 10"/>
          <p:cNvSpPr txBox="1"/>
          <p:nvPr/>
        </p:nvSpPr>
        <p:spPr>
          <a:xfrm>
            <a:off x="9487286" y="4136929"/>
            <a:ext cx="2611340" cy="1323439"/>
          </a:xfrm>
          <a:prstGeom prst="rect">
            <a:avLst/>
          </a:prstGeom>
          <a:noFill/>
        </p:spPr>
        <p:txBody>
          <a:bodyPr wrap="square" rtlCol="0">
            <a:spAutoFit/>
          </a:bodyPr>
          <a:lstStyle/>
          <a:p>
            <a:r>
              <a:rPr lang="en-US" sz="4000" b="1" dirty="0" smtClean="0">
                <a:solidFill>
                  <a:schemeClr val="bg2">
                    <a:lumMod val="50000"/>
                  </a:schemeClr>
                </a:solidFill>
              </a:rPr>
              <a:t>Marketing funnel</a:t>
            </a:r>
            <a:endParaRPr lang="en-IN" sz="4000" b="1" dirty="0">
              <a:solidFill>
                <a:schemeClr val="bg2">
                  <a:lumMod val="50000"/>
                </a:schemeClr>
              </a:solidFill>
            </a:endParaRPr>
          </a:p>
        </p:txBody>
      </p:sp>
      <p:pic>
        <p:nvPicPr>
          <p:cNvPr id="140" name="Picture 139"/>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296409" y="2787781"/>
            <a:ext cx="365538" cy="661243"/>
          </a:xfrm>
          <a:prstGeom prst="rect">
            <a:avLst/>
          </a:prstGeom>
          <a:effectLst>
            <a:glow rad="139700">
              <a:schemeClr val="accent6">
                <a:satMod val="175000"/>
                <a:alpha val="40000"/>
              </a:schemeClr>
            </a:glow>
          </a:effectLst>
        </p:spPr>
      </p:pic>
      <p:pic>
        <p:nvPicPr>
          <p:cNvPr id="141" name="Picture 140"/>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6095883" y="2829262"/>
            <a:ext cx="365538" cy="661243"/>
          </a:xfrm>
          <a:prstGeom prst="rect">
            <a:avLst/>
          </a:prstGeom>
          <a:effectLst>
            <a:glow rad="139700">
              <a:schemeClr val="accent6">
                <a:satMod val="175000"/>
                <a:alpha val="40000"/>
              </a:schemeClr>
            </a:glow>
          </a:effectLst>
        </p:spPr>
      </p:pic>
      <p:pic>
        <p:nvPicPr>
          <p:cNvPr id="142" name="Picture 141"/>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642324" y="2806861"/>
            <a:ext cx="365538" cy="661243"/>
          </a:xfrm>
          <a:prstGeom prst="rect">
            <a:avLst/>
          </a:prstGeom>
          <a:effectLst>
            <a:glow rad="139700">
              <a:schemeClr val="accent6">
                <a:satMod val="175000"/>
                <a:alpha val="40000"/>
              </a:schemeClr>
            </a:glow>
          </a:effectLst>
        </p:spPr>
      </p:pic>
      <p:pic>
        <p:nvPicPr>
          <p:cNvPr id="143" name="Picture 142"/>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6460141" y="2850535"/>
            <a:ext cx="365538" cy="661243"/>
          </a:xfrm>
          <a:prstGeom prst="rect">
            <a:avLst/>
          </a:prstGeom>
          <a:effectLst>
            <a:glow rad="139700">
              <a:schemeClr val="accent6">
                <a:satMod val="175000"/>
                <a:alpha val="40000"/>
              </a:schemeClr>
            </a:glow>
          </a:effectLst>
        </p:spPr>
      </p:pic>
      <p:pic>
        <p:nvPicPr>
          <p:cNvPr id="144" name="Picture 143"/>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337570" y="3752860"/>
            <a:ext cx="365538" cy="661243"/>
          </a:xfrm>
          <a:prstGeom prst="rect">
            <a:avLst/>
          </a:prstGeom>
          <a:effectLst>
            <a:glow rad="139700">
              <a:schemeClr val="accent6">
                <a:satMod val="175000"/>
                <a:alpha val="40000"/>
              </a:schemeClr>
            </a:glow>
          </a:effectLst>
        </p:spPr>
      </p:pic>
      <p:pic>
        <p:nvPicPr>
          <p:cNvPr id="145" name="Picture 144"/>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6119812" y="3820183"/>
            <a:ext cx="365538" cy="661243"/>
          </a:xfrm>
          <a:prstGeom prst="rect">
            <a:avLst/>
          </a:prstGeom>
          <a:effectLst>
            <a:glow rad="139700">
              <a:schemeClr val="accent6">
                <a:satMod val="175000"/>
                <a:alpha val="40000"/>
              </a:schemeClr>
            </a:glow>
          </a:effectLst>
        </p:spPr>
      </p:pic>
      <p:pic>
        <p:nvPicPr>
          <p:cNvPr id="146" name="Picture 145"/>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5703047" y="3772675"/>
            <a:ext cx="365538" cy="661243"/>
          </a:xfrm>
          <a:prstGeom prst="rect">
            <a:avLst/>
          </a:prstGeom>
          <a:effectLst>
            <a:glow rad="139700">
              <a:schemeClr val="accent6">
                <a:satMod val="175000"/>
                <a:alpha val="40000"/>
              </a:schemeClr>
            </a:glow>
          </a:effectLst>
        </p:spPr>
      </p:pic>
    </p:spTree>
    <p:extLst>
      <p:ext uri="{BB962C8B-B14F-4D97-AF65-F5344CB8AC3E}">
        <p14:creationId xmlns:p14="http://schemas.microsoft.com/office/powerpoint/2010/main" val="376299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1000" fill="hold"/>
                                        <p:tgtEl>
                                          <p:spTgt spid="81"/>
                                        </p:tgtEl>
                                        <p:attrNameLst>
                                          <p:attrName>ppt_w</p:attrName>
                                        </p:attrNameLst>
                                      </p:cBhvr>
                                      <p:tavLst>
                                        <p:tav tm="0">
                                          <p:val>
                                            <p:fltVal val="0"/>
                                          </p:val>
                                        </p:tav>
                                        <p:tav tm="100000">
                                          <p:val>
                                            <p:strVal val="#ppt_w"/>
                                          </p:val>
                                        </p:tav>
                                      </p:tavLst>
                                    </p:anim>
                                    <p:anim calcmode="lin" valueType="num">
                                      <p:cBhvr>
                                        <p:cTn id="8" dur="1000" fill="hold"/>
                                        <p:tgtEl>
                                          <p:spTgt spid="81"/>
                                        </p:tgtEl>
                                        <p:attrNameLst>
                                          <p:attrName>ppt_h</p:attrName>
                                        </p:attrNameLst>
                                      </p:cBhvr>
                                      <p:tavLst>
                                        <p:tav tm="0">
                                          <p:val>
                                            <p:fltVal val="0"/>
                                          </p:val>
                                        </p:tav>
                                        <p:tav tm="100000">
                                          <p:val>
                                            <p:strVal val="#ppt_h"/>
                                          </p:val>
                                        </p:tav>
                                      </p:tavLst>
                                    </p:anim>
                                    <p:anim calcmode="lin" valueType="num">
                                      <p:cBhvr>
                                        <p:cTn id="9" dur="1000" fill="hold"/>
                                        <p:tgtEl>
                                          <p:spTgt spid="81"/>
                                        </p:tgtEl>
                                        <p:attrNameLst>
                                          <p:attrName>style.rotation</p:attrName>
                                        </p:attrNameLst>
                                      </p:cBhvr>
                                      <p:tavLst>
                                        <p:tav tm="0">
                                          <p:val>
                                            <p:fltVal val="90"/>
                                          </p:val>
                                        </p:tav>
                                        <p:tav tm="100000">
                                          <p:val>
                                            <p:fltVal val="0"/>
                                          </p:val>
                                        </p:tav>
                                      </p:tavLst>
                                    </p:anim>
                                    <p:animEffect transition="in" filter="fade">
                                      <p:cBhvr>
                                        <p:cTn id="10" dur="1000"/>
                                        <p:tgtEl>
                                          <p:spTgt spid="81"/>
                                        </p:tgtEl>
                                      </p:cBhvr>
                                    </p:animEffect>
                                  </p:childTnLst>
                                </p:cTn>
                              </p:par>
                              <p:par>
                                <p:cTn id="11" presetID="3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p:cTn id="13" dur="1000" fill="hold"/>
                                        <p:tgtEl>
                                          <p:spTgt spid="112"/>
                                        </p:tgtEl>
                                        <p:attrNameLst>
                                          <p:attrName>ppt_w</p:attrName>
                                        </p:attrNameLst>
                                      </p:cBhvr>
                                      <p:tavLst>
                                        <p:tav tm="0">
                                          <p:val>
                                            <p:fltVal val="0"/>
                                          </p:val>
                                        </p:tav>
                                        <p:tav tm="100000">
                                          <p:val>
                                            <p:strVal val="#ppt_w"/>
                                          </p:val>
                                        </p:tav>
                                      </p:tavLst>
                                    </p:anim>
                                    <p:anim calcmode="lin" valueType="num">
                                      <p:cBhvr>
                                        <p:cTn id="14" dur="1000" fill="hold"/>
                                        <p:tgtEl>
                                          <p:spTgt spid="112"/>
                                        </p:tgtEl>
                                        <p:attrNameLst>
                                          <p:attrName>ppt_h</p:attrName>
                                        </p:attrNameLst>
                                      </p:cBhvr>
                                      <p:tavLst>
                                        <p:tav tm="0">
                                          <p:val>
                                            <p:fltVal val="0"/>
                                          </p:val>
                                        </p:tav>
                                        <p:tav tm="100000">
                                          <p:val>
                                            <p:strVal val="#ppt_h"/>
                                          </p:val>
                                        </p:tav>
                                      </p:tavLst>
                                    </p:anim>
                                    <p:anim calcmode="lin" valueType="num">
                                      <p:cBhvr>
                                        <p:cTn id="15" dur="1000" fill="hold"/>
                                        <p:tgtEl>
                                          <p:spTgt spid="112"/>
                                        </p:tgtEl>
                                        <p:attrNameLst>
                                          <p:attrName>style.rotation</p:attrName>
                                        </p:attrNameLst>
                                      </p:cBhvr>
                                      <p:tavLst>
                                        <p:tav tm="0">
                                          <p:val>
                                            <p:fltVal val="90"/>
                                          </p:val>
                                        </p:tav>
                                        <p:tav tm="100000">
                                          <p:val>
                                            <p:fltVal val="0"/>
                                          </p:val>
                                        </p:tav>
                                      </p:tavLst>
                                    </p:anim>
                                    <p:animEffect transition="in" filter="fade">
                                      <p:cBhvr>
                                        <p:cTn id="16" dur="1000"/>
                                        <p:tgtEl>
                                          <p:spTgt spid="112"/>
                                        </p:tgtEl>
                                      </p:cBhvr>
                                    </p:animEffect>
                                  </p:childTnLst>
                                </p:cTn>
                              </p:par>
                              <p:par>
                                <p:cTn id="17" presetID="3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1000" fill="hold"/>
                                        <p:tgtEl>
                                          <p:spTgt spid="113"/>
                                        </p:tgtEl>
                                        <p:attrNameLst>
                                          <p:attrName>ppt_w</p:attrName>
                                        </p:attrNameLst>
                                      </p:cBhvr>
                                      <p:tavLst>
                                        <p:tav tm="0">
                                          <p:val>
                                            <p:fltVal val="0"/>
                                          </p:val>
                                        </p:tav>
                                        <p:tav tm="100000">
                                          <p:val>
                                            <p:strVal val="#ppt_w"/>
                                          </p:val>
                                        </p:tav>
                                      </p:tavLst>
                                    </p:anim>
                                    <p:anim calcmode="lin" valueType="num">
                                      <p:cBhvr>
                                        <p:cTn id="20" dur="1000" fill="hold"/>
                                        <p:tgtEl>
                                          <p:spTgt spid="113"/>
                                        </p:tgtEl>
                                        <p:attrNameLst>
                                          <p:attrName>ppt_h</p:attrName>
                                        </p:attrNameLst>
                                      </p:cBhvr>
                                      <p:tavLst>
                                        <p:tav tm="0">
                                          <p:val>
                                            <p:fltVal val="0"/>
                                          </p:val>
                                        </p:tav>
                                        <p:tav tm="100000">
                                          <p:val>
                                            <p:strVal val="#ppt_h"/>
                                          </p:val>
                                        </p:tav>
                                      </p:tavLst>
                                    </p:anim>
                                    <p:anim calcmode="lin" valueType="num">
                                      <p:cBhvr>
                                        <p:cTn id="21" dur="1000" fill="hold"/>
                                        <p:tgtEl>
                                          <p:spTgt spid="113"/>
                                        </p:tgtEl>
                                        <p:attrNameLst>
                                          <p:attrName>style.rotation</p:attrName>
                                        </p:attrNameLst>
                                      </p:cBhvr>
                                      <p:tavLst>
                                        <p:tav tm="0">
                                          <p:val>
                                            <p:fltVal val="90"/>
                                          </p:val>
                                        </p:tav>
                                        <p:tav tm="100000">
                                          <p:val>
                                            <p:fltVal val="0"/>
                                          </p:val>
                                        </p:tav>
                                      </p:tavLst>
                                    </p:anim>
                                    <p:animEffect transition="in" filter="fade">
                                      <p:cBhvr>
                                        <p:cTn id="22" dur="1000"/>
                                        <p:tgtEl>
                                          <p:spTgt spid="113"/>
                                        </p:tgtEl>
                                      </p:cBhvr>
                                    </p:animEffect>
                                  </p:childTnLst>
                                </p:cTn>
                              </p:par>
                              <p:par>
                                <p:cTn id="23" presetID="3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anim calcmode="lin" valueType="num">
                                      <p:cBhvr>
                                        <p:cTn id="25" dur="1000" fill="hold"/>
                                        <p:tgtEl>
                                          <p:spTgt spid="115"/>
                                        </p:tgtEl>
                                        <p:attrNameLst>
                                          <p:attrName>ppt_w</p:attrName>
                                        </p:attrNameLst>
                                      </p:cBhvr>
                                      <p:tavLst>
                                        <p:tav tm="0">
                                          <p:val>
                                            <p:fltVal val="0"/>
                                          </p:val>
                                        </p:tav>
                                        <p:tav tm="100000">
                                          <p:val>
                                            <p:strVal val="#ppt_w"/>
                                          </p:val>
                                        </p:tav>
                                      </p:tavLst>
                                    </p:anim>
                                    <p:anim calcmode="lin" valueType="num">
                                      <p:cBhvr>
                                        <p:cTn id="26" dur="1000" fill="hold"/>
                                        <p:tgtEl>
                                          <p:spTgt spid="115"/>
                                        </p:tgtEl>
                                        <p:attrNameLst>
                                          <p:attrName>ppt_h</p:attrName>
                                        </p:attrNameLst>
                                      </p:cBhvr>
                                      <p:tavLst>
                                        <p:tav tm="0">
                                          <p:val>
                                            <p:fltVal val="0"/>
                                          </p:val>
                                        </p:tav>
                                        <p:tav tm="100000">
                                          <p:val>
                                            <p:strVal val="#ppt_h"/>
                                          </p:val>
                                        </p:tav>
                                      </p:tavLst>
                                    </p:anim>
                                    <p:anim calcmode="lin" valueType="num">
                                      <p:cBhvr>
                                        <p:cTn id="27" dur="1000" fill="hold"/>
                                        <p:tgtEl>
                                          <p:spTgt spid="115"/>
                                        </p:tgtEl>
                                        <p:attrNameLst>
                                          <p:attrName>style.rotation</p:attrName>
                                        </p:attrNameLst>
                                      </p:cBhvr>
                                      <p:tavLst>
                                        <p:tav tm="0">
                                          <p:val>
                                            <p:fltVal val="90"/>
                                          </p:val>
                                        </p:tav>
                                        <p:tav tm="100000">
                                          <p:val>
                                            <p:fltVal val="0"/>
                                          </p:val>
                                        </p:tav>
                                      </p:tavLst>
                                    </p:anim>
                                    <p:animEffect transition="in" filter="fade">
                                      <p:cBhvr>
                                        <p:cTn id="28" dur="1000"/>
                                        <p:tgtEl>
                                          <p:spTgt spid="115"/>
                                        </p:tgtEl>
                                      </p:cBhvr>
                                    </p:animEffect>
                                  </p:childTnLst>
                                </p:cTn>
                              </p:par>
                              <p:par>
                                <p:cTn id="29" presetID="31" presetClass="entr" presetSubtype="0" fill="hold" nodeType="with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1000" fill="hold"/>
                                        <p:tgtEl>
                                          <p:spTgt spid="106"/>
                                        </p:tgtEl>
                                        <p:attrNameLst>
                                          <p:attrName>ppt_w</p:attrName>
                                        </p:attrNameLst>
                                      </p:cBhvr>
                                      <p:tavLst>
                                        <p:tav tm="0">
                                          <p:val>
                                            <p:fltVal val="0"/>
                                          </p:val>
                                        </p:tav>
                                        <p:tav tm="100000">
                                          <p:val>
                                            <p:strVal val="#ppt_w"/>
                                          </p:val>
                                        </p:tav>
                                      </p:tavLst>
                                    </p:anim>
                                    <p:anim calcmode="lin" valueType="num">
                                      <p:cBhvr>
                                        <p:cTn id="32" dur="1000" fill="hold"/>
                                        <p:tgtEl>
                                          <p:spTgt spid="106"/>
                                        </p:tgtEl>
                                        <p:attrNameLst>
                                          <p:attrName>ppt_h</p:attrName>
                                        </p:attrNameLst>
                                      </p:cBhvr>
                                      <p:tavLst>
                                        <p:tav tm="0">
                                          <p:val>
                                            <p:fltVal val="0"/>
                                          </p:val>
                                        </p:tav>
                                        <p:tav tm="100000">
                                          <p:val>
                                            <p:strVal val="#ppt_h"/>
                                          </p:val>
                                        </p:tav>
                                      </p:tavLst>
                                    </p:anim>
                                    <p:anim calcmode="lin" valueType="num">
                                      <p:cBhvr>
                                        <p:cTn id="33" dur="1000" fill="hold"/>
                                        <p:tgtEl>
                                          <p:spTgt spid="106"/>
                                        </p:tgtEl>
                                        <p:attrNameLst>
                                          <p:attrName>style.rotation</p:attrName>
                                        </p:attrNameLst>
                                      </p:cBhvr>
                                      <p:tavLst>
                                        <p:tav tm="0">
                                          <p:val>
                                            <p:fltVal val="90"/>
                                          </p:val>
                                        </p:tav>
                                        <p:tav tm="100000">
                                          <p:val>
                                            <p:fltVal val="0"/>
                                          </p:val>
                                        </p:tav>
                                      </p:tavLst>
                                    </p:anim>
                                    <p:animEffect transition="in" filter="fade">
                                      <p:cBhvr>
                                        <p:cTn id="34" dur="1000"/>
                                        <p:tgtEl>
                                          <p:spTgt spid="106"/>
                                        </p:tgtEl>
                                      </p:cBhvr>
                                    </p:animEffect>
                                  </p:childTnLst>
                                </p:cTn>
                              </p:par>
                              <p:par>
                                <p:cTn id="35" presetID="31" presetClass="entr" presetSubtype="0" fill="hold" nodeType="withEffect">
                                  <p:stCondLst>
                                    <p:cond delay="0"/>
                                  </p:stCondLst>
                                  <p:childTnLst>
                                    <p:set>
                                      <p:cBhvr>
                                        <p:cTn id="36" dur="1" fill="hold">
                                          <p:stCondLst>
                                            <p:cond delay="0"/>
                                          </p:stCondLst>
                                        </p:cTn>
                                        <p:tgtEl>
                                          <p:spTgt spid="105"/>
                                        </p:tgtEl>
                                        <p:attrNameLst>
                                          <p:attrName>style.visibility</p:attrName>
                                        </p:attrNameLst>
                                      </p:cBhvr>
                                      <p:to>
                                        <p:strVal val="visible"/>
                                      </p:to>
                                    </p:set>
                                    <p:anim calcmode="lin" valueType="num">
                                      <p:cBhvr>
                                        <p:cTn id="37" dur="1000" fill="hold"/>
                                        <p:tgtEl>
                                          <p:spTgt spid="105"/>
                                        </p:tgtEl>
                                        <p:attrNameLst>
                                          <p:attrName>ppt_w</p:attrName>
                                        </p:attrNameLst>
                                      </p:cBhvr>
                                      <p:tavLst>
                                        <p:tav tm="0">
                                          <p:val>
                                            <p:fltVal val="0"/>
                                          </p:val>
                                        </p:tav>
                                        <p:tav tm="100000">
                                          <p:val>
                                            <p:strVal val="#ppt_w"/>
                                          </p:val>
                                        </p:tav>
                                      </p:tavLst>
                                    </p:anim>
                                    <p:anim calcmode="lin" valueType="num">
                                      <p:cBhvr>
                                        <p:cTn id="38" dur="1000" fill="hold"/>
                                        <p:tgtEl>
                                          <p:spTgt spid="105"/>
                                        </p:tgtEl>
                                        <p:attrNameLst>
                                          <p:attrName>ppt_h</p:attrName>
                                        </p:attrNameLst>
                                      </p:cBhvr>
                                      <p:tavLst>
                                        <p:tav tm="0">
                                          <p:val>
                                            <p:fltVal val="0"/>
                                          </p:val>
                                        </p:tav>
                                        <p:tav tm="100000">
                                          <p:val>
                                            <p:strVal val="#ppt_h"/>
                                          </p:val>
                                        </p:tav>
                                      </p:tavLst>
                                    </p:anim>
                                    <p:anim calcmode="lin" valueType="num">
                                      <p:cBhvr>
                                        <p:cTn id="39" dur="1000" fill="hold"/>
                                        <p:tgtEl>
                                          <p:spTgt spid="105"/>
                                        </p:tgtEl>
                                        <p:attrNameLst>
                                          <p:attrName>style.rotation</p:attrName>
                                        </p:attrNameLst>
                                      </p:cBhvr>
                                      <p:tavLst>
                                        <p:tav tm="0">
                                          <p:val>
                                            <p:fltVal val="90"/>
                                          </p:val>
                                        </p:tav>
                                        <p:tav tm="100000">
                                          <p:val>
                                            <p:fltVal val="0"/>
                                          </p:val>
                                        </p:tav>
                                      </p:tavLst>
                                    </p:anim>
                                    <p:animEffect transition="in" filter="fade">
                                      <p:cBhvr>
                                        <p:cTn id="40" dur="1000"/>
                                        <p:tgtEl>
                                          <p:spTgt spid="105"/>
                                        </p:tgtEl>
                                      </p:cBhvr>
                                    </p:animEffect>
                                  </p:childTnLst>
                                </p:cTn>
                              </p:par>
                              <p:par>
                                <p:cTn id="41" presetID="3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1000" fill="hold"/>
                                        <p:tgtEl>
                                          <p:spTgt spid="114"/>
                                        </p:tgtEl>
                                        <p:attrNameLst>
                                          <p:attrName>ppt_w</p:attrName>
                                        </p:attrNameLst>
                                      </p:cBhvr>
                                      <p:tavLst>
                                        <p:tav tm="0">
                                          <p:val>
                                            <p:fltVal val="0"/>
                                          </p:val>
                                        </p:tav>
                                        <p:tav tm="100000">
                                          <p:val>
                                            <p:strVal val="#ppt_w"/>
                                          </p:val>
                                        </p:tav>
                                      </p:tavLst>
                                    </p:anim>
                                    <p:anim calcmode="lin" valueType="num">
                                      <p:cBhvr>
                                        <p:cTn id="44" dur="1000" fill="hold"/>
                                        <p:tgtEl>
                                          <p:spTgt spid="114"/>
                                        </p:tgtEl>
                                        <p:attrNameLst>
                                          <p:attrName>ppt_h</p:attrName>
                                        </p:attrNameLst>
                                      </p:cBhvr>
                                      <p:tavLst>
                                        <p:tav tm="0">
                                          <p:val>
                                            <p:fltVal val="0"/>
                                          </p:val>
                                        </p:tav>
                                        <p:tav tm="100000">
                                          <p:val>
                                            <p:strVal val="#ppt_h"/>
                                          </p:val>
                                        </p:tav>
                                      </p:tavLst>
                                    </p:anim>
                                    <p:anim calcmode="lin" valueType="num">
                                      <p:cBhvr>
                                        <p:cTn id="45" dur="1000" fill="hold"/>
                                        <p:tgtEl>
                                          <p:spTgt spid="114"/>
                                        </p:tgtEl>
                                        <p:attrNameLst>
                                          <p:attrName>style.rotation</p:attrName>
                                        </p:attrNameLst>
                                      </p:cBhvr>
                                      <p:tavLst>
                                        <p:tav tm="0">
                                          <p:val>
                                            <p:fltVal val="90"/>
                                          </p:val>
                                        </p:tav>
                                        <p:tav tm="100000">
                                          <p:val>
                                            <p:fltVal val="0"/>
                                          </p:val>
                                        </p:tav>
                                      </p:tavLst>
                                    </p:anim>
                                    <p:animEffect transition="in" filter="fade">
                                      <p:cBhvr>
                                        <p:cTn id="46" dur="1000"/>
                                        <p:tgtEl>
                                          <p:spTgt spid="114"/>
                                        </p:tgtEl>
                                      </p:cBhvr>
                                    </p:animEffect>
                                  </p:childTnLst>
                                </p:cTn>
                              </p:par>
                              <p:par>
                                <p:cTn id="47" presetID="3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anim calcmode="lin" valueType="num">
                                      <p:cBhvr>
                                        <p:cTn id="49" dur="1000" fill="hold"/>
                                        <p:tgtEl>
                                          <p:spTgt spid="111"/>
                                        </p:tgtEl>
                                        <p:attrNameLst>
                                          <p:attrName>ppt_w</p:attrName>
                                        </p:attrNameLst>
                                      </p:cBhvr>
                                      <p:tavLst>
                                        <p:tav tm="0">
                                          <p:val>
                                            <p:fltVal val="0"/>
                                          </p:val>
                                        </p:tav>
                                        <p:tav tm="100000">
                                          <p:val>
                                            <p:strVal val="#ppt_w"/>
                                          </p:val>
                                        </p:tav>
                                      </p:tavLst>
                                    </p:anim>
                                    <p:anim calcmode="lin" valueType="num">
                                      <p:cBhvr>
                                        <p:cTn id="50" dur="1000" fill="hold"/>
                                        <p:tgtEl>
                                          <p:spTgt spid="111"/>
                                        </p:tgtEl>
                                        <p:attrNameLst>
                                          <p:attrName>ppt_h</p:attrName>
                                        </p:attrNameLst>
                                      </p:cBhvr>
                                      <p:tavLst>
                                        <p:tav tm="0">
                                          <p:val>
                                            <p:fltVal val="0"/>
                                          </p:val>
                                        </p:tav>
                                        <p:tav tm="100000">
                                          <p:val>
                                            <p:strVal val="#ppt_h"/>
                                          </p:val>
                                        </p:tav>
                                      </p:tavLst>
                                    </p:anim>
                                    <p:anim calcmode="lin" valueType="num">
                                      <p:cBhvr>
                                        <p:cTn id="51" dur="1000" fill="hold"/>
                                        <p:tgtEl>
                                          <p:spTgt spid="111"/>
                                        </p:tgtEl>
                                        <p:attrNameLst>
                                          <p:attrName>style.rotation</p:attrName>
                                        </p:attrNameLst>
                                      </p:cBhvr>
                                      <p:tavLst>
                                        <p:tav tm="0">
                                          <p:val>
                                            <p:fltVal val="90"/>
                                          </p:val>
                                        </p:tav>
                                        <p:tav tm="100000">
                                          <p:val>
                                            <p:fltVal val="0"/>
                                          </p:val>
                                        </p:tav>
                                      </p:tavLst>
                                    </p:anim>
                                    <p:animEffect transition="in" filter="fade">
                                      <p:cBhvr>
                                        <p:cTn id="52" dur="1000"/>
                                        <p:tgtEl>
                                          <p:spTgt spid="111"/>
                                        </p:tgtEl>
                                      </p:cBhvr>
                                    </p:animEffect>
                                  </p:childTnLst>
                                </p:cTn>
                              </p:par>
                              <p:par>
                                <p:cTn id="53" presetID="31" presetClass="entr" presetSubtype="0" fill="hold" nodeType="withEffect">
                                  <p:stCondLst>
                                    <p:cond delay="0"/>
                                  </p:stCondLst>
                                  <p:childTnLst>
                                    <p:set>
                                      <p:cBhvr>
                                        <p:cTn id="54" dur="1" fill="hold">
                                          <p:stCondLst>
                                            <p:cond delay="0"/>
                                          </p:stCondLst>
                                        </p:cTn>
                                        <p:tgtEl>
                                          <p:spTgt spid="110"/>
                                        </p:tgtEl>
                                        <p:attrNameLst>
                                          <p:attrName>style.visibility</p:attrName>
                                        </p:attrNameLst>
                                      </p:cBhvr>
                                      <p:to>
                                        <p:strVal val="visible"/>
                                      </p:to>
                                    </p:set>
                                    <p:anim calcmode="lin" valueType="num">
                                      <p:cBhvr>
                                        <p:cTn id="55" dur="1000" fill="hold"/>
                                        <p:tgtEl>
                                          <p:spTgt spid="110"/>
                                        </p:tgtEl>
                                        <p:attrNameLst>
                                          <p:attrName>ppt_w</p:attrName>
                                        </p:attrNameLst>
                                      </p:cBhvr>
                                      <p:tavLst>
                                        <p:tav tm="0">
                                          <p:val>
                                            <p:fltVal val="0"/>
                                          </p:val>
                                        </p:tav>
                                        <p:tav tm="100000">
                                          <p:val>
                                            <p:strVal val="#ppt_w"/>
                                          </p:val>
                                        </p:tav>
                                      </p:tavLst>
                                    </p:anim>
                                    <p:anim calcmode="lin" valueType="num">
                                      <p:cBhvr>
                                        <p:cTn id="56" dur="1000" fill="hold"/>
                                        <p:tgtEl>
                                          <p:spTgt spid="110"/>
                                        </p:tgtEl>
                                        <p:attrNameLst>
                                          <p:attrName>ppt_h</p:attrName>
                                        </p:attrNameLst>
                                      </p:cBhvr>
                                      <p:tavLst>
                                        <p:tav tm="0">
                                          <p:val>
                                            <p:fltVal val="0"/>
                                          </p:val>
                                        </p:tav>
                                        <p:tav tm="100000">
                                          <p:val>
                                            <p:strVal val="#ppt_h"/>
                                          </p:val>
                                        </p:tav>
                                      </p:tavLst>
                                    </p:anim>
                                    <p:anim calcmode="lin" valueType="num">
                                      <p:cBhvr>
                                        <p:cTn id="57" dur="1000" fill="hold"/>
                                        <p:tgtEl>
                                          <p:spTgt spid="110"/>
                                        </p:tgtEl>
                                        <p:attrNameLst>
                                          <p:attrName>style.rotation</p:attrName>
                                        </p:attrNameLst>
                                      </p:cBhvr>
                                      <p:tavLst>
                                        <p:tav tm="0">
                                          <p:val>
                                            <p:fltVal val="90"/>
                                          </p:val>
                                        </p:tav>
                                        <p:tav tm="100000">
                                          <p:val>
                                            <p:fltVal val="0"/>
                                          </p:val>
                                        </p:tav>
                                      </p:tavLst>
                                    </p:anim>
                                    <p:animEffect transition="in" filter="fade">
                                      <p:cBhvr>
                                        <p:cTn id="58" dur="1000"/>
                                        <p:tgtEl>
                                          <p:spTgt spid="110"/>
                                        </p:tgtEl>
                                      </p:cBhvr>
                                    </p:animEffect>
                                  </p:childTnLst>
                                </p:cTn>
                              </p:par>
                              <p:par>
                                <p:cTn id="59" presetID="31" presetClass="entr" presetSubtype="0" fill="hold" nodeType="withEffect">
                                  <p:stCondLst>
                                    <p:cond delay="0"/>
                                  </p:stCondLst>
                                  <p:childTnLst>
                                    <p:set>
                                      <p:cBhvr>
                                        <p:cTn id="60" dur="1" fill="hold">
                                          <p:stCondLst>
                                            <p:cond delay="0"/>
                                          </p:stCondLst>
                                        </p:cTn>
                                        <p:tgtEl>
                                          <p:spTgt spid="109"/>
                                        </p:tgtEl>
                                        <p:attrNameLst>
                                          <p:attrName>style.visibility</p:attrName>
                                        </p:attrNameLst>
                                      </p:cBhvr>
                                      <p:to>
                                        <p:strVal val="visible"/>
                                      </p:to>
                                    </p:set>
                                    <p:anim calcmode="lin" valueType="num">
                                      <p:cBhvr>
                                        <p:cTn id="61" dur="1000" fill="hold"/>
                                        <p:tgtEl>
                                          <p:spTgt spid="109"/>
                                        </p:tgtEl>
                                        <p:attrNameLst>
                                          <p:attrName>ppt_w</p:attrName>
                                        </p:attrNameLst>
                                      </p:cBhvr>
                                      <p:tavLst>
                                        <p:tav tm="0">
                                          <p:val>
                                            <p:fltVal val="0"/>
                                          </p:val>
                                        </p:tav>
                                        <p:tav tm="100000">
                                          <p:val>
                                            <p:strVal val="#ppt_w"/>
                                          </p:val>
                                        </p:tav>
                                      </p:tavLst>
                                    </p:anim>
                                    <p:anim calcmode="lin" valueType="num">
                                      <p:cBhvr>
                                        <p:cTn id="62" dur="1000" fill="hold"/>
                                        <p:tgtEl>
                                          <p:spTgt spid="109"/>
                                        </p:tgtEl>
                                        <p:attrNameLst>
                                          <p:attrName>ppt_h</p:attrName>
                                        </p:attrNameLst>
                                      </p:cBhvr>
                                      <p:tavLst>
                                        <p:tav tm="0">
                                          <p:val>
                                            <p:fltVal val="0"/>
                                          </p:val>
                                        </p:tav>
                                        <p:tav tm="100000">
                                          <p:val>
                                            <p:strVal val="#ppt_h"/>
                                          </p:val>
                                        </p:tav>
                                      </p:tavLst>
                                    </p:anim>
                                    <p:anim calcmode="lin" valueType="num">
                                      <p:cBhvr>
                                        <p:cTn id="63" dur="1000" fill="hold"/>
                                        <p:tgtEl>
                                          <p:spTgt spid="109"/>
                                        </p:tgtEl>
                                        <p:attrNameLst>
                                          <p:attrName>style.rotation</p:attrName>
                                        </p:attrNameLst>
                                      </p:cBhvr>
                                      <p:tavLst>
                                        <p:tav tm="0">
                                          <p:val>
                                            <p:fltVal val="90"/>
                                          </p:val>
                                        </p:tav>
                                        <p:tav tm="100000">
                                          <p:val>
                                            <p:fltVal val="0"/>
                                          </p:val>
                                        </p:tav>
                                      </p:tavLst>
                                    </p:anim>
                                    <p:animEffect transition="in" filter="fade">
                                      <p:cBhvr>
                                        <p:cTn id="64" dur="1000"/>
                                        <p:tgtEl>
                                          <p:spTgt spid="109"/>
                                        </p:tgtEl>
                                      </p:cBhvr>
                                    </p:animEffect>
                                  </p:childTnLst>
                                </p:cTn>
                              </p:par>
                              <p:par>
                                <p:cTn id="65" presetID="31" presetClass="entr" presetSubtype="0" fill="hold" nodeType="withEffect">
                                  <p:stCondLst>
                                    <p:cond delay="0"/>
                                  </p:stCondLst>
                                  <p:childTnLst>
                                    <p:set>
                                      <p:cBhvr>
                                        <p:cTn id="66" dur="1" fill="hold">
                                          <p:stCondLst>
                                            <p:cond delay="0"/>
                                          </p:stCondLst>
                                        </p:cTn>
                                        <p:tgtEl>
                                          <p:spTgt spid="108"/>
                                        </p:tgtEl>
                                        <p:attrNameLst>
                                          <p:attrName>style.visibility</p:attrName>
                                        </p:attrNameLst>
                                      </p:cBhvr>
                                      <p:to>
                                        <p:strVal val="visible"/>
                                      </p:to>
                                    </p:set>
                                    <p:anim calcmode="lin" valueType="num">
                                      <p:cBhvr>
                                        <p:cTn id="67" dur="1000" fill="hold"/>
                                        <p:tgtEl>
                                          <p:spTgt spid="108"/>
                                        </p:tgtEl>
                                        <p:attrNameLst>
                                          <p:attrName>ppt_w</p:attrName>
                                        </p:attrNameLst>
                                      </p:cBhvr>
                                      <p:tavLst>
                                        <p:tav tm="0">
                                          <p:val>
                                            <p:fltVal val="0"/>
                                          </p:val>
                                        </p:tav>
                                        <p:tav tm="100000">
                                          <p:val>
                                            <p:strVal val="#ppt_w"/>
                                          </p:val>
                                        </p:tav>
                                      </p:tavLst>
                                    </p:anim>
                                    <p:anim calcmode="lin" valueType="num">
                                      <p:cBhvr>
                                        <p:cTn id="68" dur="1000" fill="hold"/>
                                        <p:tgtEl>
                                          <p:spTgt spid="108"/>
                                        </p:tgtEl>
                                        <p:attrNameLst>
                                          <p:attrName>ppt_h</p:attrName>
                                        </p:attrNameLst>
                                      </p:cBhvr>
                                      <p:tavLst>
                                        <p:tav tm="0">
                                          <p:val>
                                            <p:fltVal val="0"/>
                                          </p:val>
                                        </p:tav>
                                        <p:tav tm="100000">
                                          <p:val>
                                            <p:strVal val="#ppt_h"/>
                                          </p:val>
                                        </p:tav>
                                      </p:tavLst>
                                    </p:anim>
                                    <p:anim calcmode="lin" valueType="num">
                                      <p:cBhvr>
                                        <p:cTn id="69" dur="1000" fill="hold"/>
                                        <p:tgtEl>
                                          <p:spTgt spid="108"/>
                                        </p:tgtEl>
                                        <p:attrNameLst>
                                          <p:attrName>style.rotation</p:attrName>
                                        </p:attrNameLst>
                                      </p:cBhvr>
                                      <p:tavLst>
                                        <p:tav tm="0">
                                          <p:val>
                                            <p:fltVal val="90"/>
                                          </p:val>
                                        </p:tav>
                                        <p:tav tm="100000">
                                          <p:val>
                                            <p:fltVal val="0"/>
                                          </p:val>
                                        </p:tav>
                                      </p:tavLst>
                                    </p:anim>
                                    <p:animEffect transition="in" filter="fade">
                                      <p:cBhvr>
                                        <p:cTn id="70" dur="1000"/>
                                        <p:tgtEl>
                                          <p:spTgt spid="108"/>
                                        </p:tgtEl>
                                      </p:cBhvr>
                                    </p:animEffect>
                                  </p:childTnLst>
                                </p:cTn>
                              </p:par>
                              <p:par>
                                <p:cTn id="71" presetID="31" presetClass="entr" presetSubtype="0"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anim calcmode="lin" valueType="num">
                                      <p:cBhvr>
                                        <p:cTn id="73" dur="1000" fill="hold"/>
                                        <p:tgtEl>
                                          <p:spTgt spid="107"/>
                                        </p:tgtEl>
                                        <p:attrNameLst>
                                          <p:attrName>ppt_w</p:attrName>
                                        </p:attrNameLst>
                                      </p:cBhvr>
                                      <p:tavLst>
                                        <p:tav tm="0">
                                          <p:val>
                                            <p:fltVal val="0"/>
                                          </p:val>
                                        </p:tav>
                                        <p:tav tm="100000">
                                          <p:val>
                                            <p:strVal val="#ppt_w"/>
                                          </p:val>
                                        </p:tav>
                                      </p:tavLst>
                                    </p:anim>
                                    <p:anim calcmode="lin" valueType="num">
                                      <p:cBhvr>
                                        <p:cTn id="74" dur="1000" fill="hold"/>
                                        <p:tgtEl>
                                          <p:spTgt spid="107"/>
                                        </p:tgtEl>
                                        <p:attrNameLst>
                                          <p:attrName>ppt_h</p:attrName>
                                        </p:attrNameLst>
                                      </p:cBhvr>
                                      <p:tavLst>
                                        <p:tav tm="0">
                                          <p:val>
                                            <p:fltVal val="0"/>
                                          </p:val>
                                        </p:tav>
                                        <p:tav tm="100000">
                                          <p:val>
                                            <p:strVal val="#ppt_h"/>
                                          </p:val>
                                        </p:tav>
                                      </p:tavLst>
                                    </p:anim>
                                    <p:anim calcmode="lin" valueType="num">
                                      <p:cBhvr>
                                        <p:cTn id="75" dur="1000" fill="hold"/>
                                        <p:tgtEl>
                                          <p:spTgt spid="107"/>
                                        </p:tgtEl>
                                        <p:attrNameLst>
                                          <p:attrName>style.rotation</p:attrName>
                                        </p:attrNameLst>
                                      </p:cBhvr>
                                      <p:tavLst>
                                        <p:tav tm="0">
                                          <p:val>
                                            <p:fltVal val="90"/>
                                          </p:val>
                                        </p:tav>
                                        <p:tav tm="100000">
                                          <p:val>
                                            <p:fltVal val="0"/>
                                          </p:val>
                                        </p:tav>
                                      </p:tavLst>
                                    </p:anim>
                                    <p:animEffect transition="in" filter="fade">
                                      <p:cBhvr>
                                        <p:cTn id="76" dur="1000"/>
                                        <p:tgtEl>
                                          <p:spTgt spid="107"/>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135"/>
                                        </p:tgtEl>
                                        <p:attrNameLst>
                                          <p:attrName>style.visibility</p:attrName>
                                        </p:attrNameLst>
                                      </p:cBhvr>
                                      <p:to>
                                        <p:strVal val="visible"/>
                                      </p:to>
                                    </p:set>
                                    <p:anim calcmode="lin" valueType="num">
                                      <p:cBhvr>
                                        <p:cTn id="81" dur="1000" fill="hold"/>
                                        <p:tgtEl>
                                          <p:spTgt spid="135"/>
                                        </p:tgtEl>
                                        <p:attrNameLst>
                                          <p:attrName>ppt_w</p:attrName>
                                        </p:attrNameLst>
                                      </p:cBhvr>
                                      <p:tavLst>
                                        <p:tav tm="0">
                                          <p:val>
                                            <p:fltVal val="0"/>
                                          </p:val>
                                        </p:tav>
                                        <p:tav tm="100000">
                                          <p:val>
                                            <p:strVal val="#ppt_w"/>
                                          </p:val>
                                        </p:tav>
                                      </p:tavLst>
                                    </p:anim>
                                    <p:anim calcmode="lin" valueType="num">
                                      <p:cBhvr>
                                        <p:cTn id="82" dur="1000" fill="hold"/>
                                        <p:tgtEl>
                                          <p:spTgt spid="135"/>
                                        </p:tgtEl>
                                        <p:attrNameLst>
                                          <p:attrName>ppt_h</p:attrName>
                                        </p:attrNameLst>
                                      </p:cBhvr>
                                      <p:tavLst>
                                        <p:tav tm="0">
                                          <p:val>
                                            <p:fltVal val="0"/>
                                          </p:val>
                                        </p:tav>
                                        <p:tav tm="100000">
                                          <p:val>
                                            <p:strVal val="#ppt_h"/>
                                          </p:val>
                                        </p:tav>
                                      </p:tavLst>
                                    </p:anim>
                                    <p:anim calcmode="lin" valueType="num">
                                      <p:cBhvr>
                                        <p:cTn id="83" dur="1000" fill="hold"/>
                                        <p:tgtEl>
                                          <p:spTgt spid="135"/>
                                        </p:tgtEl>
                                        <p:attrNameLst>
                                          <p:attrName>style.rotation</p:attrName>
                                        </p:attrNameLst>
                                      </p:cBhvr>
                                      <p:tavLst>
                                        <p:tav tm="0">
                                          <p:val>
                                            <p:fltVal val="90"/>
                                          </p:val>
                                        </p:tav>
                                        <p:tav tm="100000">
                                          <p:val>
                                            <p:fltVal val="0"/>
                                          </p:val>
                                        </p:tav>
                                      </p:tavLst>
                                    </p:anim>
                                    <p:animEffect transition="in" filter="fade">
                                      <p:cBhvr>
                                        <p:cTn id="84" dur="1000"/>
                                        <p:tgtEl>
                                          <p:spTgt spid="135"/>
                                        </p:tgtEl>
                                      </p:cBhvr>
                                    </p:animEffect>
                                  </p:childTnLst>
                                </p:cTn>
                              </p:par>
                              <p:par>
                                <p:cTn id="85" presetID="31" presetClass="entr" presetSubtype="0" fill="hold" nodeType="withEffect">
                                  <p:stCondLst>
                                    <p:cond delay="0"/>
                                  </p:stCondLst>
                                  <p:childTnLst>
                                    <p:set>
                                      <p:cBhvr>
                                        <p:cTn id="86" dur="1" fill="hold">
                                          <p:stCondLst>
                                            <p:cond delay="0"/>
                                          </p:stCondLst>
                                        </p:cTn>
                                        <p:tgtEl>
                                          <p:spTgt spid="136"/>
                                        </p:tgtEl>
                                        <p:attrNameLst>
                                          <p:attrName>style.visibility</p:attrName>
                                        </p:attrNameLst>
                                      </p:cBhvr>
                                      <p:to>
                                        <p:strVal val="visible"/>
                                      </p:to>
                                    </p:set>
                                    <p:anim calcmode="lin" valueType="num">
                                      <p:cBhvr>
                                        <p:cTn id="87" dur="1000" fill="hold"/>
                                        <p:tgtEl>
                                          <p:spTgt spid="136"/>
                                        </p:tgtEl>
                                        <p:attrNameLst>
                                          <p:attrName>ppt_w</p:attrName>
                                        </p:attrNameLst>
                                      </p:cBhvr>
                                      <p:tavLst>
                                        <p:tav tm="0">
                                          <p:val>
                                            <p:fltVal val="0"/>
                                          </p:val>
                                        </p:tav>
                                        <p:tav tm="100000">
                                          <p:val>
                                            <p:strVal val="#ppt_w"/>
                                          </p:val>
                                        </p:tav>
                                      </p:tavLst>
                                    </p:anim>
                                    <p:anim calcmode="lin" valueType="num">
                                      <p:cBhvr>
                                        <p:cTn id="88" dur="1000" fill="hold"/>
                                        <p:tgtEl>
                                          <p:spTgt spid="136"/>
                                        </p:tgtEl>
                                        <p:attrNameLst>
                                          <p:attrName>ppt_h</p:attrName>
                                        </p:attrNameLst>
                                      </p:cBhvr>
                                      <p:tavLst>
                                        <p:tav tm="0">
                                          <p:val>
                                            <p:fltVal val="0"/>
                                          </p:val>
                                        </p:tav>
                                        <p:tav tm="100000">
                                          <p:val>
                                            <p:strVal val="#ppt_h"/>
                                          </p:val>
                                        </p:tav>
                                      </p:tavLst>
                                    </p:anim>
                                    <p:anim calcmode="lin" valueType="num">
                                      <p:cBhvr>
                                        <p:cTn id="89" dur="1000" fill="hold"/>
                                        <p:tgtEl>
                                          <p:spTgt spid="136"/>
                                        </p:tgtEl>
                                        <p:attrNameLst>
                                          <p:attrName>style.rotation</p:attrName>
                                        </p:attrNameLst>
                                      </p:cBhvr>
                                      <p:tavLst>
                                        <p:tav tm="0">
                                          <p:val>
                                            <p:fltVal val="90"/>
                                          </p:val>
                                        </p:tav>
                                        <p:tav tm="100000">
                                          <p:val>
                                            <p:fltVal val="0"/>
                                          </p:val>
                                        </p:tav>
                                      </p:tavLst>
                                    </p:anim>
                                    <p:animEffect transition="in" filter="fade">
                                      <p:cBhvr>
                                        <p:cTn id="90" dur="1000"/>
                                        <p:tgtEl>
                                          <p:spTgt spid="136"/>
                                        </p:tgtEl>
                                      </p:cBhvr>
                                    </p:animEffect>
                                  </p:childTnLst>
                                </p:cTn>
                              </p:par>
                              <p:par>
                                <p:cTn id="91" presetID="31" presetClass="entr" presetSubtype="0" fill="hold" nodeType="withEffect">
                                  <p:stCondLst>
                                    <p:cond delay="0"/>
                                  </p:stCondLst>
                                  <p:childTnLst>
                                    <p:set>
                                      <p:cBhvr>
                                        <p:cTn id="92" dur="1" fill="hold">
                                          <p:stCondLst>
                                            <p:cond delay="0"/>
                                          </p:stCondLst>
                                        </p:cTn>
                                        <p:tgtEl>
                                          <p:spTgt spid="137"/>
                                        </p:tgtEl>
                                        <p:attrNameLst>
                                          <p:attrName>style.visibility</p:attrName>
                                        </p:attrNameLst>
                                      </p:cBhvr>
                                      <p:to>
                                        <p:strVal val="visible"/>
                                      </p:to>
                                    </p:set>
                                    <p:anim calcmode="lin" valueType="num">
                                      <p:cBhvr>
                                        <p:cTn id="93" dur="1000" fill="hold"/>
                                        <p:tgtEl>
                                          <p:spTgt spid="137"/>
                                        </p:tgtEl>
                                        <p:attrNameLst>
                                          <p:attrName>ppt_w</p:attrName>
                                        </p:attrNameLst>
                                      </p:cBhvr>
                                      <p:tavLst>
                                        <p:tav tm="0">
                                          <p:val>
                                            <p:fltVal val="0"/>
                                          </p:val>
                                        </p:tav>
                                        <p:tav tm="100000">
                                          <p:val>
                                            <p:strVal val="#ppt_w"/>
                                          </p:val>
                                        </p:tav>
                                      </p:tavLst>
                                    </p:anim>
                                    <p:anim calcmode="lin" valueType="num">
                                      <p:cBhvr>
                                        <p:cTn id="94" dur="1000" fill="hold"/>
                                        <p:tgtEl>
                                          <p:spTgt spid="137"/>
                                        </p:tgtEl>
                                        <p:attrNameLst>
                                          <p:attrName>ppt_h</p:attrName>
                                        </p:attrNameLst>
                                      </p:cBhvr>
                                      <p:tavLst>
                                        <p:tav tm="0">
                                          <p:val>
                                            <p:fltVal val="0"/>
                                          </p:val>
                                        </p:tav>
                                        <p:tav tm="100000">
                                          <p:val>
                                            <p:strVal val="#ppt_h"/>
                                          </p:val>
                                        </p:tav>
                                      </p:tavLst>
                                    </p:anim>
                                    <p:anim calcmode="lin" valueType="num">
                                      <p:cBhvr>
                                        <p:cTn id="95" dur="1000" fill="hold"/>
                                        <p:tgtEl>
                                          <p:spTgt spid="137"/>
                                        </p:tgtEl>
                                        <p:attrNameLst>
                                          <p:attrName>style.rotation</p:attrName>
                                        </p:attrNameLst>
                                      </p:cBhvr>
                                      <p:tavLst>
                                        <p:tav tm="0">
                                          <p:val>
                                            <p:fltVal val="90"/>
                                          </p:val>
                                        </p:tav>
                                        <p:tav tm="100000">
                                          <p:val>
                                            <p:fltVal val="0"/>
                                          </p:val>
                                        </p:tav>
                                      </p:tavLst>
                                    </p:anim>
                                    <p:animEffect transition="in" filter="fade">
                                      <p:cBhvr>
                                        <p:cTn id="96" dur="1000"/>
                                        <p:tgtEl>
                                          <p:spTgt spid="137"/>
                                        </p:tgtEl>
                                      </p:cBhvr>
                                    </p:animEffect>
                                  </p:childTnLst>
                                </p:cTn>
                              </p:par>
                              <p:par>
                                <p:cTn id="97" presetID="31" presetClass="entr" presetSubtype="0" fill="hold" nodeType="with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p:cTn id="99" dur="1000" fill="hold"/>
                                        <p:tgtEl>
                                          <p:spTgt spid="138"/>
                                        </p:tgtEl>
                                        <p:attrNameLst>
                                          <p:attrName>ppt_w</p:attrName>
                                        </p:attrNameLst>
                                      </p:cBhvr>
                                      <p:tavLst>
                                        <p:tav tm="0">
                                          <p:val>
                                            <p:fltVal val="0"/>
                                          </p:val>
                                        </p:tav>
                                        <p:tav tm="100000">
                                          <p:val>
                                            <p:strVal val="#ppt_w"/>
                                          </p:val>
                                        </p:tav>
                                      </p:tavLst>
                                    </p:anim>
                                    <p:anim calcmode="lin" valueType="num">
                                      <p:cBhvr>
                                        <p:cTn id="100" dur="1000" fill="hold"/>
                                        <p:tgtEl>
                                          <p:spTgt spid="138"/>
                                        </p:tgtEl>
                                        <p:attrNameLst>
                                          <p:attrName>ppt_h</p:attrName>
                                        </p:attrNameLst>
                                      </p:cBhvr>
                                      <p:tavLst>
                                        <p:tav tm="0">
                                          <p:val>
                                            <p:fltVal val="0"/>
                                          </p:val>
                                        </p:tav>
                                        <p:tav tm="100000">
                                          <p:val>
                                            <p:strVal val="#ppt_h"/>
                                          </p:val>
                                        </p:tav>
                                      </p:tavLst>
                                    </p:anim>
                                    <p:anim calcmode="lin" valueType="num">
                                      <p:cBhvr>
                                        <p:cTn id="101" dur="1000" fill="hold"/>
                                        <p:tgtEl>
                                          <p:spTgt spid="138"/>
                                        </p:tgtEl>
                                        <p:attrNameLst>
                                          <p:attrName>style.rotation</p:attrName>
                                        </p:attrNameLst>
                                      </p:cBhvr>
                                      <p:tavLst>
                                        <p:tav tm="0">
                                          <p:val>
                                            <p:fltVal val="90"/>
                                          </p:val>
                                        </p:tav>
                                        <p:tav tm="100000">
                                          <p:val>
                                            <p:fltVal val="0"/>
                                          </p:val>
                                        </p:tav>
                                      </p:tavLst>
                                    </p:anim>
                                    <p:animEffect transition="in" filter="fade">
                                      <p:cBhvr>
                                        <p:cTn id="102" dur="1000"/>
                                        <p:tgtEl>
                                          <p:spTgt spid="138"/>
                                        </p:tgtEl>
                                      </p:cBhvr>
                                    </p:animEffect>
                                  </p:childTnLst>
                                </p:cTn>
                              </p:par>
                              <p:par>
                                <p:cTn id="103" presetID="31" presetClass="entr" presetSubtype="0" fill="hold" nodeType="withEffect">
                                  <p:stCondLst>
                                    <p:cond delay="0"/>
                                  </p:stCondLst>
                                  <p:childTnLst>
                                    <p:set>
                                      <p:cBhvr>
                                        <p:cTn id="104" dur="1" fill="hold">
                                          <p:stCondLst>
                                            <p:cond delay="0"/>
                                          </p:stCondLst>
                                        </p:cTn>
                                        <p:tgtEl>
                                          <p:spTgt spid="139"/>
                                        </p:tgtEl>
                                        <p:attrNameLst>
                                          <p:attrName>style.visibility</p:attrName>
                                        </p:attrNameLst>
                                      </p:cBhvr>
                                      <p:to>
                                        <p:strVal val="visible"/>
                                      </p:to>
                                    </p:set>
                                    <p:anim calcmode="lin" valueType="num">
                                      <p:cBhvr>
                                        <p:cTn id="105" dur="1000" fill="hold"/>
                                        <p:tgtEl>
                                          <p:spTgt spid="139"/>
                                        </p:tgtEl>
                                        <p:attrNameLst>
                                          <p:attrName>ppt_w</p:attrName>
                                        </p:attrNameLst>
                                      </p:cBhvr>
                                      <p:tavLst>
                                        <p:tav tm="0">
                                          <p:val>
                                            <p:fltVal val="0"/>
                                          </p:val>
                                        </p:tav>
                                        <p:tav tm="100000">
                                          <p:val>
                                            <p:strVal val="#ppt_w"/>
                                          </p:val>
                                        </p:tav>
                                      </p:tavLst>
                                    </p:anim>
                                    <p:anim calcmode="lin" valueType="num">
                                      <p:cBhvr>
                                        <p:cTn id="106" dur="1000" fill="hold"/>
                                        <p:tgtEl>
                                          <p:spTgt spid="139"/>
                                        </p:tgtEl>
                                        <p:attrNameLst>
                                          <p:attrName>ppt_h</p:attrName>
                                        </p:attrNameLst>
                                      </p:cBhvr>
                                      <p:tavLst>
                                        <p:tav tm="0">
                                          <p:val>
                                            <p:fltVal val="0"/>
                                          </p:val>
                                        </p:tav>
                                        <p:tav tm="100000">
                                          <p:val>
                                            <p:strVal val="#ppt_h"/>
                                          </p:val>
                                        </p:tav>
                                      </p:tavLst>
                                    </p:anim>
                                    <p:anim calcmode="lin" valueType="num">
                                      <p:cBhvr>
                                        <p:cTn id="107" dur="1000" fill="hold"/>
                                        <p:tgtEl>
                                          <p:spTgt spid="139"/>
                                        </p:tgtEl>
                                        <p:attrNameLst>
                                          <p:attrName>style.rotation</p:attrName>
                                        </p:attrNameLst>
                                      </p:cBhvr>
                                      <p:tavLst>
                                        <p:tav tm="0">
                                          <p:val>
                                            <p:fltVal val="90"/>
                                          </p:val>
                                        </p:tav>
                                        <p:tav tm="100000">
                                          <p:val>
                                            <p:fltVal val="0"/>
                                          </p:val>
                                        </p:tav>
                                      </p:tavLst>
                                    </p:anim>
                                    <p:animEffect transition="in" filter="fade">
                                      <p:cBhvr>
                                        <p:cTn id="108" dur="1000"/>
                                        <p:tgtEl>
                                          <p:spTgt spid="139"/>
                                        </p:tgtEl>
                                      </p:cBhvr>
                                    </p:animEffect>
                                  </p:childTnLst>
                                </p:cTn>
                              </p:par>
                            </p:childTnLst>
                          </p:cTn>
                        </p:par>
                      </p:childTnLst>
                    </p:cTn>
                  </p:par>
                  <p:par>
                    <p:cTn id="109" fill="hold">
                      <p:stCondLst>
                        <p:cond delay="indefinite"/>
                      </p:stCondLst>
                      <p:childTnLst>
                        <p:par>
                          <p:cTn id="110" fill="hold">
                            <p:stCondLst>
                              <p:cond delay="0"/>
                            </p:stCondLst>
                            <p:childTnLst>
                              <p:par>
                                <p:cTn id="111" presetID="31" presetClass="entr" presetSubtype="0" fill="hold" nodeType="clickEffect">
                                  <p:stCondLst>
                                    <p:cond delay="0"/>
                                  </p:stCondLst>
                                  <p:childTnLst>
                                    <p:set>
                                      <p:cBhvr>
                                        <p:cTn id="112" dur="1" fill="hold">
                                          <p:stCondLst>
                                            <p:cond delay="0"/>
                                          </p:stCondLst>
                                        </p:cTn>
                                        <p:tgtEl>
                                          <p:spTgt spid="140"/>
                                        </p:tgtEl>
                                        <p:attrNameLst>
                                          <p:attrName>style.visibility</p:attrName>
                                        </p:attrNameLst>
                                      </p:cBhvr>
                                      <p:to>
                                        <p:strVal val="visible"/>
                                      </p:to>
                                    </p:set>
                                    <p:anim calcmode="lin" valueType="num">
                                      <p:cBhvr>
                                        <p:cTn id="113" dur="1000" fill="hold"/>
                                        <p:tgtEl>
                                          <p:spTgt spid="140"/>
                                        </p:tgtEl>
                                        <p:attrNameLst>
                                          <p:attrName>ppt_w</p:attrName>
                                        </p:attrNameLst>
                                      </p:cBhvr>
                                      <p:tavLst>
                                        <p:tav tm="0">
                                          <p:val>
                                            <p:fltVal val="0"/>
                                          </p:val>
                                        </p:tav>
                                        <p:tav tm="100000">
                                          <p:val>
                                            <p:strVal val="#ppt_w"/>
                                          </p:val>
                                        </p:tav>
                                      </p:tavLst>
                                    </p:anim>
                                    <p:anim calcmode="lin" valueType="num">
                                      <p:cBhvr>
                                        <p:cTn id="114" dur="1000" fill="hold"/>
                                        <p:tgtEl>
                                          <p:spTgt spid="140"/>
                                        </p:tgtEl>
                                        <p:attrNameLst>
                                          <p:attrName>ppt_h</p:attrName>
                                        </p:attrNameLst>
                                      </p:cBhvr>
                                      <p:tavLst>
                                        <p:tav tm="0">
                                          <p:val>
                                            <p:fltVal val="0"/>
                                          </p:val>
                                        </p:tav>
                                        <p:tav tm="100000">
                                          <p:val>
                                            <p:strVal val="#ppt_h"/>
                                          </p:val>
                                        </p:tav>
                                      </p:tavLst>
                                    </p:anim>
                                    <p:anim calcmode="lin" valueType="num">
                                      <p:cBhvr>
                                        <p:cTn id="115" dur="1000" fill="hold"/>
                                        <p:tgtEl>
                                          <p:spTgt spid="140"/>
                                        </p:tgtEl>
                                        <p:attrNameLst>
                                          <p:attrName>style.rotation</p:attrName>
                                        </p:attrNameLst>
                                      </p:cBhvr>
                                      <p:tavLst>
                                        <p:tav tm="0">
                                          <p:val>
                                            <p:fltVal val="90"/>
                                          </p:val>
                                        </p:tav>
                                        <p:tav tm="100000">
                                          <p:val>
                                            <p:fltVal val="0"/>
                                          </p:val>
                                        </p:tav>
                                      </p:tavLst>
                                    </p:anim>
                                    <p:animEffect transition="in" filter="fade">
                                      <p:cBhvr>
                                        <p:cTn id="116" dur="1000"/>
                                        <p:tgtEl>
                                          <p:spTgt spid="140"/>
                                        </p:tgtEl>
                                      </p:cBhvr>
                                    </p:animEffect>
                                  </p:childTnLst>
                                </p:cTn>
                              </p:par>
                              <p:par>
                                <p:cTn id="117" presetID="31" presetClass="entr" presetSubtype="0" fill="hold" nodeType="withEffect">
                                  <p:stCondLst>
                                    <p:cond delay="0"/>
                                  </p:stCondLst>
                                  <p:childTnLst>
                                    <p:set>
                                      <p:cBhvr>
                                        <p:cTn id="118" dur="1" fill="hold">
                                          <p:stCondLst>
                                            <p:cond delay="0"/>
                                          </p:stCondLst>
                                        </p:cTn>
                                        <p:tgtEl>
                                          <p:spTgt spid="141"/>
                                        </p:tgtEl>
                                        <p:attrNameLst>
                                          <p:attrName>style.visibility</p:attrName>
                                        </p:attrNameLst>
                                      </p:cBhvr>
                                      <p:to>
                                        <p:strVal val="visible"/>
                                      </p:to>
                                    </p:set>
                                    <p:anim calcmode="lin" valueType="num">
                                      <p:cBhvr>
                                        <p:cTn id="119" dur="1000" fill="hold"/>
                                        <p:tgtEl>
                                          <p:spTgt spid="141"/>
                                        </p:tgtEl>
                                        <p:attrNameLst>
                                          <p:attrName>ppt_w</p:attrName>
                                        </p:attrNameLst>
                                      </p:cBhvr>
                                      <p:tavLst>
                                        <p:tav tm="0">
                                          <p:val>
                                            <p:fltVal val="0"/>
                                          </p:val>
                                        </p:tav>
                                        <p:tav tm="100000">
                                          <p:val>
                                            <p:strVal val="#ppt_w"/>
                                          </p:val>
                                        </p:tav>
                                      </p:tavLst>
                                    </p:anim>
                                    <p:anim calcmode="lin" valueType="num">
                                      <p:cBhvr>
                                        <p:cTn id="120" dur="1000" fill="hold"/>
                                        <p:tgtEl>
                                          <p:spTgt spid="141"/>
                                        </p:tgtEl>
                                        <p:attrNameLst>
                                          <p:attrName>ppt_h</p:attrName>
                                        </p:attrNameLst>
                                      </p:cBhvr>
                                      <p:tavLst>
                                        <p:tav tm="0">
                                          <p:val>
                                            <p:fltVal val="0"/>
                                          </p:val>
                                        </p:tav>
                                        <p:tav tm="100000">
                                          <p:val>
                                            <p:strVal val="#ppt_h"/>
                                          </p:val>
                                        </p:tav>
                                      </p:tavLst>
                                    </p:anim>
                                    <p:anim calcmode="lin" valueType="num">
                                      <p:cBhvr>
                                        <p:cTn id="121" dur="1000" fill="hold"/>
                                        <p:tgtEl>
                                          <p:spTgt spid="141"/>
                                        </p:tgtEl>
                                        <p:attrNameLst>
                                          <p:attrName>style.rotation</p:attrName>
                                        </p:attrNameLst>
                                      </p:cBhvr>
                                      <p:tavLst>
                                        <p:tav tm="0">
                                          <p:val>
                                            <p:fltVal val="90"/>
                                          </p:val>
                                        </p:tav>
                                        <p:tav tm="100000">
                                          <p:val>
                                            <p:fltVal val="0"/>
                                          </p:val>
                                        </p:tav>
                                      </p:tavLst>
                                    </p:anim>
                                    <p:animEffect transition="in" filter="fade">
                                      <p:cBhvr>
                                        <p:cTn id="122" dur="1000"/>
                                        <p:tgtEl>
                                          <p:spTgt spid="141"/>
                                        </p:tgtEl>
                                      </p:cBhvr>
                                    </p:animEffect>
                                  </p:childTnLst>
                                </p:cTn>
                              </p:par>
                              <p:par>
                                <p:cTn id="123" presetID="31" presetClass="entr" presetSubtype="0"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anim calcmode="lin" valueType="num">
                                      <p:cBhvr>
                                        <p:cTn id="125" dur="1000" fill="hold"/>
                                        <p:tgtEl>
                                          <p:spTgt spid="142"/>
                                        </p:tgtEl>
                                        <p:attrNameLst>
                                          <p:attrName>ppt_w</p:attrName>
                                        </p:attrNameLst>
                                      </p:cBhvr>
                                      <p:tavLst>
                                        <p:tav tm="0">
                                          <p:val>
                                            <p:fltVal val="0"/>
                                          </p:val>
                                        </p:tav>
                                        <p:tav tm="100000">
                                          <p:val>
                                            <p:strVal val="#ppt_w"/>
                                          </p:val>
                                        </p:tav>
                                      </p:tavLst>
                                    </p:anim>
                                    <p:anim calcmode="lin" valueType="num">
                                      <p:cBhvr>
                                        <p:cTn id="126" dur="1000" fill="hold"/>
                                        <p:tgtEl>
                                          <p:spTgt spid="142"/>
                                        </p:tgtEl>
                                        <p:attrNameLst>
                                          <p:attrName>ppt_h</p:attrName>
                                        </p:attrNameLst>
                                      </p:cBhvr>
                                      <p:tavLst>
                                        <p:tav tm="0">
                                          <p:val>
                                            <p:fltVal val="0"/>
                                          </p:val>
                                        </p:tav>
                                        <p:tav tm="100000">
                                          <p:val>
                                            <p:strVal val="#ppt_h"/>
                                          </p:val>
                                        </p:tav>
                                      </p:tavLst>
                                    </p:anim>
                                    <p:anim calcmode="lin" valueType="num">
                                      <p:cBhvr>
                                        <p:cTn id="127" dur="1000" fill="hold"/>
                                        <p:tgtEl>
                                          <p:spTgt spid="142"/>
                                        </p:tgtEl>
                                        <p:attrNameLst>
                                          <p:attrName>style.rotation</p:attrName>
                                        </p:attrNameLst>
                                      </p:cBhvr>
                                      <p:tavLst>
                                        <p:tav tm="0">
                                          <p:val>
                                            <p:fltVal val="90"/>
                                          </p:val>
                                        </p:tav>
                                        <p:tav tm="100000">
                                          <p:val>
                                            <p:fltVal val="0"/>
                                          </p:val>
                                        </p:tav>
                                      </p:tavLst>
                                    </p:anim>
                                    <p:animEffect transition="in" filter="fade">
                                      <p:cBhvr>
                                        <p:cTn id="128" dur="1000"/>
                                        <p:tgtEl>
                                          <p:spTgt spid="142"/>
                                        </p:tgtEl>
                                      </p:cBhvr>
                                    </p:animEffect>
                                  </p:childTnLst>
                                </p:cTn>
                              </p:par>
                              <p:par>
                                <p:cTn id="129" presetID="31" presetClass="entr" presetSubtype="0" fill="hold" nodeType="withEffect">
                                  <p:stCondLst>
                                    <p:cond delay="0"/>
                                  </p:stCondLst>
                                  <p:childTnLst>
                                    <p:set>
                                      <p:cBhvr>
                                        <p:cTn id="130" dur="1" fill="hold">
                                          <p:stCondLst>
                                            <p:cond delay="0"/>
                                          </p:stCondLst>
                                        </p:cTn>
                                        <p:tgtEl>
                                          <p:spTgt spid="143"/>
                                        </p:tgtEl>
                                        <p:attrNameLst>
                                          <p:attrName>style.visibility</p:attrName>
                                        </p:attrNameLst>
                                      </p:cBhvr>
                                      <p:to>
                                        <p:strVal val="visible"/>
                                      </p:to>
                                    </p:set>
                                    <p:anim calcmode="lin" valueType="num">
                                      <p:cBhvr>
                                        <p:cTn id="131" dur="1000" fill="hold"/>
                                        <p:tgtEl>
                                          <p:spTgt spid="143"/>
                                        </p:tgtEl>
                                        <p:attrNameLst>
                                          <p:attrName>ppt_w</p:attrName>
                                        </p:attrNameLst>
                                      </p:cBhvr>
                                      <p:tavLst>
                                        <p:tav tm="0">
                                          <p:val>
                                            <p:fltVal val="0"/>
                                          </p:val>
                                        </p:tav>
                                        <p:tav tm="100000">
                                          <p:val>
                                            <p:strVal val="#ppt_w"/>
                                          </p:val>
                                        </p:tav>
                                      </p:tavLst>
                                    </p:anim>
                                    <p:anim calcmode="lin" valueType="num">
                                      <p:cBhvr>
                                        <p:cTn id="132" dur="1000" fill="hold"/>
                                        <p:tgtEl>
                                          <p:spTgt spid="143"/>
                                        </p:tgtEl>
                                        <p:attrNameLst>
                                          <p:attrName>ppt_h</p:attrName>
                                        </p:attrNameLst>
                                      </p:cBhvr>
                                      <p:tavLst>
                                        <p:tav tm="0">
                                          <p:val>
                                            <p:fltVal val="0"/>
                                          </p:val>
                                        </p:tav>
                                        <p:tav tm="100000">
                                          <p:val>
                                            <p:strVal val="#ppt_h"/>
                                          </p:val>
                                        </p:tav>
                                      </p:tavLst>
                                    </p:anim>
                                    <p:anim calcmode="lin" valueType="num">
                                      <p:cBhvr>
                                        <p:cTn id="133" dur="1000" fill="hold"/>
                                        <p:tgtEl>
                                          <p:spTgt spid="143"/>
                                        </p:tgtEl>
                                        <p:attrNameLst>
                                          <p:attrName>style.rotation</p:attrName>
                                        </p:attrNameLst>
                                      </p:cBhvr>
                                      <p:tavLst>
                                        <p:tav tm="0">
                                          <p:val>
                                            <p:fltVal val="90"/>
                                          </p:val>
                                        </p:tav>
                                        <p:tav tm="100000">
                                          <p:val>
                                            <p:fltVal val="0"/>
                                          </p:val>
                                        </p:tav>
                                      </p:tavLst>
                                    </p:anim>
                                    <p:animEffect transition="in" filter="fade">
                                      <p:cBhvr>
                                        <p:cTn id="134" dur="1000"/>
                                        <p:tgtEl>
                                          <p:spTgt spid="143"/>
                                        </p:tgtEl>
                                      </p:cBhvr>
                                    </p:animEffect>
                                  </p:childTnLst>
                                </p:cTn>
                              </p:par>
                            </p:childTnLst>
                          </p:cTn>
                        </p:par>
                      </p:childTnLst>
                    </p:cTn>
                  </p:par>
                  <p:par>
                    <p:cTn id="135" fill="hold">
                      <p:stCondLst>
                        <p:cond delay="indefinite"/>
                      </p:stCondLst>
                      <p:childTnLst>
                        <p:par>
                          <p:cTn id="136" fill="hold">
                            <p:stCondLst>
                              <p:cond delay="0"/>
                            </p:stCondLst>
                            <p:childTnLst>
                              <p:par>
                                <p:cTn id="137" presetID="31" presetClass="entr" presetSubtype="0" fill="hold" nodeType="clickEffect">
                                  <p:stCondLst>
                                    <p:cond delay="0"/>
                                  </p:stCondLst>
                                  <p:childTnLst>
                                    <p:set>
                                      <p:cBhvr>
                                        <p:cTn id="138" dur="1" fill="hold">
                                          <p:stCondLst>
                                            <p:cond delay="0"/>
                                          </p:stCondLst>
                                        </p:cTn>
                                        <p:tgtEl>
                                          <p:spTgt spid="144"/>
                                        </p:tgtEl>
                                        <p:attrNameLst>
                                          <p:attrName>style.visibility</p:attrName>
                                        </p:attrNameLst>
                                      </p:cBhvr>
                                      <p:to>
                                        <p:strVal val="visible"/>
                                      </p:to>
                                    </p:set>
                                    <p:anim calcmode="lin" valueType="num">
                                      <p:cBhvr>
                                        <p:cTn id="139" dur="1000" fill="hold"/>
                                        <p:tgtEl>
                                          <p:spTgt spid="144"/>
                                        </p:tgtEl>
                                        <p:attrNameLst>
                                          <p:attrName>ppt_w</p:attrName>
                                        </p:attrNameLst>
                                      </p:cBhvr>
                                      <p:tavLst>
                                        <p:tav tm="0">
                                          <p:val>
                                            <p:fltVal val="0"/>
                                          </p:val>
                                        </p:tav>
                                        <p:tav tm="100000">
                                          <p:val>
                                            <p:strVal val="#ppt_w"/>
                                          </p:val>
                                        </p:tav>
                                      </p:tavLst>
                                    </p:anim>
                                    <p:anim calcmode="lin" valueType="num">
                                      <p:cBhvr>
                                        <p:cTn id="140" dur="1000" fill="hold"/>
                                        <p:tgtEl>
                                          <p:spTgt spid="144"/>
                                        </p:tgtEl>
                                        <p:attrNameLst>
                                          <p:attrName>ppt_h</p:attrName>
                                        </p:attrNameLst>
                                      </p:cBhvr>
                                      <p:tavLst>
                                        <p:tav tm="0">
                                          <p:val>
                                            <p:fltVal val="0"/>
                                          </p:val>
                                        </p:tav>
                                        <p:tav tm="100000">
                                          <p:val>
                                            <p:strVal val="#ppt_h"/>
                                          </p:val>
                                        </p:tav>
                                      </p:tavLst>
                                    </p:anim>
                                    <p:anim calcmode="lin" valueType="num">
                                      <p:cBhvr>
                                        <p:cTn id="141" dur="1000" fill="hold"/>
                                        <p:tgtEl>
                                          <p:spTgt spid="144"/>
                                        </p:tgtEl>
                                        <p:attrNameLst>
                                          <p:attrName>style.rotation</p:attrName>
                                        </p:attrNameLst>
                                      </p:cBhvr>
                                      <p:tavLst>
                                        <p:tav tm="0">
                                          <p:val>
                                            <p:fltVal val="90"/>
                                          </p:val>
                                        </p:tav>
                                        <p:tav tm="100000">
                                          <p:val>
                                            <p:fltVal val="0"/>
                                          </p:val>
                                        </p:tav>
                                      </p:tavLst>
                                    </p:anim>
                                    <p:animEffect transition="in" filter="fade">
                                      <p:cBhvr>
                                        <p:cTn id="142" dur="1000"/>
                                        <p:tgtEl>
                                          <p:spTgt spid="144"/>
                                        </p:tgtEl>
                                      </p:cBhvr>
                                    </p:animEffect>
                                  </p:childTnLst>
                                </p:cTn>
                              </p:par>
                              <p:par>
                                <p:cTn id="143" presetID="31" presetClass="entr" presetSubtype="0" fill="hold" nodeType="withEffect">
                                  <p:stCondLst>
                                    <p:cond delay="0"/>
                                  </p:stCondLst>
                                  <p:childTnLst>
                                    <p:set>
                                      <p:cBhvr>
                                        <p:cTn id="144" dur="1" fill="hold">
                                          <p:stCondLst>
                                            <p:cond delay="0"/>
                                          </p:stCondLst>
                                        </p:cTn>
                                        <p:tgtEl>
                                          <p:spTgt spid="145"/>
                                        </p:tgtEl>
                                        <p:attrNameLst>
                                          <p:attrName>style.visibility</p:attrName>
                                        </p:attrNameLst>
                                      </p:cBhvr>
                                      <p:to>
                                        <p:strVal val="visible"/>
                                      </p:to>
                                    </p:set>
                                    <p:anim calcmode="lin" valueType="num">
                                      <p:cBhvr>
                                        <p:cTn id="145" dur="1000" fill="hold"/>
                                        <p:tgtEl>
                                          <p:spTgt spid="145"/>
                                        </p:tgtEl>
                                        <p:attrNameLst>
                                          <p:attrName>ppt_w</p:attrName>
                                        </p:attrNameLst>
                                      </p:cBhvr>
                                      <p:tavLst>
                                        <p:tav tm="0">
                                          <p:val>
                                            <p:fltVal val="0"/>
                                          </p:val>
                                        </p:tav>
                                        <p:tav tm="100000">
                                          <p:val>
                                            <p:strVal val="#ppt_w"/>
                                          </p:val>
                                        </p:tav>
                                      </p:tavLst>
                                    </p:anim>
                                    <p:anim calcmode="lin" valueType="num">
                                      <p:cBhvr>
                                        <p:cTn id="146" dur="1000" fill="hold"/>
                                        <p:tgtEl>
                                          <p:spTgt spid="145"/>
                                        </p:tgtEl>
                                        <p:attrNameLst>
                                          <p:attrName>ppt_h</p:attrName>
                                        </p:attrNameLst>
                                      </p:cBhvr>
                                      <p:tavLst>
                                        <p:tav tm="0">
                                          <p:val>
                                            <p:fltVal val="0"/>
                                          </p:val>
                                        </p:tav>
                                        <p:tav tm="100000">
                                          <p:val>
                                            <p:strVal val="#ppt_h"/>
                                          </p:val>
                                        </p:tav>
                                      </p:tavLst>
                                    </p:anim>
                                    <p:anim calcmode="lin" valueType="num">
                                      <p:cBhvr>
                                        <p:cTn id="147" dur="1000" fill="hold"/>
                                        <p:tgtEl>
                                          <p:spTgt spid="145"/>
                                        </p:tgtEl>
                                        <p:attrNameLst>
                                          <p:attrName>style.rotation</p:attrName>
                                        </p:attrNameLst>
                                      </p:cBhvr>
                                      <p:tavLst>
                                        <p:tav tm="0">
                                          <p:val>
                                            <p:fltVal val="90"/>
                                          </p:val>
                                        </p:tav>
                                        <p:tav tm="100000">
                                          <p:val>
                                            <p:fltVal val="0"/>
                                          </p:val>
                                        </p:tav>
                                      </p:tavLst>
                                    </p:anim>
                                    <p:animEffect transition="in" filter="fade">
                                      <p:cBhvr>
                                        <p:cTn id="148" dur="1000"/>
                                        <p:tgtEl>
                                          <p:spTgt spid="145"/>
                                        </p:tgtEl>
                                      </p:cBhvr>
                                    </p:animEffect>
                                  </p:childTnLst>
                                </p:cTn>
                              </p:par>
                              <p:par>
                                <p:cTn id="149" presetID="31" presetClass="entr" presetSubtype="0" fill="hold" nodeType="withEffect">
                                  <p:stCondLst>
                                    <p:cond delay="0"/>
                                  </p:stCondLst>
                                  <p:childTnLst>
                                    <p:set>
                                      <p:cBhvr>
                                        <p:cTn id="150" dur="1" fill="hold">
                                          <p:stCondLst>
                                            <p:cond delay="0"/>
                                          </p:stCondLst>
                                        </p:cTn>
                                        <p:tgtEl>
                                          <p:spTgt spid="146"/>
                                        </p:tgtEl>
                                        <p:attrNameLst>
                                          <p:attrName>style.visibility</p:attrName>
                                        </p:attrNameLst>
                                      </p:cBhvr>
                                      <p:to>
                                        <p:strVal val="visible"/>
                                      </p:to>
                                    </p:set>
                                    <p:anim calcmode="lin" valueType="num">
                                      <p:cBhvr>
                                        <p:cTn id="151" dur="1000" fill="hold"/>
                                        <p:tgtEl>
                                          <p:spTgt spid="146"/>
                                        </p:tgtEl>
                                        <p:attrNameLst>
                                          <p:attrName>ppt_w</p:attrName>
                                        </p:attrNameLst>
                                      </p:cBhvr>
                                      <p:tavLst>
                                        <p:tav tm="0">
                                          <p:val>
                                            <p:fltVal val="0"/>
                                          </p:val>
                                        </p:tav>
                                        <p:tav tm="100000">
                                          <p:val>
                                            <p:strVal val="#ppt_w"/>
                                          </p:val>
                                        </p:tav>
                                      </p:tavLst>
                                    </p:anim>
                                    <p:anim calcmode="lin" valueType="num">
                                      <p:cBhvr>
                                        <p:cTn id="152" dur="1000" fill="hold"/>
                                        <p:tgtEl>
                                          <p:spTgt spid="146"/>
                                        </p:tgtEl>
                                        <p:attrNameLst>
                                          <p:attrName>ppt_h</p:attrName>
                                        </p:attrNameLst>
                                      </p:cBhvr>
                                      <p:tavLst>
                                        <p:tav tm="0">
                                          <p:val>
                                            <p:fltVal val="0"/>
                                          </p:val>
                                        </p:tav>
                                        <p:tav tm="100000">
                                          <p:val>
                                            <p:strVal val="#ppt_h"/>
                                          </p:val>
                                        </p:tav>
                                      </p:tavLst>
                                    </p:anim>
                                    <p:anim calcmode="lin" valueType="num">
                                      <p:cBhvr>
                                        <p:cTn id="153" dur="1000" fill="hold"/>
                                        <p:tgtEl>
                                          <p:spTgt spid="146"/>
                                        </p:tgtEl>
                                        <p:attrNameLst>
                                          <p:attrName>style.rotation</p:attrName>
                                        </p:attrNameLst>
                                      </p:cBhvr>
                                      <p:tavLst>
                                        <p:tav tm="0">
                                          <p:val>
                                            <p:fltVal val="90"/>
                                          </p:val>
                                        </p:tav>
                                        <p:tav tm="100000">
                                          <p:val>
                                            <p:fltVal val="0"/>
                                          </p:val>
                                        </p:tav>
                                      </p:tavLst>
                                    </p:anim>
                                    <p:animEffect transition="in" filter="fade">
                                      <p:cBhvr>
                                        <p:cTn id="154" dur="1000"/>
                                        <p:tgtEl>
                                          <p:spTgt spid="146"/>
                                        </p:tgtEl>
                                      </p:cBhvr>
                                    </p:animEffect>
                                  </p:childTnLst>
                                </p:cTn>
                              </p:par>
                            </p:childTnLst>
                          </p:cTn>
                        </p:par>
                      </p:childTnLst>
                    </p:cTn>
                  </p:par>
                  <p:par>
                    <p:cTn id="155" fill="hold">
                      <p:stCondLst>
                        <p:cond delay="indefinite"/>
                      </p:stCondLst>
                      <p:childTnLst>
                        <p:par>
                          <p:cTn id="156" fill="hold">
                            <p:stCondLst>
                              <p:cond delay="0"/>
                            </p:stCondLst>
                            <p:childTnLst>
                              <p:par>
                                <p:cTn id="157" presetID="6" presetClass="emph" presetSubtype="0" fill="hold" nodeType="clickEffect">
                                  <p:stCondLst>
                                    <p:cond delay="0"/>
                                  </p:stCondLst>
                                  <p:childTnLst>
                                    <p:animScale>
                                      <p:cBhvr>
                                        <p:cTn id="158" dur="2000" fill="hold"/>
                                        <p:tgtEl>
                                          <p:spTgt spid="116"/>
                                        </p:tgtEl>
                                      </p:cBhvr>
                                      <p:by x="150000" y="150000"/>
                                    </p:animScale>
                                  </p:childTnLst>
                                </p:cTn>
                              </p:par>
                              <p:par>
                                <p:cTn id="159" presetID="6" presetClass="emph" presetSubtype="0" fill="hold" nodeType="withEffect">
                                  <p:stCondLst>
                                    <p:cond delay="0"/>
                                  </p:stCondLst>
                                  <p:childTnLst>
                                    <p:animScale>
                                      <p:cBhvr>
                                        <p:cTn id="160" dur="2000" fill="hold"/>
                                        <p:tgtEl>
                                          <p:spTgt spid="117"/>
                                        </p:tgtEl>
                                      </p:cBhvr>
                                      <p:by x="150000" y="150000"/>
                                    </p:animScale>
                                  </p:childTnLst>
                                </p:cTn>
                              </p:par>
                            </p:childTnLst>
                          </p:cTn>
                        </p:par>
                      </p:childTnLst>
                    </p:cTn>
                  </p:par>
                  <p:par>
                    <p:cTn id="161" fill="hold">
                      <p:stCondLst>
                        <p:cond delay="indefinite"/>
                      </p:stCondLst>
                      <p:childTnLst>
                        <p:par>
                          <p:cTn id="162" fill="hold">
                            <p:stCondLst>
                              <p:cond delay="0"/>
                            </p:stCondLst>
                            <p:childTnLst>
                              <p:par>
                                <p:cTn id="163" presetID="6" presetClass="emph" presetSubtype="0" fill="hold" nodeType="clickEffect">
                                  <p:stCondLst>
                                    <p:cond delay="0"/>
                                  </p:stCondLst>
                                  <p:childTnLst>
                                    <p:animScale>
                                      <p:cBhvr>
                                        <p:cTn id="164" dur="2000" fill="hold"/>
                                        <p:tgtEl>
                                          <p:spTgt spid="122"/>
                                        </p:tgtEl>
                                      </p:cBhvr>
                                      <p:by x="150000" y="150000"/>
                                    </p:animScale>
                                  </p:childTnLst>
                                </p:cTn>
                              </p:par>
                              <p:par>
                                <p:cTn id="165" presetID="6" presetClass="emph" presetSubtype="0" fill="hold" nodeType="withEffect">
                                  <p:stCondLst>
                                    <p:cond delay="0"/>
                                  </p:stCondLst>
                                  <p:childTnLst>
                                    <p:animScale>
                                      <p:cBhvr>
                                        <p:cTn id="166" dur="2000" fill="hold"/>
                                        <p:tgtEl>
                                          <p:spTgt spid="123"/>
                                        </p:tgtEl>
                                      </p:cBhvr>
                                      <p:by x="150000" y="150000"/>
                                    </p:animScale>
                                  </p:childTnLst>
                                </p:cTn>
                              </p:par>
                              <p:par>
                                <p:cTn id="167" presetID="6" presetClass="emph" presetSubtype="0" fill="hold" nodeType="withEffect">
                                  <p:stCondLst>
                                    <p:cond delay="0"/>
                                  </p:stCondLst>
                                  <p:childTnLst>
                                    <p:animScale>
                                      <p:cBhvr>
                                        <p:cTn id="168" dur="2000" fill="hold"/>
                                        <p:tgtEl>
                                          <p:spTgt spid="124"/>
                                        </p:tgtEl>
                                      </p:cBhvr>
                                      <p:by x="150000" y="150000"/>
                                    </p:animScale>
                                  </p:childTnLst>
                                </p:cTn>
                              </p:par>
                              <p:par>
                                <p:cTn id="169" presetID="6" presetClass="emph" presetSubtype="0" fill="hold" nodeType="withEffect">
                                  <p:stCondLst>
                                    <p:cond delay="0"/>
                                  </p:stCondLst>
                                  <p:childTnLst>
                                    <p:animScale>
                                      <p:cBhvr>
                                        <p:cTn id="170" dur="2000" fill="hold"/>
                                        <p:tgtEl>
                                          <p:spTgt spid="125"/>
                                        </p:tgtEl>
                                      </p:cBhvr>
                                      <p:by x="150000" y="150000"/>
                                    </p:animScale>
                                  </p:childTnLst>
                                </p:cTn>
                              </p:par>
                              <p:par>
                                <p:cTn id="171" presetID="6" presetClass="emph" presetSubtype="0" fill="hold" nodeType="withEffect">
                                  <p:stCondLst>
                                    <p:cond delay="0"/>
                                  </p:stCondLst>
                                  <p:childTnLst>
                                    <p:animScale>
                                      <p:cBhvr>
                                        <p:cTn id="172" dur="2000" fill="hold"/>
                                        <p:tgtEl>
                                          <p:spTgt spid="118"/>
                                        </p:tgtEl>
                                      </p:cBhvr>
                                      <p:by x="150000" y="150000"/>
                                    </p:animScale>
                                  </p:childTnLst>
                                </p:cTn>
                              </p:par>
                              <p:par>
                                <p:cTn id="173" presetID="6" presetClass="emph" presetSubtype="0" fill="hold" nodeType="withEffect">
                                  <p:stCondLst>
                                    <p:cond delay="0"/>
                                  </p:stCondLst>
                                  <p:childTnLst>
                                    <p:animScale>
                                      <p:cBhvr>
                                        <p:cTn id="174" dur="2000" fill="hold"/>
                                        <p:tgtEl>
                                          <p:spTgt spid="119"/>
                                        </p:tgtEl>
                                      </p:cBhvr>
                                      <p:by x="150000" y="150000"/>
                                    </p:animScale>
                                  </p:childTnLst>
                                </p:cTn>
                              </p:par>
                              <p:par>
                                <p:cTn id="175" presetID="6" presetClass="emph" presetSubtype="0" fill="hold" nodeType="withEffect">
                                  <p:stCondLst>
                                    <p:cond delay="0"/>
                                  </p:stCondLst>
                                  <p:childTnLst>
                                    <p:animScale>
                                      <p:cBhvr>
                                        <p:cTn id="176" dur="2000" fill="hold"/>
                                        <p:tgtEl>
                                          <p:spTgt spid="120"/>
                                        </p:tgtEl>
                                      </p:cBhvr>
                                      <p:by x="150000" y="150000"/>
                                    </p:animScale>
                                  </p:childTnLst>
                                </p:cTn>
                              </p:par>
                              <p:par>
                                <p:cTn id="177" presetID="6" presetClass="emph" presetSubtype="0" fill="hold" nodeType="withEffect">
                                  <p:stCondLst>
                                    <p:cond delay="0"/>
                                  </p:stCondLst>
                                  <p:childTnLst>
                                    <p:animScale>
                                      <p:cBhvr>
                                        <p:cTn id="178" dur="2000" fill="hold"/>
                                        <p:tgtEl>
                                          <p:spTgt spid="121"/>
                                        </p:tgtEl>
                                      </p:cBhvr>
                                      <p:by x="150000" y="150000"/>
                                    </p:animScale>
                                  </p:childTnLst>
                                </p:cTn>
                              </p:par>
                              <p:par>
                                <p:cTn id="179" presetID="7" presetClass="emph" presetSubtype="2" fill="hold" nodeType="withEffect">
                                  <p:stCondLst>
                                    <p:cond delay="0"/>
                                  </p:stCondLst>
                                  <p:childTnLst>
                                    <p:animClr clrSpc="rgb" dir="cw">
                                      <p:cBhvr>
                                        <p:cTn id="180" dur="2000" fill="hold"/>
                                        <p:tgtEl>
                                          <p:spTgt spid="91"/>
                                        </p:tgtEl>
                                        <p:attrNameLst>
                                          <p:attrName>stroke.color</p:attrName>
                                        </p:attrNameLst>
                                      </p:cBhvr>
                                      <p:to>
                                        <a:schemeClr val="accent2"/>
                                      </p:to>
                                    </p:animClr>
                                    <p:set>
                                      <p:cBhvr>
                                        <p:cTn id="181" dur="2000" fill="hold"/>
                                        <p:tgtEl>
                                          <p:spTgt spid="91"/>
                                        </p:tgtEl>
                                        <p:attrNameLst>
                                          <p:attrName>stroke.on</p:attrName>
                                        </p:attrNameLst>
                                      </p:cBhvr>
                                      <p:to>
                                        <p:strVal val="true"/>
                                      </p:to>
                                    </p:set>
                                  </p:childTnLst>
                                </p:cTn>
                              </p:par>
                              <p:par>
                                <p:cTn id="182" presetID="7" presetClass="emph" presetSubtype="2" fill="hold" nodeType="withEffect">
                                  <p:stCondLst>
                                    <p:cond delay="0"/>
                                  </p:stCondLst>
                                  <p:childTnLst>
                                    <p:animClr clrSpc="rgb" dir="cw">
                                      <p:cBhvr>
                                        <p:cTn id="183" dur="2000" fill="hold"/>
                                        <p:tgtEl>
                                          <p:spTgt spid="92"/>
                                        </p:tgtEl>
                                        <p:attrNameLst>
                                          <p:attrName>stroke.color</p:attrName>
                                        </p:attrNameLst>
                                      </p:cBhvr>
                                      <p:to>
                                        <a:schemeClr val="accent2"/>
                                      </p:to>
                                    </p:animClr>
                                    <p:set>
                                      <p:cBhvr>
                                        <p:cTn id="184" dur="2000" fill="hold"/>
                                        <p:tgtEl>
                                          <p:spTgt spid="9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986" y="-1024065"/>
            <a:ext cx="10515600" cy="1325563"/>
          </a:xfrm>
        </p:spPr>
        <p:txBody>
          <a:bodyPr/>
          <a:lstStyle/>
          <a:p>
            <a:endParaRPr lang="en-IN"/>
          </a:p>
        </p:txBody>
      </p:sp>
      <p:sp>
        <p:nvSpPr>
          <p:cNvPr id="4" name="Slide Number Placeholder 3"/>
          <p:cNvSpPr>
            <a:spLocks noGrp="1"/>
          </p:cNvSpPr>
          <p:nvPr>
            <p:ph type="sldNum" sz="quarter" idx="12"/>
          </p:nvPr>
        </p:nvSpPr>
        <p:spPr>
          <a:xfrm>
            <a:off x="9725416"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0" name="Group 9"/>
          <p:cNvGrpSpPr/>
          <p:nvPr/>
        </p:nvGrpSpPr>
        <p:grpSpPr>
          <a:xfrm rot="16200000">
            <a:off x="3053851" y="-552601"/>
            <a:ext cx="4907557" cy="7282503"/>
            <a:chOff x="3620949" y="-361283"/>
            <a:chExt cx="4907557" cy="5897787"/>
          </a:xfrm>
        </p:grpSpPr>
        <p:sp>
          <p:nvSpPr>
            <p:cNvPr id="5" name="Oval 4">
              <a:extLst>
                <a:ext uri="{FF2B5EF4-FFF2-40B4-BE49-F238E27FC236}">
                  <a16:creationId xmlns:a16="http://schemas.microsoft.com/office/drawing/2014/main" id="{A0313A5E-2F9B-419E-AC9E-375EE587BCA3}"/>
                </a:ext>
              </a:extLst>
            </p:cNvPr>
            <p:cNvSpPr/>
            <p:nvPr/>
          </p:nvSpPr>
          <p:spPr>
            <a:xfrm>
              <a:off x="5364162" y="5373551"/>
              <a:ext cx="1371028" cy="162953"/>
            </a:xfrm>
            <a:prstGeom prst="ellipse">
              <a:avLst/>
            </a:prstGeom>
            <a:noFill/>
            <a:ln>
              <a:solidFill>
                <a:srgbClr val="00B050"/>
              </a:solidFill>
            </a:ln>
            <a:scene3d>
              <a:camera prst="perspectiveRelaxed" fov="6000000">
                <a:rot lat="20100000" lon="0" rev="0"/>
              </a:camera>
              <a:lightRig rig="threePt" dir="t"/>
            </a:scene3d>
            <a:sp3d extrusionH="2311400" prstMaterial="clear">
              <a:bevelT w="0" h="180975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6" name="Oval 5">
              <a:extLst>
                <a:ext uri="{FF2B5EF4-FFF2-40B4-BE49-F238E27FC236}">
                  <a16:creationId xmlns:a16="http://schemas.microsoft.com/office/drawing/2014/main" id="{A0313A5E-2F9B-419E-AC9E-375EE587BCA3}"/>
                </a:ext>
              </a:extLst>
            </p:cNvPr>
            <p:cNvSpPr/>
            <p:nvPr/>
          </p:nvSpPr>
          <p:spPr>
            <a:xfrm>
              <a:off x="5123915" y="4198239"/>
              <a:ext cx="1851522" cy="284090"/>
            </a:xfrm>
            <a:prstGeom prst="ellipse">
              <a:avLst/>
            </a:prstGeom>
            <a:noFill/>
            <a:ln>
              <a:solidFill>
                <a:srgbClr val="007070"/>
              </a:solidFill>
            </a:ln>
            <a:scene3d>
              <a:camera prst="perspectiveRelaxed" fov="6000000">
                <a:rot lat="20100000" lon="0" rev="0"/>
              </a:camera>
              <a:lightRig rig="threePt" dir="t"/>
            </a:scene3d>
            <a:sp3d extrusionH="2311400" prstMaterial="clear">
              <a:bevelT w="0" h="180975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7" name="Oval 6">
              <a:extLst>
                <a:ext uri="{FF2B5EF4-FFF2-40B4-BE49-F238E27FC236}">
                  <a16:creationId xmlns:a16="http://schemas.microsoft.com/office/drawing/2014/main" id="{FE91024D-67F2-40C9-A182-497361684C8A}"/>
                </a:ext>
              </a:extLst>
            </p:cNvPr>
            <p:cNvSpPr/>
            <p:nvPr/>
          </p:nvSpPr>
          <p:spPr>
            <a:xfrm>
              <a:off x="4800600" y="2829591"/>
              <a:ext cx="2590800" cy="615358"/>
            </a:xfrm>
            <a:prstGeom prst="ellipse">
              <a:avLst/>
            </a:prstGeom>
            <a:noFill/>
            <a:ln>
              <a:solidFill>
                <a:schemeClr val="accent5">
                  <a:lumMod val="75000"/>
                </a:schemeClr>
              </a:solidFill>
            </a:ln>
            <a:scene3d>
              <a:camera prst="perspectiveRelaxed" fov="6000000">
                <a:rot lat="20100000" lon="0" rev="0"/>
              </a:camera>
              <a:lightRig rig="threePt" dir="t"/>
            </a:scene3d>
            <a:sp3d extrusionH="2311400" prstMaterial="clear">
              <a:bevelT w="0" h="180975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8" name="Oval 7">
              <a:extLst>
                <a:ext uri="{FF2B5EF4-FFF2-40B4-BE49-F238E27FC236}">
                  <a16:creationId xmlns:a16="http://schemas.microsoft.com/office/drawing/2014/main" id="{84A91F7C-BE8D-4D97-B563-FF7843224FC8}"/>
                </a:ext>
              </a:extLst>
            </p:cNvPr>
            <p:cNvSpPr/>
            <p:nvPr/>
          </p:nvSpPr>
          <p:spPr>
            <a:xfrm>
              <a:off x="4297076" y="1217125"/>
              <a:ext cx="3505200" cy="973934"/>
            </a:xfrm>
            <a:prstGeom prst="ellipse">
              <a:avLst/>
            </a:prstGeom>
            <a:noFill/>
            <a:ln>
              <a:solidFill>
                <a:schemeClr val="accent1">
                  <a:lumMod val="75000"/>
                </a:schemeClr>
              </a:solidFill>
            </a:ln>
            <a:scene3d>
              <a:camera prst="perspectiveRelaxed" fov="6000000">
                <a:rot lat="19800000" lon="0" rev="0"/>
              </a:camera>
              <a:lightRig rig="threePt" dir="t"/>
            </a:scene3d>
            <a:sp3d extrusionH="2311400" prstMaterial="clear">
              <a:bevelT w="0" h="180975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9" name="Oval 8">
              <a:extLst>
                <a:ext uri="{FF2B5EF4-FFF2-40B4-BE49-F238E27FC236}">
                  <a16:creationId xmlns:a16="http://schemas.microsoft.com/office/drawing/2014/main" id="{51DFC7CA-F865-4DEF-9198-AFC0D81B2EAB}"/>
                </a:ext>
              </a:extLst>
            </p:cNvPr>
            <p:cNvSpPr/>
            <p:nvPr/>
          </p:nvSpPr>
          <p:spPr>
            <a:xfrm>
              <a:off x="3620949" y="-361283"/>
              <a:ext cx="4907557" cy="1452815"/>
            </a:xfrm>
            <a:prstGeom prst="ellipse">
              <a:avLst/>
            </a:prstGeom>
            <a:noFill/>
            <a:ln>
              <a:solidFill>
                <a:schemeClr val="accent2">
                  <a:lumMod val="75000"/>
                </a:schemeClr>
              </a:solidFill>
            </a:ln>
            <a:scene3d>
              <a:camera prst="perspectiveRelaxed" fov="6000000">
                <a:rot lat="19800000" lon="0" rev="0"/>
              </a:camera>
              <a:lightRig rig="threePt" dir="t"/>
            </a:scene3d>
            <a:sp3d extrusionH="2311400" prstMaterial="clear">
              <a:bevelT w="0" h="1809750"/>
              <a:bevelB w="0" h="596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grpSp>
      <p:pic>
        <p:nvPicPr>
          <p:cNvPr id="11" name="Picture 10"/>
          <p:cNvPicPr>
            <a:picLocks noChangeAspect="1"/>
          </p:cNvPicPr>
          <p:nvPr/>
        </p:nvPicPr>
        <p:blipFill rotWithShape="1">
          <a:blip r:embed="rId3">
            <a:duotone>
              <a:schemeClr val="accent2">
                <a:shade val="45000"/>
                <a:satMod val="135000"/>
              </a:schemeClr>
              <a:prstClr val="white"/>
            </a:duotone>
          </a:blip>
          <a:srcRect l="41671" t="24734" r="40977" b="33823"/>
          <a:stretch/>
        </p:blipFill>
        <p:spPr>
          <a:xfrm>
            <a:off x="1159097" y="2788781"/>
            <a:ext cx="450359" cy="768611"/>
          </a:xfrm>
          <a:prstGeom prst="rect">
            <a:avLst/>
          </a:prstGeom>
        </p:spPr>
      </p:pic>
      <p:pic>
        <p:nvPicPr>
          <p:cNvPr id="12" name="Picture 11"/>
          <p:cNvPicPr>
            <a:picLocks noChangeAspect="1"/>
          </p:cNvPicPr>
          <p:nvPr/>
        </p:nvPicPr>
        <p:blipFill rotWithShape="1">
          <a:blip r:embed="rId3"/>
          <a:srcRect l="41671" t="24734" r="40977" b="33823"/>
          <a:stretch/>
        </p:blipFill>
        <p:spPr>
          <a:xfrm>
            <a:off x="697159" y="2788781"/>
            <a:ext cx="380768" cy="649842"/>
          </a:xfrm>
          <a:prstGeom prst="rect">
            <a:avLst/>
          </a:prstGeom>
        </p:spPr>
      </p:pic>
      <p:pic>
        <p:nvPicPr>
          <p:cNvPr id="13" name="Picture 12"/>
          <p:cNvPicPr>
            <a:picLocks noChangeAspect="1"/>
          </p:cNvPicPr>
          <p:nvPr/>
        </p:nvPicPr>
        <p:blipFill rotWithShape="1">
          <a:blip r:embed="rId3"/>
          <a:srcRect l="41671" t="24734" r="40977" b="33823"/>
          <a:stretch/>
        </p:blipFill>
        <p:spPr>
          <a:xfrm>
            <a:off x="745841" y="2006609"/>
            <a:ext cx="380768" cy="649842"/>
          </a:xfrm>
          <a:prstGeom prst="rect">
            <a:avLst/>
          </a:prstGeom>
        </p:spPr>
      </p:pic>
      <p:pic>
        <p:nvPicPr>
          <p:cNvPr id="14" name="Picture 13"/>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1187567" y="1771977"/>
            <a:ext cx="531529" cy="961514"/>
          </a:xfrm>
          <a:prstGeom prst="rect">
            <a:avLst/>
          </a:prstGeom>
        </p:spPr>
      </p:pic>
      <p:pic>
        <p:nvPicPr>
          <p:cNvPr id="15" name="Picture 14"/>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1751207" y="2013852"/>
            <a:ext cx="365538" cy="661243"/>
          </a:xfrm>
          <a:prstGeom prst="rect">
            <a:avLst/>
          </a:prstGeom>
        </p:spPr>
      </p:pic>
      <p:pic>
        <p:nvPicPr>
          <p:cNvPr id="16" name="Picture 15"/>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1764534" y="2735865"/>
            <a:ext cx="320099" cy="579046"/>
          </a:xfrm>
          <a:prstGeom prst="rect">
            <a:avLst/>
          </a:prstGeom>
        </p:spPr>
      </p:pic>
      <p:pic>
        <p:nvPicPr>
          <p:cNvPr id="17" name="Picture 16"/>
          <p:cNvPicPr>
            <a:picLocks noChangeAspect="1"/>
          </p:cNvPicPr>
          <p:nvPr/>
        </p:nvPicPr>
        <p:blipFill rotWithShape="1">
          <a:blip r:embed="rId3"/>
          <a:srcRect l="41671" t="24734" r="40977" b="33823"/>
          <a:stretch/>
        </p:blipFill>
        <p:spPr>
          <a:xfrm>
            <a:off x="10716248" y="2763729"/>
            <a:ext cx="380768" cy="649842"/>
          </a:xfrm>
          <a:prstGeom prst="rect">
            <a:avLst/>
          </a:prstGeom>
        </p:spPr>
      </p:pic>
      <p:pic>
        <p:nvPicPr>
          <p:cNvPr id="18" name="Picture 17"/>
          <p:cNvPicPr>
            <a:picLocks noChangeAspect="1"/>
          </p:cNvPicPr>
          <p:nvPr/>
        </p:nvPicPr>
        <p:blipFill rotWithShape="1">
          <a:blip r:embed="rId4">
            <a:duotone>
              <a:schemeClr val="accent6">
                <a:shade val="45000"/>
                <a:satMod val="135000"/>
              </a:schemeClr>
              <a:prstClr val="white"/>
            </a:duotone>
          </a:blip>
          <a:srcRect l="41324" t="24371" r="42018" b="33459"/>
          <a:stretch/>
        </p:blipFill>
        <p:spPr>
          <a:xfrm>
            <a:off x="10249349" y="2753309"/>
            <a:ext cx="365538" cy="661243"/>
          </a:xfrm>
          <a:prstGeom prst="rect">
            <a:avLst/>
          </a:prstGeom>
        </p:spPr>
      </p:pic>
      <p:graphicFrame>
        <p:nvGraphicFramePr>
          <p:cNvPr id="19" name="Table 18"/>
          <p:cNvGraphicFramePr>
            <a:graphicFrameLocks noGrp="1"/>
          </p:cNvGraphicFramePr>
          <p:nvPr>
            <p:extLst>
              <p:ext uri="{D42A27DB-BD31-4B8C-83A1-F6EECF244321}">
                <p14:modId xmlns:p14="http://schemas.microsoft.com/office/powerpoint/2010/main" val="1173975350"/>
              </p:ext>
            </p:extLst>
          </p:nvPr>
        </p:nvGraphicFramePr>
        <p:xfrm>
          <a:off x="1933974" y="5603199"/>
          <a:ext cx="8550310" cy="600898"/>
        </p:xfrm>
        <a:graphic>
          <a:graphicData uri="http://schemas.openxmlformats.org/drawingml/2006/table">
            <a:tbl>
              <a:tblPr firstRow="1" bandRow="1">
                <a:tableStyleId>{5C22544A-7EE6-4342-B048-85BDC9FD1C3A}</a:tableStyleId>
              </a:tblPr>
              <a:tblGrid>
                <a:gridCol w="7197500">
                  <a:extLst>
                    <a:ext uri="{9D8B030D-6E8A-4147-A177-3AD203B41FA5}">
                      <a16:colId xmlns:a16="http://schemas.microsoft.com/office/drawing/2014/main" val="827619991"/>
                    </a:ext>
                  </a:extLst>
                </a:gridCol>
                <a:gridCol w="1352810">
                  <a:extLst>
                    <a:ext uri="{9D8B030D-6E8A-4147-A177-3AD203B41FA5}">
                      <a16:colId xmlns:a16="http://schemas.microsoft.com/office/drawing/2014/main" val="1579818082"/>
                    </a:ext>
                  </a:extLst>
                </a:gridCol>
              </a:tblGrid>
              <a:tr h="600898">
                <a:tc>
                  <a:txBody>
                    <a:bodyPr/>
                    <a:lstStyle/>
                    <a:p>
                      <a:r>
                        <a:rPr lang="en-US" sz="3200" dirty="0" smtClean="0"/>
                        <a:t>Marketing</a:t>
                      </a:r>
                      <a:endParaRPr lang="en-IN" sz="3200" dirty="0"/>
                    </a:p>
                  </a:txBody>
                  <a:tcPr anchor="ctr">
                    <a:cell3D prstMaterial="dkEdge">
                      <a:bevel prst="slope"/>
                      <a:lightRig rig="flood" dir="t"/>
                    </a:cell3D>
                  </a:tcPr>
                </a:tc>
                <a:tc>
                  <a:txBody>
                    <a:bodyPr/>
                    <a:lstStyle/>
                    <a:p>
                      <a:r>
                        <a:rPr lang="en-US" sz="3200" dirty="0" smtClean="0"/>
                        <a:t>Sales</a:t>
                      </a:r>
                      <a:endParaRPr lang="en-IN" sz="3200" dirty="0"/>
                    </a:p>
                  </a:txBody>
                  <a:tcPr anchor="ctr">
                    <a:cell3D prstMaterial="dkEdge">
                      <a:bevel prst="slope"/>
                      <a:lightRig rig="flood" dir="t"/>
                    </a:cell3D>
                  </a:tcPr>
                </a:tc>
                <a:extLst>
                  <a:ext uri="{0D108BD9-81ED-4DB2-BD59-A6C34878D82A}">
                    <a16:rowId xmlns:a16="http://schemas.microsoft.com/office/drawing/2014/main" val="4028088081"/>
                  </a:ext>
                </a:extLst>
              </a:tr>
            </a:tbl>
          </a:graphicData>
        </a:graphic>
      </p:graphicFrame>
      <p:pic>
        <p:nvPicPr>
          <p:cNvPr id="1026" name="Picture 2" descr="man holding orange beach cruise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406" t="30237" r="11895" b="-1"/>
          <a:stretch/>
        </p:blipFill>
        <p:spPr bwMode="auto">
          <a:xfrm>
            <a:off x="8864409" y="9809"/>
            <a:ext cx="3260230" cy="233648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07531" y="1346182"/>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Awareness</a:t>
            </a:r>
            <a:endParaRPr lang="en-US" sz="2800" dirty="0"/>
          </a:p>
        </p:txBody>
      </p:sp>
      <p:sp>
        <p:nvSpPr>
          <p:cNvPr id="22" name="TextBox 21"/>
          <p:cNvSpPr txBox="1"/>
          <p:nvPr/>
        </p:nvSpPr>
        <p:spPr>
          <a:xfrm>
            <a:off x="2241994" y="2608656"/>
            <a:ext cx="1953490" cy="523220"/>
          </a:xfrm>
          <a:prstGeom prst="rect">
            <a:avLst/>
          </a:prstGeom>
          <a:gradFill>
            <a:gsLst>
              <a:gs pos="0">
                <a:schemeClr val="accent1">
                  <a:lumMod val="75000"/>
                  <a:alpha val="26000"/>
                </a:schemeClr>
              </a:gs>
              <a:gs pos="55000">
                <a:schemeClr val="accent5">
                  <a:lumMod val="50000"/>
                  <a:alpha val="34000"/>
                </a:schemeClr>
              </a:gs>
              <a:gs pos="23375">
                <a:srgbClr val="285B93">
                  <a:alpha val="24000"/>
                  <a:lumMod val="60000"/>
                  <a:lumOff val="40000"/>
                </a:srgbClr>
              </a:gs>
              <a:gs pos="83000">
                <a:schemeClr val="accent1">
                  <a:lumMod val="45000"/>
                  <a:lumOff val="55000"/>
                  <a:alpha val="29000"/>
                </a:schemeClr>
              </a:gs>
              <a:gs pos="100000">
                <a:schemeClr val="accent1">
                  <a:lumMod val="75000"/>
                  <a:alpha val="39000"/>
                </a:schemeClr>
              </a:gs>
            </a:gsLst>
            <a:lin ang="5400000" scaled="1"/>
          </a:gra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Interest</a:t>
            </a:r>
            <a:endParaRPr lang="en-US" sz="2800" dirty="0"/>
          </a:p>
        </p:txBody>
      </p:sp>
      <p:sp>
        <p:nvSpPr>
          <p:cNvPr id="23" name="TextBox 22"/>
          <p:cNvSpPr txBox="1"/>
          <p:nvPr/>
        </p:nvSpPr>
        <p:spPr>
          <a:xfrm>
            <a:off x="3978728" y="3194947"/>
            <a:ext cx="2417215" cy="523220"/>
          </a:xfrm>
          <a:prstGeom prst="rect">
            <a:avLst/>
          </a:prstGeom>
          <a:gradFill>
            <a:gsLst>
              <a:gs pos="0">
                <a:schemeClr val="accent1">
                  <a:lumMod val="75000"/>
                  <a:alpha val="26000"/>
                </a:schemeClr>
              </a:gs>
              <a:gs pos="55000">
                <a:schemeClr val="accent5">
                  <a:lumMod val="50000"/>
                  <a:alpha val="34000"/>
                </a:schemeClr>
              </a:gs>
              <a:gs pos="23375">
                <a:srgbClr val="285B93">
                  <a:alpha val="24000"/>
                  <a:lumMod val="60000"/>
                  <a:lumOff val="40000"/>
                </a:srgbClr>
              </a:gs>
              <a:gs pos="83000">
                <a:schemeClr val="accent1">
                  <a:lumMod val="45000"/>
                  <a:lumOff val="55000"/>
                  <a:alpha val="29000"/>
                </a:schemeClr>
              </a:gs>
              <a:gs pos="100000">
                <a:schemeClr val="accent1">
                  <a:lumMod val="75000"/>
                  <a:alpha val="39000"/>
                </a:schemeClr>
              </a:gs>
            </a:gsLst>
            <a:lin ang="5400000" scaled="1"/>
          </a:gra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Consideration</a:t>
            </a:r>
            <a:endParaRPr lang="en-US" sz="2800" dirty="0"/>
          </a:p>
        </p:txBody>
      </p:sp>
      <p:sp>
        <p:nvSpPr>
          <p:cNvPr id="24" name="TextBox 23"/>
          <p:cNvSpPr txBox="1"/>
          <p:nvPr/>
        </p:nvSpPr>
        <p:spPr>
          <a:xfrm>
            <a:off x="6015604" y="2452219"/>
            <a:ext cx="1953490" cy="523220"/>
          </a:xfrm>
          <a:prstGeom prst="rect">
            <a:avLst/>
          </a:prstGeom>
          <a:gradFill>
            <a:gsLst>
              <a:gs pos="0">
                <a:schemeClr val="accent1">
                  <a:lumMod val="75000"/>
                  <a:alpha val="26000"/>
                </a:schemeClr>
              </a:gs>
              <a:gs pos="55000">
                <a:schemeClr val="accent5">
                  <a:lumMod val="50000"/>
                  <a:alpha val="34000"/>
                </a:schemeClr>
              </a:gs>
              <a:gs pos="23375">
                <a:srgbClr val="285B93">
                  <a:alpha val="24000"/>
                  <a:lumMod val="60000"/>
                  <a:lumOff val="40000"/>
                </a:srgbClr>
              </a:gs>
              <a:gs pos="83000">
                <a:schemeClr val="accent1">
                  <a:lumMod val="45000"/>
                  <a:lumOff val="55000"/>
                  <a:alpha val="29000"/>
                </a:schemeClr>
              </a:gs>
              <a:gs pos="100000">
                <a:schemeClr val="accent1">
                  <a:lumMod val="75000"/>
                  <a:alpha val="39000"/>
                </a:schemeClr>
              </a:gs>
            </a:gsLst>
            <a:lin ang="5400000" scaled="1"/>
          </a:gra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Intent</a:t>
            </a:r>
            <a:endParaRPr lang="en-US" sz="2800" dirty="0"/>
          </a:p>
        </p:txBody>
      </p:sp>
      <p:sp>
        <p:nvSpPr>
          <p:cNvPr id="25" name="TextBox 24"/>
          <p:cNvSpPr txBox="1"/>
          <p:nvPr/>
        </p:nvSpPr>
        <p:spPr>
          <a:xfrm>
            <a:off x="6967529" y="3180440"/>
            <a:ext cx="1953490" cy="523220"/>
          </a:xfrm>
          <a:prstGeom prst="rect">
            <a:avLst/>
          </a:prstGeom>
          <a:gradFill>
            <a:gsLst>
              <a:gs pos="0">
                <a:schemeClr val="accent1">
                  <a:lumMod val="75000"/>
                  <a:alpha val="26000"/>
                </a:schemeClr>
              </a:gs>
              <a:gs pos="55000">
                <a:schemeClr val="accent5">
                  <a:lumMod val="50000"/>
                  <a:alpha val="34000"/>
                </a:schemeClr>
              </a:gs>
              <a:gs pos="23375">
                <a:srgbClr val="285B93">
                  <a:alpha val="24000"/>
                  <a:lumMod val="60000"/>
                  <a:lumOff val="40000"/>
                </a:srgbClr>
              </a:gs>
              <a:gs pos="83000">
                <a:schemeClr val="accent1">
                  <a:lumMod val="45000"/>
                  <a:lumOff val="55000"/>
                  <a:alpha val="29000"/>
                </a:schemeClr>
              </a:gs>
              <a:gs pos="100000">
                <a:schemeClr val="accent1">
                  <a:lumMod val="75000"/>
                  <a:alpha val="39000"/>
                </a:schemeClr>
              </a:gs>
            </a:gsLst>
            <a:lin ang="5400000" scaled="1"/>
          </a:gra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Evaluation</a:t>
            </a:r>
            <a:endParaRPr lang="en-US" sz="2800" dirty="0"/>
          </a:p>
        </p:txBody>
      </p:sp>
      <p:sp>
        <p:nvSpPr>
          <p:cNvPr id="26" name="TextBox 25"/>
          <p:cNvSpPr txBox="1"/>
          <p:nvPr/>
        </p:nvSpPr>
        <p:spPr>
          <a:xfrm>
            <a:off x="8661397" y="2911061"/>
            <a:ext cx="1953490" cy="523220"/>
          </a:xfrm>
          <a:prstGeom prst="rect">
            <a:avLst/>
          </a:prstGeom>
          <a:gradFill>
            <a:gsLst>
              <a:gs pos="0">
                <a:schemeClr val="accent1">
                  <a:lumMod val="75000"/>
                  <a:alpha val="26000"/>
                </a:schemeClr>
              </a:gs>
              <a:gs pos="55000">
                <a:schemeClr val="accent5">
                  <a:lumMod val="50000"/>
                  <a:alpha val="34000"/>
                </a:schemeClr>
              </a:gs>
              <a:gs pos="23375">
                <a:srgbClr val="285B93">
                  <a:alpha val="24000"/>
                  <a:lumMod val="60000"/>
                  <a:lumOff val="40000"/>
                </a:srgbClr>
              </a:gs>
              <a:gs pos="83000">
                <a:schemeClr val="accent1">
                  <a:lumMod val="45000"/>
                  <a:lumOff val="55000"/>
                  <a:alpha val="29000"/>
                </a:schemeClr>
              </a:gs>
              <a:gs pos="100000">
                <a:schemeClr val="accent1">
                  <a:lumMod val="75000"/>
                  <a:alpha val="39000"/>
                </a:schemeClr>
              </a:gs>
            </a:gsLst>
            <a:lin ang="5400000" scaled="1"/>
          </a:gra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Purchase</a:t>
            </a:r>
            <a:endParaRPr lang="en-US" sz="2800" dirty="0"/>
          </a:p>
        </p:txBody>
      </p:sp>
      <p:pic>
        <p:nvPicPr>
          <p:cNvPr id="1028" name="Picture 4" descr="100 Indian rupee 7ED 130252 banknot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189" t="25303" r="3661"/>
          <a:stretch/>
        </p:blipFill>
        <p:spPr bwMode="auto">
          <a:xfrm>
            <a:off x="8470074" y="3757928"/>
            <a:ext cx="1962044" cy="1598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zon cardboard box character figurin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693" t="16438" r="25622" b="9918"/>
          <a:stretch/>
        </p:blipFill>
        <p:spPr bwMode="auto">
          <a:xfrm>
            <a:off x="10564503" y="3717207"/>
            <a:ext cx="1065026" cy="1680041"/>
          </a:xfrm>
          <a:prstGeom prst="rect">
            <a:avLst/>
          </a:prstGeom>
          <a:noFill/>
          <a:extLst>
            <a:ext uri="{909E8E84-426E-40DD-AFC4-6F175D3DCCD1}">
              <a14:hiddenFill xmlns:a14="http://schemas.microsoft.com/office/drawing/2010/main">
                <a:solidFill>
                  <a:srgbClr val="FFFFFF"/>
                </a:solidFill>
              </a14:hiddenFill>
            </a:ext>
          </a:extLst>
        </p:spPr>
      </p:pic>
      <p:sp>
        <p:nvSpPr>
          <p:cNvPr id="20" name="Left-Right Arrow 19"/>
          <p:cNvSpPr/>
          <p:nvPr/>
        </p:nvSpPr>
        <p:spPr>
          <a:xfrm>
            <a:off x="9725416" y="4201394"/>
            <a:ext cx="1396721" cy="994787"/>
          </a:xfrm>
          <a:prstGeom prst="leftRightArrow">
            <a:avLst/>
          </a:prstGeom>
          <a:gradFill>
            <a:gsLst>
              <a:gs pos="0">
                <a:schemeClr val="accent1">
                  <a:lumMod val="75000"/>
                  <a:alpha val="69000"/>
                </a:schemeClr>
              </a:gs>
              <a:gs pos="55000">
                <a:schemeClr val="tx2">
                  <a:lumMod val="70000"/>
                  <a:lumOff val="30000"/>
                  <a:alpha val="56000"/>
                </a:schemeClr>
              </a:gs>
              <a:gs pos="83000">
                <a:schemeClr val="accent1">
                  <a:lumMod val="45000"/>
                  <a:lumOff val="55000"/>
                </a:schemeClr>
              </a:gs>
              <a:gs pos="100000">
                <a:schemeClr val="accent1">
                  <a:lumMod val="75000"/>
                  <a:alpha val="8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p:cNvSpPr txBox="1"/>
          <p:nvPr/>
        </p:nvSpPr>
        <p:spPr>
          <a:xfrm>
            <a:off x="3560324" y="662560"/>
            <a:ext cx="5360696" cy="400110"/>
          </a:xfrm>
          <a:prstGeom prst="rect">
            <a:avLst/>
          </a:prstGeom>
          <a:gradFill>
            <a:gsLst>
              <a:gs pos="0">
                <a:schemeClr val="accent1">
                  <a:lumMod val="75000"/>
                  <a:alpha val="26000"/>
                </a:schemeClr>
              </a:gs>
              <a:gs pos="55000">
                <a:schemeClr val="accent5">
                  <a:lumMod val="50000"/>
                  <a:alpha val="34000"/>
                </a:schemeClr>
              </a:gs>
              <a:gs pos="23375">
                <a:srgbClr val="285B93">
                  <a:alpha val="24000"/>
                  <a:lumMod val="60000"/>
                  <a:lumOff val="40000"/>
                </a:srgbClr>
              </a:gs>
              <a:gs pos="83000">
                <a:schemeClr val="accent1">
                  <a:lumMod val="45000"/>
                  <a:lumOff val="55000"/>
                  <a:alpha val="29000"/>
                </a:schemeClr>
              </a:gs>
              <a:gs pos="100000">
                <a:schemeClr val="accent1">
                  <a:lumMod val="75000"/>
                  <a:alpha val="39000"/>
                </a:schemeClr>
              </a:gs>
            </a:gsLst>
            <a:lin ang="5400000" scaled="1"/>
          </a:gradFill>
        </p:spPr>
        <p:txBody>
          <a:bodyPr wrap="square" rtlCol="0">
            <a:spAutoFit/>
          </a:bodyPr>
          <a:lstStyle/>
          <a:p>
            <a:r>
              <a:rPr lang="en-US" sz="2000" b="1" dirty="0" smtClean="0"/>
              <a:t>Sales is the action that converts goods into cash</a:t>
            </a:r>
            <a:endParaRPr lang="en-IN" sz="2000" b="1" dirty="0"/>
          </a:p>
        </p:txBody>
      </p:sp>
      <p:sp>
        <p:nvSpPr>
          <p:cNvPr id="29" name="Right Arrow 28"/>
          <p:cNvSpPr/>
          <p:nvPr/>
        </p:nvSpPr>
        <p:spPr>
          <a:xfrm>
            <a:off x="8864409" y="461605"/>
            <a:ext cx="386595" cy="844583"/>
          </a:xfrm>
          <a:prstGeom prst="rightArrow">
            <a:avLst/>
          </a:prstGeom>
          <a:gradFill>
            <a:gsLst>
              <a:gs pos="0">
                <a:schemeClr val="accent1">
                  <a:lumMod val="75000"/>
                  <a:alpha val="26000"/>
                </a:schemeClr>
              </a:gs>
              <a:gs pos="55000">
                <a:schemeClr val="accent5">
                  <a:lumMod val="50000"/>
                  <a:alpha val="34000"/>
                </a:schemeClr>
              </a:gs>
              <a:gs pos="23375">
                <a:srgbClr val="285B93">
                  <a:alpha val="24000"/>
                  <a:lumMod val="60000"/>
                  <a:lumOff val="40000"/>
                </a:srgbClr>
              </a:gs>
              <a:gs pos="83000">
                <a:schemeClr val="accent1">
                  <a:lumMod val="45000"/>
                  <a:lumOff val="55000"/>
                  <a:alpha val="29000"/>
                </a:schemeClr>
              </a:gs>
              <a:gs pos="100000">
                <a:schemeClr val="accent1">
                  <a:lumMod val="75000"/>
                  <a:alpha val="3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p:cNvSpPr txBox="1"/>
          <p:nvPr/>
        </p:nvSpPr>
        <p:spPr>
          <a:xfrm>
            <a:off x="3762137" y="4468011"/>
            <a:ext cx="4727643" cy="1200329"/>
          </a:xfrm>
          <a:prstGeom prst="rect">
            <a:avLst/>
          </a:prstGeom>
          <a:gradFill>
            <a:gsLst>
              <a:gs pos="0">
                <a:schemeClr val="accent1">
                  <a:lumMod val="75000"/>
                  <a:alpha val="26000"/>
                </a:schemeClr>
              </a:gs>
              <a:gs pos="55000">
                <a:schemeClr val="accent5">
                  <a:lumMod val="50000"/>
                  <a:alpha val="34000"/>
                </a:schemeClr>
              </a:gs>
              <a:gs pos="23375">
                <a:srgbClr val="285B93">
                  <a:alpha val="24000"/>
                  <a:lumMod val="60000"/>
                  <a:lumOff val="40000"/>
                </a:srgbClr>
              </a:gs>
              <a:gs pos="83000">
                <a:schemeClr val="accent1">
                  <a:lumMod val="45000"/>
                  <a:lumOff val="55000"/>
                  <a:alpha val="29000"/>
                </a:schemeClr>
              </a:gs>
              <a:gs pos="100000">
                <a:schemeClr val="accent1">
                  <a:lumMod val="75000"/>
                  <a:alpha val="39000"/>
                </a:schemeClr>
              </a:gs>
            </a:gsLst>
            <a:lin ang="5400000" scaled="1"/>
          </a:gradFill>
        </p:spPr>
        <p:txBody>
          <a:bodyPr wrap="square" rtlCol="0">
            <a:spAutoFit/>
          </a:bodyPr>
          <a:lstStyle>
            <a:defPPr>
              <a:defRPr lang="en-US"/>
            </a:defPPr>
            <a:lvl1pPr>
              <a:defRPr sz="2000"/>
            </a:lvl1pPr>
          </a:lstStyle>
          <a:p>
            <a:r>
              <a:rPr lang="en-US" sz="2400" dirty="0"/>
              <a:t>Marketing is selling through </a:t>
            </a:r>
            <a:r>
              <a:rPr lang="en-US" sz="2400" dirty="0" smtClean="0"/>
              <a:t>creation of a </a:t>
            </a:r>
            <a:r>
              <a:rPr lang="en-US" sz="2400" dirty="0"/>
              <a:t>sustainable </a:t>
            </a:r>
            <a:r>
              <a:rPr lang="en-US" sz="2400" dirty="0" smtClean="0"/>
              <a:t>&amp; satisfying </a:t>
            </a:r>
            <a:r>
              <a:rPr lang="en-US" sz="2400" dirty="0"/>
              <a:t>relationship with customers </a:t>
            </a:r>
            <a:endParaRPr lang="en-IN" sz="2400" dirty="0"/>
          </a:p>
        </p:txBody>
      </p:sp>
      <p:sp>
        <p:nvSpPr>
          <p:cNvPr id="34" name="Right Arrow 33"/>
          <p:cNvSpPr/>
          <p:nvPr/>
        </p:nvSpPr>
        <p:spPr>
          <a:xfrm rot="16200000">
            <a:off x="6063887" y="3546603"/>
            <a:ext cx="386595" cy="2213652"/>
          </a:xfrm>
          <a:prstGeom prst="rightArrow">
            <a:avLst/>
          </a:prstGeom>
          <a:gradFill>
            <a:gsLst>
              <a:gs pos="0">
                <a:schemeClr val="accent1">
                  <a:lumMod val="75000"/>
                  <a:alpha val="26000"/>
                </a:schemeClr>
              </a:gs>
              <a:gs pos="55000">
                <a:schemeClr val="accent5">
                  <a:lumMod val="50000"/>
                  <a:alpha val="34000"/>
                </a:schemeClr>
              </a:gs>
              <a:gs pos="23375">
                <a:srgbClr val="285B93">
                  <a:alpha val="24000"/>
                  <a:lumMod val="60000"/>
                  <a:lumOff val="40000"/>
                </a:srgbClr>
              </a:gs>
              <a:gs pos="83000">
                <a:schemeClr val="accent1">
                  <a:lumMod val="45000"/>
                  <a:lumOff val="55000"/>
                  <a:alpha val="29000"/>
                </a:schemeClr>
              </a:gs>
              <a:gs pos="100000">
                <a:schemeClr val="accent1">
                  <a:lumMod val="75000"/>
                  <a:alpha val="3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p:cNvSpPr txBox="1"/>
          <p:nvPr/>
        </p:nvSpPr>
        <p:spPr>
          <a:xfrm>
            <a:off x="0" y="301498"/>
            <a:ext cx="3560323" cy="1077218"/>
          </a:xfrm>
          <a:prstGeom prst="rect">
            <a:avLst/>
          </a:prstGeom>
          <a:noFill/>
        </p:spPr>
        <p:txBody>
          <a:bodyPr wrap="square" rtlCol="0">
            <a:spAutoFit/>
          </a:bodyPr>
          <a:lstStyle/>
          <a:p>
            <a:r>
              <a:rPr lang="en-US" sz="3200" b="1" dirty="0" smtClean="0">
                <a:solidFill>
                  <a:schemeClr val="accent5">
                    <a:lumMod val="75000"/>
                  </a:schemeClr>
                </a:solidFill>
              </a:rPr>
              <a:t>Marketing and Selling</a:t>
            </a:r>
            <a:endParaRPr lang="en-IN" sz="3200" b="1" dirty="0">
              <a:solidFill>
                <a:schemeClr val="accent5">
                  <a:lumMod val="75000"/>
                </a:schemeClr>
              </a:solidFill>
            </a:endParaRPr>
          </a:p>
        </p:txBody>
      </p:sp>
    </p:spTree>
    <p:extLst>
      <p:ext uri="{BB962C8B-B14F-4D97-AF65-F5344CB8AC3E}">
        <p14:creationId xmlns:p14="http://schemas.microsoft.com/office/powerpoint/2010/main" val="263119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999" y="0"/>
            <a:ext cx="10972800" cy="805308"/>
          </a:xfrm>
        </p:spPr>
        <p:txBody>
          <a:bodyPr vert="horz" lIns="91440" tIns="45720" rIns="91440" bIns="45720" rtlCol="0" anchor="ctr">
            <a:normAutofit/>
          </a:bodyPr>
          <a:lstStyle/>
          <a:p>
            <a:r>
              <a:rPr lang="en-US" sz="3600" b="1" dirty="0">
                <a:solidFill>
                  <a:srgbClr val="002060"/>
                </a:solidFill>
                <a:latin typeface="Georgia" panose="02040502050405020303" pitchFamily="18" charset="0"/>
              </a:rPr>
              <a:t>Marketing is a Process by Which Companies - </a:t>
            </a:r>
          </a:p>
        </p:txBody>
      </p:sp>
      <p:sp>
        <p:nvSpPr>
          <p:cNvPr id="7" name="Freeform 6"/>
          <p:cNvSpPr/>
          <p:nvPr/>
        </p:nvSpPr>
        <p:spPr>
          <a:xfrm>
            <a:off x="923466" y="1518919"/>
            <a:ext cx="10954005" cy="740207"/>
          </a:xfrm>
          <a:custGeom>
            <a:avLst/>
            <a:gdLst>
              <a:gd name="connsiteX0" fmla="*/ 0 w 6299299"/>
              <a:gd name="connsiteY0" fmla="*/ 0 h 636835"/>
              <a:gd name="connsiteX1" fmla="*/ 5980882 w 6299299"/>
              <a:gd name="connsiteY1" fmla="*/ 0 h 636835"/>
              <a:gd name="connsiteX2" fmla="*/ 6299299 w 6299299"/>
              <a:gd name="connsiteY2" fmla="*/ 318418 h 636835"/>
              <a:gd name="connsiteX3" fmla="*/ 5980882 w 6299299"/>
              <a:gd name="connsiteY3" fmla="*/ 636835 h 636835"/>
              <a:gd name="connsiteX4" fmla="*/ 0 w 6299299"/>
              <a:gd name="connsiteY4" fmla="*/ 636835 h 636835"/>
              <a:gd name="connsiteX5" fmla="*/ 0 w 6299299"/>
              <a:gd name="connsiteY5" fmla="*/ 0 h 63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9299" h="636835">
                <a:moveTo>
                  <a:pt x="6299299" y="636834"/>
                </a:moveTo>
                <a:lnTo>
                  <a:pt x="318417" y="636834"/>
                </a:lnTo>
                <a:lnTo>
                  <a:pt x="0" y="318417"/>
                </a:lnTo>
                <a:lnTo>
                  <a:pt x="318417" y="1"/>
                </a:lnTo>
                <a:lnTo>
                  <a:pt x="6299299" y="1"/>
                </a:lnTo>
                <a:lnTo>
                  <a:pt x="6299299" y="636834"/>
                </a:lnTo>
                <a:close/>
              </a:path>
            </a:pathLst>
          </a:cu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0036" tIns="68581" rIns="128016" bIns="68581" numCol="1" spcCol="1270" anchor="ctr" anchorCtr="0">
            <a:noAutofit/>
          </a:bodyPr>
          <a:lstStyle/>
          <a:p>
            <a:pPr lvl="0" algn="l" defTabSz="800100" rtl="0">
              <a:lnSpc>
                <a:spcPct val="90000"/>
              </a:lnSpc>
              <a:spcBef>
                <a:spcPct val="0"/>
              </a:spcBef>
              <a:spcAft>
                <a:spcPct val="35000"/>
              </a:spcAft>
            </a:pPr>
            <a:r>
              <a:rPr lang="en-US" sz="2400" b="1" i="0" kern="1200" dirty="0" smtClean="0"/>
              <a:t>2. Create value for customers</a:t>
            </a:r>
            <a:r>
              <a:rPr lang="en-US" sz="2400" b="1" dirty="0"/>
              <a:t> </a:t>
            </a:r>
            <a:r>
              <a:rPr lang="en-US" sz="2400" b="1" dirty="0" smtClean="0"/>
              <a:t>– both perceived and real.</a:t>
            </a:r>
            <a:endParaRPr lang="en-IN" sz="2400" kern="1200" dirty="0"/>
          </a:p>
        </p:txBody>
      </p:sp>
      <p:sp>
        <p:nvSpPr>
          <p:cNvPr id="8" name="Oval 7"/>
          <p:cNvSpPr/>
          <p:nvPr/>
        </p:nvSpPr>
        <p:spPr>
          <a:xfrm>
            <a:off x="354723" y="1432189"/>
            <a:ext cx="905823" cy="826936"/>
          </a:xfrm>
          <a:prstGeom prst="ellipse">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8"/>
          <p:cNvSpPr/>
          <p:nvPr/>
        </p:nvSpPr>
        <p:spPr>
          <a:xfrm>
            <a:off x="923466" y="2345856"/>
            <a:ext cx="10954005" cy="740206"/>
          </a:xfrm>
          <a:custGeom>
            <a:avLst/>
            <a:gdLst>
              <a:gd name="connsiteX0" fmla="*/ 0 w 6299299"/>
              <a:gd name="connsiteY0" fmla="*/ 0 h 636835"/>
              <a:gd name="connsiteX1" fmla="*/ 5980882 w 6299299"/>
              <a:gd name="connsiteY1" fmla="*/ 0 h 636835"/>
              <a:gd name="connsiteX2" fmla="*/ 6299299 w 6299299"/>
              <a:gd name="connsiteY2" fmla="*/ 318418 h 636835"/>
              <a:gd name="connsiteX3" fmla="*/ 5980882 w 6299299"/>
              <a:gd name="connsiteY3" fmla="*/ 636835 h 636835"/>
              <a:gd name="connsiteX4" fmla="*/ 0 w 6299299"/>
              <a:gd name="connsiteY4" fmla="*/ 636835 h 636835"/>
              <a:gd name="connsiteX5" fmla="*/ 0 w 6299299"/>
              <a:gd name="connsiteY5" fmla="*/ 0 h 63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9299" h="636835">
                <a:moveTo>
                  <a:pt x="6299299" y="636834"/>
                </a:moveTo>
                <a:lnTo>
                  <a:pt x="318417" y="636834"/>
                </a:lnTo>
                <a:lnTo>
                  <a:pt x="0" y="318417"/>
                </a:lnTo>
                <a:lnTo>
                  <a:pt x="318417" y="1"/>
                </a:lnTo>
                <a:lnTo>
                  <a:pt x="6299299" y="1"/>
                </a:lnTo>
                <a:lnTo>
                  <a:pt x="6299299" y="636834"/>
                </a:lnTo>
                <a:close/>
              </a:path>
            </a:pathLst>
          </a:cu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0036" tIns="68580" rIns="128016" bIns="68581" numCol="1" spcCol="1270" anchor="ctr" anchorCtr="0">
            <a:noAutofit/>
          </a:bodyPr>
          <a:lstStyle/>
          <a:p>
            <a:pPr lvl="0" defTabSz="800100">
              <a:lnSpc>
                <a:spcPct val="90000"/>
              </a:lnSpc>
              <a:spcBef>
                <a:spcPct val="0"/>
              </a:spcBef>
              <a:spcAft>
                <a:spcPct val="35000"/>
              </a:spcAft>
            </a:pPr>
            <a:r>
              <a:rPr lang="en-US" sz="2400" b="1" dirty="0"/>
              <a:t>3</a:t>
            </a:r>
            <a:r>
              <a:rPr lang="en-US" sz="2400" b="1" i="0" kern="1200" dirty="0" smtClean="0"/>
              <a:t>. Build strong customer relationship </a:t>
            </a:r>
            <a:r>
              <a:rPr lang="en-US" sz="2400" b="1" dirty="0"/>
              <a:t>– your story </a:t>
            </a:r>
            <a:r>
              <a:rPr lang="en-US" sz="2400" b="1" dirty="0" smtClean="0"/>
              <a:t>should resonate </a:t>
            </a:r>
            <a:r>
              <a:rPr lang="en-US" sz="2400" b="1" dirty="0"/>
              <a:t>with </a:t>
            </a:r>
            <a:r>
              <a:rPr lang="en-US" sz="2400" b="1" i="0" kern="1200" dirty="0" smtClean="0"/>
              <a:t>customers</a:t>
            </a:r>
            <a:endParaRPr lang="en-IN" sz="2400" kern="1200" dirty="0"/>
          </a:p>
        </p:txBody>
      </p:sp>
      <p:sp>
        <p:nvSpPr>
          <p:cNvPr id="10" name="Oval 9"/>
          <p:cNvSpPr/>
          <p:nvPr/>
        </p:nvSpPr>
        <p:spPr>
          <a:xfrm>
            <a:off x="354723" y="2259125"/>
            <a:ext cx="905823" cy="826936"/>
          </a:xfrm>
          <a:prstGeom prst="ellipse">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10"/>
          <p:cNvSpPr/>
          <p:nvPr/>
        </p:nvSpPr>
        <p:spPr>
          <a:xfrm>
            <a:off x="923466" y="3172792"/>
            <a:ext cx="10954005" cy="740206"/>
          </a:xfrm>
          <a:custGeom>
            <a:avLst/>
            <a:gdLst>
              <a:gd name="connsiteX0" fmla="*/ 0 w 6299299"/>
              <a:gd name="connsiteY0" fmla="*/ 0 h 636835"/>
              <a:gd name="connsiteX1" fmla="*/ 5980882 w 6299299"/>
              <a:gd name="connsiteY1" fmla="*/ 0 h 636835"/>
              <a:gd name="connsiteX2" fmla="*/ 6299299 w 6299299"/>
              <a:gd name="connsiteY2" fmla="*/ 318418 h 636835"/>
              <a:gd name="connsiteX3" fmla="*/ 5980882 w 6299299"/>
              <a:gd name="connsiteY3" fmla="*/ 636835 h 636835"/>
              <a:gd name="connsiteX4" fmla="*/ 0 w 6299299"/>
              <a:gd name="connsiteY4" fmla="*/ 636835 h 636835"/>
              <a:gd name="connsiteX5" fmla="*/ 0 w 6299299"/>
              <a:gd name="connsiteY5" fmla="*/ 0 h 63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9299" h="636835">
                <a:moveTo>
                  <a:pt x="6299299" y="636834"/>
                </a:moveTo>
                <a:lnTo>
                  <a:pt x="318417" y="636834"/>
                </a:lnTo>
                <a:lnTo>
                  <a:pt x="0" y="318417"/>
                </a:lnTo>
                <a:lnTo>
                  <a:pt x="318417" y="1"/>
                </a:lnTo>
                <a:lnTo>
                  <a:pt x="6299299" y="1"/>
                </a:lnTo>
                <a:lnTo>
                  <a:pt x="6299299" y="636834"/>
                </a:lnTo>
                <a:close/>
              </a:path>
            </a:pathLst>
          </a:cu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0036" tIns="68580" rIns="128016" bIns="68581" numCol="1" spcCol="1270" anchor="ctr" anchorCtr="0">
            <a:noAutofit/>
          </a:bodyPr>
          <a:lstStyle/>
          <a:p>
            <a:pPr lvl="0" algn="l" defTabSz="800100" rtl="0">
              <a:lnSpc>
                <a:spcPct val="90000"/>
              </a:lnSpc>
              <a:spcBef>
                <a:spcPct val="0"/>
              </a:spcBef>
              <a:spcAft>
                <a:spcPct val="35000"/>
              </a:spcAft>
            </a:pPr>
            <a:r>
              <a:rPr lang="en-US" sz="2400" b="1" i="0" kern="1200" dirty="0" smtClean="0"/>
              <a:t>4. Understand changing needs and choices.</a:t>
            </a:r>
            <a:endParaRPr lang="en-IN" sz="2400" kern="1200" dirty="0"/>
          </a:p>
        </p:txBody>
      </p:sp>
      <p:sp>
        <p:nvSpPr>
          <p:cNvPr id="12" name="Oval 11"/>
          <p:cNvSpPr/>
          <p:nvPr/>
        </p:nvSpPr>
        <p:spPr>
          <a:xfrm>
            <a:off x="354723" y="3086061"/>
            <a:ext cx="905823" cy="826936"/>
          </a:xfrm>
          <a:prstGeom prst="ellipse">
            <a:avLst/>
          </a:prstGeom>
          <a:blipFill rotWithShape="1">
            <a:blip r:embed="rId5"/>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12"/>
          <p:cNvSpPr/>
          <p:nvPr/>
        </p:nvSpPr>
        <p:spPr>
          <a:xfrm>
            <a:off x="923466" y="3999727"/>
            <a:ext cx="10954005" cy="740206"/>
          </a:xfrm>
          <a:custGeom>
            <a:avLst/>
            <a:gdLst>
              <a:gd name="connsiteX0" fmla="*/ 0 w 6299299"/>
              <a:gd name="connsiteY0" fmla="*/ 0 h 636835"/>
              <a:gd name="connsiteX1" fmla="*/ 5980882 w 6299299"/>
              <a:gd name="connsiteY1" fmla="*/ 0 h 636835"/>
              <a:gd name="connsiteX2" fmla="*/ 6299299 w 6299299"/>
              <a:gd name="connsiteY2" fmla="*/ 318418 h 636835"/>
              <a:gd name="connsiteX3" fmla="*/ 5980882 w 6299299"/>
              <a:gd name="connsiteY3" fmla="*/ 636835 h 636835"/>
              <a:gd name="connsiteX4" fmla="*/ 0 w 6299299"/>
              <a:gd name="connsiteY4" fmla="*/ 636835 h 636835"/>
              <a:gd name="connsiteX5" fmla="*/ 0 w 6299299"/>
              <a:gd name="connsiteY5" fmla="*/ 0 h 63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9299" h="636835">
                <a:moveTo>
                  <a:pt x="6299299" y="636834"/>
                </a:moveTo>
                <a:lnTo>
                  <a:pt x="318417" y="636834"/>
                </a:lnTo>
                <a:lnTo>
                  <a:pt x="0" y="318417"/>
                </a:lnTo>
                <a:lnTo>
                  <a:pt x="318417" y="1"/>
                </a:lnTo>
                <a:lnTo>
                  <a:pt x="6299299" y="1"/>
                </a:lnTo>
                <a:lnTo>
                  <a:pt x="6299299" y="636834"/>
                </a:lnTo>
                <a:close/>
              </a:path>
            </a:pathLst>
          </a:cu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0036" tIns="68581" rIns="128016" bIns="68580" numCol="1" spcCol="1270" anchor="ctr" anchorCtr="0">
            <a:noAutofit/>
          </a:bodyPr>
          <a:lstStyle/>
          <a:p>
            <a:pPr lvl="0" algn="l" defTabSz="800100" rtl="0">
              <a:lnSpc>
                <a:spcPct val="90000"/>
              </a:lnSpc>
              <a:spcBef>
                <a:spcPct val="0"/>
              </a:spcBef>
              <a:spcAft>
                <a:spcPct val="35000"/>
              </a:spcAft>
            </a:pPr>
            <a:r>
              <a:rPr lang="en-US" sz="2200" b="1" i="0" kern="1200" dirty="0" smtClean="0"/>
              <a:t>5. Refine or redesign products and services to meet them to give customers a sense of higher value.</a:t>
            </a:r>
            <a:endParaRPr lang="en-IN" sz="2200" kern="1200" dirty="0"/>
          </a:p>
        </p:txBody>
      </p:sp>
      <p:sp>
        <p:nvSpPr>
          <p:cNvPr id="14" name="Oval 13"/>
          <p:cNvSpPr/>
          <p:nvPr/>
        </p:nvSpPr>
        <p:spPr>
          <a:xfrm>
            <a:off x="354723" y="3912997"/>
            <a:ext cx="905823" cy="826936"/>
          </a:xfrm>
          <a:prstGeom prst="ellipse">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14"/>
          <p:cNvSpPr/>
          <p:nvPr/>
        </p:nvSpPr>
        <p:spPr>
          <a:xfrm>
            <a:off x="923466" y="4826662"/>
            <a:ext cx="10954005" cy="740206"/>
          </a:xfrm>
          <a:custGeom>
            <a:avLst/>
            <a:gdLst>
              <a:gd name="connsiteX0" fmla="*/ 0 w 6299299"/>
              <a:gd name="connsiteY0" fmla="*/ 0 h 636835"/>
              <a:gd name="connsiteX1" fmla="*/ 5980882 w 6299299"/>
              <a:gd name="connsiteY1" fmla="*/ 0 h 636835"/>
              <a:gd name="connsiteX2" fmla="*/ 6299299 w 6299299"/>
              <a:gd name="connsiteY2" fmla="*/ 318418 h 636835"/>
              <a:gd name="connsiteX3" fmla="*/ 5980882 w 6299299"/>
              <a:gd name="connsiteY3" fmla="*/ 636835 h 636835"/>
              <a:gd name="connsiteX4" fmla="*/ 0 w 6299299"/>
              <a:gd name="connsiteY4" fmla="*/ 636835 h 636835"/>
              <a:gd name="connsiteX5" fmla="*/ 0 w 6299299"/>
              <a:gd name="connsiteY5" fmla="*/ 0 h 63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9299" h="636835">
                <a:moveTo>
                  <a:pt x="6299299" y="636834"/>
                </a:moveTo>
                <a:lnTo>
                  <a:pt x="318417" y="636834"/>
                </a:lnTo>
                <a:lnTo>
                  <a:pt x="0" y="318417"/>
                </a:lnTo>
                <a:lnTo>
                  <a:pt x="318417" y="1"/>
                </a:lnTo>
                <a:lnTo>
                  <a:pt x="6299299" y="1"/>
                </a:lnTo>
                <a:lnTo>
                  <a:pt x="6299299" y="636834"/>
                </a:lnTo>
                <a:close/>
              </a:path>
            </a:pathLst>
          </a:cu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0036" tIns="68581" rIns="128016" bIns="68580" numCol="1" spcCol="1270" anchor="ctr" anchorCtr="0">
            <a:noAutofit/>
          </a:bodyPr>
          <a:lstStyle/>
          <a:p>
            <a:pPr lvl="0" algn="l" defTabSz="800100" rtl="0">
              <a:lnSpc>
                <a:spcPct val="90000"/>
              </a:lnSpc>
              <a:spcBef>
                <a:spcPct val="0"/>
              </a:spcBef>
              <a:spcAft>
                <a:spcPct val="35000"/>
              </a:spcAft>
            </a:pPr>
            <a:r>
              <a:rPr lang="en-US" sz="2200" b="1" i="0" kern="1200" dirty="0" smtClean="0"/>
              <a:t>6. Build strong brand by establishing emotional connectivity with customers. Create premium brand equity and gain pricing power. </a:t>
            </a:r>
            <a:endParaRPr lang="en-IN" sz="2200" kern="1200" dirty="0"/>
          </a:p>
        </p:txBody>
      </p:sp>
      <p:sp>
        <p:nvSpPr>
          <p:cNvPr id="16" name="Oval 15"/>
          <p:cNvSpPr/>
          <p:nvPr/>
        </p:nvSpPr>
        <p:spPr>
          <a:xfrm>
            <a:off x="354723" y="4739932"/>
            <a:ext cx="905823" cy="826936"/>
          </a:xfrm>
          <a:prstGeom prst="ellipse">
            <a:avLst/>
          </a:prstGeom>
          <a:blipFill rotWithShape="1">
            <a:blip r:embed="rId7"/>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16"/>
          <p:cNvSpPr/>
          <p:nvPr/>
        </p:nvSpPr>
        <p:spPr>
          <a:xfrm>
            <a:off x="923466" y="5653598"/>
            <a:ext cx="10954006" cy="740206"/>
          </a:xfrm>
          <a:custGeom>
            <a:avLst/>
            <a:gdLst>
              <a:gd name="connsiteX0" fmla="*/ 0 w 6299299"/>
              <a:gd name="connsiteY0" fmla="*/ 0 h 636835"/>
              <a:gd name="connsiteX1" fmla="*/ 5980882 w 6299299"/>
              <a:gd name="connsiteY1" fmla="*/ 0 h 636835"/>
              <a:gd name="connsiteX2" fmla="*/ 6299299 w 6299299"/>
              <a:gd name="connsiteY2" fmla="*/ 318418 h 636835"/>
              <a:gd name="connsiteX3" fmla="*/ 5980882 w 6299299"/>
              <a:gd name="connsiteY3" fmla="*/ 636835 h 636835"/>
              <a:gd name="connsiteX4" fmla="*/ 0 w 6299299"/>
              <a:gd name="connsiteY4" fmla="*/ 636835 h 636835"/>
              <a:gd name="connsiteX5" fmla="*/ 0 w 6299299"/>
              <a:gd name="connsiteY5" fmla="*/ 0 h 63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9299" h="636835">
                <a:moveTo>
                  <a:pt x="6299299" y="636834"/>
                </a:moveTo>
                <a:lnTo>
                  <a:pt x="318417" y="636834"/>
                </a:lnTo>
                <a:lnTo>
                  <a:pt x="0" y="318417"/>
                </a:lnTo>
                <a:lnTo>
                  <a:pt x="318417" y="1"/>
                </a:lnTo>
                <a:lnTo>
                  <a:pt x="6299299" y="1"/>
                </a:lnTo>
                <a:lnTo>
                  <a:pt x="6299299" y="636834"/>
                </a:lnTo>
                <a:close/>
              </a:path>
            </a:pathLst>
          </a:cu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0036" tIns="68581" rIns="128017" bIns="68580" numCol="1" spcCol="1270" anchor="ctr" anchorCtr="0">
            <a:noAutofit/>
          </a:bodyPr>
          <a:lstStyle/>
          <a:p>
            <a:pPr lvl="0" algn="l" defTabSz="800100" rtl="0">
              <a:lnSpc>
                <a:spcPct val="90000"/>
              </a:lnSpc>
              <a:spcBef>
                <a:spcPct val="0"/>
              </a:spcBef>
              <a:spcAft>
                <a:spcPct val="35000"/>
              </a:spcAft>
            </a:pPr>
            <a:r>
              <a:rPr lang="en-US" sz="2400" b="1" i="0" kern="1200" dirty="0" smtClean="0"/>
              <a:t>7. Create value for stakeholders and sustain for a long time.</a:t>
            </a:r>
            <a:endParaRPr lang="en-IN" sz="2400" kern="1200" dirty="0"/>
          </a:p>
        </p:txBody>
      </p:sp>
      <p:sp>
        <p:nvSpPr>
          <p:cNvPr id="18" name="Oval 17"/>
          <p:cNvSpPr/>
          <p:nvPr/>
        </p:nvSpPr>
        <p:spPr>
          <a:xfrm>
            <a:off x="354723" y="5566868"/>
            <a:ext cx="905823" cy="826936"/>
          </a:xfrm>
          <a:prstGeom prst="ellipse">
            <a:avLst/>
          </a:prstGeom>
          <a:blipFill rotWithShape="1">
            <a:blip r:embed="rId8"/>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Freeform 18"/>
          <p:cNvSpPr/>
          <p:nvPr/>
        </p:nvSpPr>
        <p:spPr>
          <a:xfrm>
            <a:off x="923466" y="691982"/>
            <a:ext cx="10954005" cy="740207"/>
          </a:xfrm>
          <a:custGeom>
            <a:avLst/>
            <a:gdLst>
              <a:gd name="connsiteX0" fmla="*/ 0 w 6299299"/>
              <a:gd name="connsiteY0" fmla="*/ 0 h 636835"/>
              <a:gd name="connsiteX1" fmla="*/ 5980882 w 6299299"/>
              <a:gd name="connsiteY1" fmla="*/ 0 h 636835"/>
              <a:gd name="connsiteX2" fmla="*/ 6299299 w 6299299"/>
              <a:gd name="connsiteY2" fmla="*/ 318418 h 636835"/>
              <a:gd name="connsiteX3" fmla="*/ 5980882 w 6299299"/>
              <a:gd name="connsiteY3" fmla="*/ 636835 h 636835"/>
              <a:gd name="connsiteX4" fmla="*/ 0 w 6299299"/>
              <a:gd name="connsiteY4" fmla="*/ 636835 h 636835"/>
              <a:gd name="connsiteX5" fmla="*/ 0 w 6299299"/>
              <a:gd name="connsiteY5" fmla="*/ 0 h 63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9299" h="636835">
                <a:moveTo>
                  <a:pt x="6299299" y="636834"/>
                </a:moveTo>
                <a:lnTo>
                  <a:pt x="318417" y="636834"/>
                </a:lnTo>
                <a:lnTo>
                  <a:pt x="0" y="318417"/>
                </a:lnTo>
                <a:lnTo>
                  <a:pt x="318417" y="1"/>
                </a:lnTo>
                <a:lnTo>
                  <a:pt x="6299299" y="1"/>
                </a:lnTo>
                <a:lnTo>
                  <a:pt x="6299299" y="636834"/>
                </a:lnTo>
                <a:close/>
              </a:path>
            </a:pathLst>
          </a:cu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40036" tIns="68581" rIns="128016" bIns="68581" numCol="1" spcCol="1270" anchor="ctr" anchorCtr="0">
            <a:noAutofit/>
          </a:bodyPr>
          <a:lstStyle/>
          <a:p>
            <a:pPr lvl="0" algn="l" defTabSz="800100" rtl="0">
              <a:lnSpc>
                <a:spcPct val="90000"/>
              </a:lnSpc>
              <a:spcBef>
                <a:spcPct val="0"/>
              </a:spcBef>
              <a:spcAft>
                <a:spcPct val="35000"/>
              </a:spcAft>
            </a:pPr>
            <a:r>
              <a:rPr lang="en-US" sz="2400" b="1" i="0" kern="1200" dirty="0" smtClean="0"/>
              <a:t>1. Convey the value proposition to market segment.</a:t>
            </a:r>
            <a:endParaRPr lang="en-IN" sz="2400" kern="1200" dirty="0"/>
          </a:p>
        </p:txBody>
      </p:sp>
      <p:sp>
        <p:nvSpPr>
          <p:cNvPr id="20" name="Oval 19"/>
          <p:cNvSpPr/>
          <p:nvPr/>
        </p:nvSpPr>
        <p:spPr>
          <a:xfrm>
            <a:off x="354723" y="605252"/>
            <a:ext cx="905823" cy="826936"/>
          </a:xfrm>
          <a:prstGeom prst="ellipse">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4928448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1+#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0-#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1+#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0-#ppt_w/2"/>
                                          </p:val>
                                        </p:tav>
                                        <p:tav tm="100000">
                                          <p:val>
                                            <p:strVal val="#ppt_x"/>
                                          </p:val>
                                        </p:tav>
                                      </p:tavLst>
                                    </p:anim>
                                    <p:anim calcmode="lin" valueType="num">
                                      <p:cBhvr additive="base">
                                        <p:cTn id="58" dur="500" fill="hold"/>
                                        <p:tgtEl>
                                          <p:spTgt spid="16"/>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1+#ppt_w/2"/>
                                          </p:val>
                                        </p:tav>
                                        <p:tav tm="100000">
                                          <p:val>
                                            <p:strVal val="#ppt_x"/>
                                          </p:val>
                                        </p:tav>
                                      </p:tavLst>
                                    </p:anim>
                                    <p:anim calcmode="lin" valueType="num">
                                      <p:cBhvr additive="base">
                                        <p:cTn id="6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000"/>
                                        <p:tgtEl>
                                          <p:spTgt spid="18"/>
                                        </p:tgtEl>
                                      </p:cBhvr>
                                    </p:animEffect>
                                    <p:anim calcmode="lin" valueType="num">
                                      <p:cBhvr>
                                        <p:cTn id="68" dur="1000" fill="hold"/>
                                        <p:tgtEl>
                                          <p:spTgt spid="18"/>
                                        </p:tgtEl>
                                        <p:attrNameLst>
                                          <p:attrName>ppt_x</p:attrName>
                                        </p:attrNameLst>
                                      </p:cBhvr>
                                      <p:tavLst>
                                        <p:tav tm="0">
                                          <p:val>
                                            <p:strVal val="#ppt_x"/>
                                          </p:val>
                                        </p:tav>
                                        <p:tav tm="100000">
                                          <p:val>
                                            <p:strVal val="#ppt_x"/>
                                          </p:val>
                                        </p:tav>
                                      </p:tavLst>
                                    </p:anim>
                                    <p:anim calcmode="lin" valueType="num">
                                      <p:cBhvr>
                                        <p:cTn id="69" dur="1000" fill="hold"/>
                                        <p:tgtEl>
                                          <p:spTgt spid="1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3" grpId="0" animBg="1"/>
      <p:bldP spid="15" grpId="0" animBg="1"/>
      <p:bldP spid="17"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971" y="357837"/>
            <a:ext cx="8229600" cy="960438"/>
          </a:xfrm>
        </p:spPr>
        <p:txBody>
          <a:bodyPr vert="horz" lIns="91440" tIns="45720" rIns="91440" bIns="45720" rtlCol="0" anchor="ctr">
            <a:normAutofit fontScale="90000"/>
          </a:bodyPr>
          <a:lstStyle/>
          <a:p>
            <a:r>
              <a:rPr lang="en-US" sz="3600" b="1" dirty="0" smtClean="0">
                <a:solidFill>
                  <a:srgbClr val="002060"/>
                </a:solidFill>
                <a:latin typeface="Georgia" panose="02040502050405020303" pitchFamily="18" charset="0"/>
              </a:rPr>
              <a:t>Goals</a:t>
            </a:r>
            <a:r>
              <a:rPr lang="en-US" dirty="0"/>
              <a:t/>
            </a:r>
            <a:br>
              <a:rPr lang="en-US" dirty="0"/>
            </a:br>
            <a:r>
              <a:rPr lang="en-US" sz="3100" dirty="0" smtClean="0"/>
              <a:t>Marketing helps to </a:t>
            </a:r>
            <a:endParaRPr lang="en-US" sz="3100" b="1" dirty="0">
              <a:solidFill>
                <a:srgbClr val="002060"/>
              </a:solidFill>
            </a:endParaRPr>
          </a:p>
        </p:txBody>
      </p:sp>
      <p:sp>
        <p:nvSpPr>
          <p:cNvPr id="3" name="Content Placeholder 2"/>
          <p:cNvSpPr>
            <a:spLocks noGrp="1"/>
          </p:cNvSpPr>
          <p:nvPr>
            <p:ph idx="1"/>
          </p:nvPr>
        </p:nvSpPr>
        <p:spPr>
          <a:xfrm>
            <a:off x="1024251" y="1424294"/>
            <a:ext cx="9691103" cy="4798979"/>
          </a:xfrm>
        </p:spPr>
        <p:txBody>
          <a:bodyPr>
            <a:normAutofit/>
          </a:bodyPr>
          <a:lstStyle/>
          <a:p>
            <a:pPr marL="114300" indent="0">
              <a:lnSpc>
                <a:spcPct val="100000"/>
              </a:lnSpc>
              <a:buNone/>
            </a:pPr>
            <a:r>
              <a:rPr lang="en-US" b="1" dirty="0" smtClean="0"/>
              <a:t> know </a:t>
            </a:r>
            <a:r>
              <a:rPr lang="en-US" b="1" dirty="0"/>
              <a:t>who are the customers and </a:t>
            </a:r>
            <a:r>
              <a:rPr lang="en-IN" b="1" dirty="0"/>
              <a:t> what are their attitudes, behaviour, needs and beliefs? What are their expectations?</a:t>
            </a:r>
          </a:p>
          <a:p>
            <a:pPr marL="114300" indent="0">
              <a:lnSpc>
                <a:spcPct val="100000"/>
              </a:lnSpc>
              <a:buNone/>
            </a:pPr>
            <a:r>
              <a:rPr lang="en-US" b="1" dirty="0" smtClean="0"/>
              <a:t> discover </a:t>
            </a:r>
            <a:r>
              <a:rPr lang="en-US" b="1" dirty="0"/>
              <a:t>their persona and how to resonate with that.</a:t>
            </a:r>
          </a:p>
          <a:p>
            <a:pPr marL="114300" indent="0">
              <a:lnSpc>
                <a:spcPct val="100000"/>
              </a:lnSpc>
              <a:buNone/>
            </a:pPr>
            <a:r>
              <a:rPr lang="en-US" b="1" dirty="0" smtClean="0"/>
              <a:t> know </a:t>
            </a:r>
            <a:r>
              <a:rPr lang="en-US" b="1" dirty="0"/>
              <a:t>which of their unique needs and aspirations can be </a:t>
            </a:r>
            <a:r>
              <a:rPr lang="en-US" b="1" dirty="0" smtClean="0"/>
              <a:t>fulfilled.</a:t>
            </a:r>
            <a:endParaRPr lang="en-US" b="1" dirty="0"/>
          </a:p>
          <a:p>
            <a:pPr marL="114300" indent="0">
              <a:lnSpc>
                <a:spcPct val="100000"/>
              </a:lnSpc>
              <a:buNone/>
            </a:pPr>
            <a:r>
              <a:rPr lang="en-US" b="1" dirty="0" smtClean="0"/>
              <a:t> discover </a:t>
            </a:r>
            <a:r>
              <a:rPr lang="en-US" b="1" dirty="0"/>
              <a:t>how to design value proposition to attract them?</a:t>
            </a:r>
          </a:p>
          <a:p>
            <a:pPr marL="114300" indent="0">
              <a:lnSpc>
                <a:spcPct val="100000"/>
              </a:lnSpc>
              <a:buNone/>
            </a:pPr>
            <a:r>
              <a:rPr lang="en-US" b="1" dirty="0" smtClean="0"/>
              <a:t>attract </a:t>
            </a:r>
            <a:r>
              <a:rPr lang="en-US" b="1" dirty="0"/>
              <a:t>new customers by promising superior value.</a:t>
            </a:r>
          </a:p>
          <a:p>
            <a:pPr marL="114300" indent="0">
              <a:lnSpc>
                <a:spcPct val="100000"/>
              </a:lnSpc>
              <a:buNone/>
            </a:pPr>
            <a:r>
              <a:rPr lang="en-US" b="1" dirty="0" smtClean="0"/>
              <a:t> keep </a:t>
            </a:r>
            <a:r>
              <a:rPr lang="en-US" b="1" dirty="0"/>
              <a:t>current customers and grow by delivering </a:t>
            </a:r>
            <a:r>
              <a:rPr lang="en-US" b="1" dirty="0" smtClean="0"/>
              <a:t>satisfaction</a:t>
            </a:r>
            <a:r>
              <a:rPr lang="en-US" b="1" dirty="0"/>
              <a:t>.</a:t>
            </a:r>
          </a:p>
        </p:txBody>
      </p:sp>
      <p:sp>
        <p:nvSpPr>
          <p:cNvPr id="4" name="TextBox 3"/>
          <p:cNvSpPr txBox="1"/>
          <p:nvPr/>
        </p:nvSpPr>
        <p:spPr>
          <a:xfrm>
            <a:off x="108360" y="1113598"/>
            <a:ext cx="1240971" cy="1015663"/>
          </a:xfrm>
          <a:prstGeom prst="rect">
            <a:avLst/>
          </a:prstGeom>
          <a:noFill/>
        </p:spPr>
        <p:txBody>
          <a:bodyPr wrap="square" rtlCol="0">
            <a:spAutoFit/>
          </a:bodyPr>
          <a:lstStyle/>
          <a:p>
            <a:r>
              <a:rPr lang="en-US" sz="6000" dirty="0" smtClean="0"/>
              <a:t>01</a:t>
            </a:r>
            <a:endParaRPr lang="en-IN" sz="6000" dirty="0"/>
          </a:p>
        </p:txBody>
      </p:sp>
      <p:cxnSp>
        <p:nvCxnSpPr>
          <p:cNvPr id="6" name="Straight Connector 5"/>
          <p:cNvCxnSpPr/>
          <p:nvPr/>
        </p:nvCxnSpPr>
        <p:spPr>
          <a:xfrm>
            <a:off x="1136747" y="1246662"/>
            <a:ext cx="0" cy="874909"/>
          </a:xfrm>
          <a:prstGeom prst="line">
            <a:avLst/>
          </a:prstGeom>
          <a:ln w="47625">
            <a:solidFill>
              <a:srgbClr val="1F4A77"/>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492" y="2124436"/>
            <a:ext cx="1240971" cy="1015663"/>
          </a:xfrm>
          <a:prstGeom prst="rect">
            <a:avLst/>
          </a:prstGeom>
          <a:noFill/>
        </p:spPr>
        <p:txBody>
          <a:bodyPr wrap="square" rtlCol="0">
            <a:spAutoFit/>
          </a:bodyPr>
          <a:lstStyle/>
          <a:p>
            <a:r>
              <a:rPr lang="en-US" sz="6000" dirty="0" smtClean="0"/>
              <a:t>02</a:t>
            </a:r>
            <a:endParaRPr lang="en-IN" sz="6000" dirty="0"/>
          </a:p>
        </p:txBody>
      </p:sp>
      <p:cxnSp>
        <p:nvCxnSpPr>
          <p:cNvPr id="8" name="Straight Connector 7"/>
          <p:cNvCxnSpPr/>
          <p:nvPr/>
        </p:nvCxnSpPr>
        <p:spPr>
          <a:xfrm>
            <a:off x="1136747" y="2193184"/>
            <a:ext cx="0" cy="874909"/>
          </a:xfrm>
          <a:prstGeom prst="line">
            <a:avLst/>
          </a:prstGeom>
          <a:ln w="47625">
            <a:solidFill>
              <a:srgbClr val="1F4A77"/>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 y="3013890"/>
            <a:ext cx="1240971" cy="1015663"/>
          </a:xfrm>
          <a:prstGeom prst="rect">
            <a:avLst/>
          </a:prstGeom>
          <a:noFill/>
        </p:spPr>
        <p:txBody>
          <a:bodyPr wrap="square" rtlCol="0">
            <a:spAutoFit/>
          </a:bodyPr>
          <a:lstStyle/>
          <a:p>
            <a:r>
              <a:rPr lang="en-US" sz="6000" dirty="0" smtClean="0"/>
              <a:t>03</a:t>
            </a:r>
            <a:endParaRPr lang="en-IN" sz="6000" dirty="0"/>
          </a:p>
        </p:txBody>
      </p:sp>
      <p:cxnSp>
        <p:nvCxnSpPr>
          <p:cNvPr id="10" name="Straight Connector 9"/>
          <p:cNvCxnSpPr/>
          <p:nvPr/>
        </p:nvCxnSpPr>
        <p:spPr>
          <a:xfrm>
            <a:off x="1136747" y="3120219"/>
            <a:ext cx="0" cy="874909"/>
          </a:xfrm>
          <a:prstGeom prst="line">
            <a:avLst/>
          </a:prstGeom>
          <a:ln w="47625">
            <a:solidFill>
              <a:srgbClr val="1F4A77"/>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985" y="3903344"/>
            <a:ext cx="1240971" cy="1015663"/>
          </a:xfrm>
          <a:prstGeom prst="rect">
            <a:avLst/>
          </a:prstGeom>
          <a:noFill/>
        </p:spPr>
        <p:txBody>
          <a:bodyPr wrap="square" rtlCol="0">
            <a:spAutoFit/>
          </a:bodyPr>
          <a:lstStyle/>
          <a:p>
            <a:r>
              <a:rPr lang="en-US" sz="6000" dirty="0" smtClean="0"/>
              <a:t>04</a:t>
            </a:r>
            <a:endParaRPr lang="en-IN" sz="6000" dirty="0"/>
          </a:p>
        </p:txBody>
      </p:sp>
      <p:cxnSp>
        <p:nvCxnSpPr>
          <p:cNvPr id="12" name="Straight Connector 11"/>
          <p:cNvCxnSpPr/>
          <p:nvPr/>
        </p:nvCxnSpPr>
        <p:spPr>
          <a:xfrm>
            <a:off x="1136747" y="4013378"/>
            <a:ext cx="0" cy="874909"/>
          </a:xfrm>
          <a:prstGeom prst="line">
            <a:avLst/>
          </a:prstGeom>
          <a:ln w="47625">
            <a:solidFill>
              <a:srgbClr val="1F4A7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36747" y="4933551"/>
            <a:ext cx="0" cy="874909"/>
          </a:xfrm>
          <a:prstGeom prst="line">
            <a:avLst/>
          </a:prstGeom>
          <a:ln w="47625">
            <a:solidFill>
              <a:srgbClr val="1F4A77"/>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492" y="4720792"/>
            <a:ext cx="1240971" cy="1015663"/>
          </a:xfrm>
          <a:prstGeom prst="rect">
            <a:avLst/>
          </a:prstGeom>
          <a:noFill/>
        </p:spPr>
        <p:txBody>
          <a:bodyPr wrap="square" rtlCol="0">
            <a:spAutoFit/>
          </a:bodyPr>
          <a:lstStyle/>
          <a:p>
            <a:r>
              <a:rPr lang="en-US" sz="6000" dirty="0" smtClean="0"/>
              <a:t>05</a:t>
            </a:r>
            <a:endParaRPr lang="en-IN" sz="6000" dirty="0"/>
          </a:p>
        </p:txBody>
      </p:sp>
    </p:spTree>
    <p:extLst>
      <p:ext uri="{BB962C8B-B14F-4D97-AF65-F5344CB8AC3E}">
        <p14:creationId xmlns:p14="http://schemas.microsoft.com/office/powerpoint/2010/main" val="38057073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 calcmode="lin" valueType="num">
                                      <p:cBhvr additive="base">
                                        <p:cTn id="4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0-#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0-#ppt_w/2"/>
                                          </p:val>
                                        </p:tav>
                                        <p:tav tm="100000">
                                          <p:val>
                                            <p:strVal val="#ppt_x"/>
                                          </p:val>
                                        </p:tav>
                                      </p:tavLst>
                                    </p:anim>
                                    <p:anim calcmode="lin" valueType="num">
                                      <p:cBhvr additive="base">
                                        <p:cTn id="54" dur="500" fill="hold"/>
                                        <p:tgtEl>
                                          <p:spTgt spid="11"/>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 calcmode="lin" valueType="num">
                                      <p:cBhvr additive="base">
                                        <p:cTn id="57"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3">
                                            <p:txEl>
                                              <p:pRg st="3" end="3"/>
                                            </p:txEl>
                                          </p:spTgt>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 calcmode="lin" valueType="num">
                                      <p:cBhvr additive="base">
                                        <p:cTn id="6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1000"/>
                                        <p:tgtEl>
                                          <p:spTgt spid="13"/>
                                        </p:tgtEl>
                                      </p:cBhvr>
                                    </p:animEffect>
                                    <p:anim calcmode="lin" valueType="num">
                                      <p:cBhvr>
                                        <p:cTn id="73" dur="1000" fill="hold"/>
                                        <p:tgtEl>
                                          <p:spTgt spid="13"/>
                                        </p:tgtEl>
                                        <p:attrNameLst>
                                          <p:attrName>ppt_x</p:attrName>
                                        </p:attrNameLst>
                                      </p:cBhvr>
                                      <p:tavLst>
                                        <p:tav tm="0">
                                          <p:val>
                                            <p:strVal val="#ppt_x"/>
                                          </p:val>
                                        </p:tav>
                                        <p:tav tm="100000">
                                          <p:val>
                                            <p:strVal val="#ppt_x"/>
                                          </p:val>
                                        </p:tav>
                                      </p:tavLst>
                                    </p:anim>
                                    <p:anim calcmode="lin" valueType="num">
                                      <p:cBhvr>
                                        <p:cTn id="74" dur="1000" fill="hold"/>
                                        <p:tgtEl>
                                          <p:spTgt spid="1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Effect transition="in" filter="fade">
                                      <p:cBhvr>
                                        <p:cTn id="77" dur="1000"/>
                                        <p:tgtEl>
                                          <p:spTgt spid="3">
                                            <p:txEl>
                                              <p:pRg st="5" end="5"/>
                                            </p:txEl>
                                          </p:spTgt>
                                        </p:tgtEl>
                                      </p:cBhvr>
                                    </p:animEffect>
                                    <p:anim calcmode="lin" valueType="num">
                                      <p:cBhvr>
                                        <p:cTn id="7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1"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66673" y="2289250"/>
            <a:ext cx="10772775" cy="2044088"/>
          </a:xfrm>
          <a:prstGeom prst="roundRect">
            <a:avLst/>
          </a:prstGeom>
          <a:solidFill>
            <a:srgbClr val="00B0F0">
              <a:alpha val="12000"/>
            </a:srgbClr>
          </a:solidFill>
          <a:ln>
            <a:solidFill>
              <a:srgbClr val="1F4A77"/>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p:cNvSpPr txBox="1"/>
          <p:nvPr/>
        </p:nvSpPr>
        <p:spPr>
          <a:xfrm>
            <a:off x="200569" y="2526474"/>
            <a:ext cx="1577728"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sz="2400" b="1" dirty="0"/>
              <a:t>Branding</a:t>
            </a:r>
            <a:endParaRPr lang="en-IN" sz="2400" b="1" dirty="0"/>
          </a:p>
        </p:txBody>
      </p:sp>
      <p:sp>
        <p:nvSpPr>
          <p:cNvPr id="9" name="TextBox 8"/>
          <p:cNvSpPr txBox="1"/>
          <p:nvPr/>
        </p:nvSpPr>
        <p:spPr>
          <a:xfrm>
            <a:off x="169193" y="3307033"/>
            <a:ext cx="1800919"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defPPr>
              <a:defRPr lang="en-US"/>
            </a:defPPr>
            <a:lvl1pPr>
              <a:defRPr sz="2800" b="1"/>
            </a:lvl1pPr>
          </a:lstStyle>
          <a:p>
            <a:pPr algn="ctr"/>
            <a:r>
              <a:rPr lang="en-US" sz="2400" dirty="0" smtClean="0"/>
              <a:t>Messaging</a:t>
            </a:r>
          </a:p>
          <a:p>
            <a:pPr algn="ctr"/>
            <a:endParaRPr lang="en-IN" sz="2400" dirty="0"/>
          </a:p>
        </p:txBody>
      </p:sp>
      <p:sp>
        <p:nvSpPr>
          <p:cNvPr id="10" name="TextBox 9"/>
          <p:cNvSpPr txBox="1"/>
          <p:nvPr/>
        </p:nvSpPr>
        <p:spPr>
          <a:xfrm>
            <a:off x="3341083" y="2574929"/>
            <a:ext cx="2037984"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defPPr>
              <a:defRPr lang="en-US"/>
            </a:defPPr>
            <a:lvl1pPr>
              <a:defRPr sz="2800" b="1"/>
            </a:lvl1pPr>
          </a:lstStyle>
          <a:p>
            <a:pPr algn="ctr"/>
            <a:r>
              <a:rPr lang="en-US" sz="2400" dirty="0"/>
              <a:t>Advertising</a:t>
            </a:r>
            <a:endParaRPr lang="en-IN" sz="2400" dirty="0"/>
          </a:p>
        </p:txBody>
      </p:sp>
      <p:sp>
        <p:nvSpPr>
          <p:cNvPr id="11" name="TextBox 10"/>
          <p:cNvSpPr txBox="1"/>
          <p:nvPr/>
        </p:nvSpPr>
        <p:spPr>
          <a:xfrm>
            <a:off x="2179218" y="3304903"/>
            <a:ext cx="2268459"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defPPr>
              <a:defRPr lang="en-US"/>
            </a:defPPr>
            <a:lvl1pPr>
              <a:defRPr sz="2800" b="1"/>
            </a:lvl1pPr>
          </a:lstStyle>
          <a:p>
            <a:pPr algn="ctr"/>
            <a:r>
              <a:rPr lang="en-US" sz="2400" dirty="0"/>
              <a:t>Online presence</a:t>
            </a:r>
            <a:endParaRPr lang="en-IN" sz="2400" dirty="0"/>
          </a:p>
        </p:txBody>
      </p:sp>
      <p:sp>
        <p:nvSpPr>
          <p:cNvPr id="12" name="TextBox 11"/>
          <p:cNvSpPr txBox="1"/>
          <p:nvPr/>
        </p:nvSpPr>
        <p:spPr>
          <a:xfrm>
            <a:off x="5474660" y="2580150"/>
            <a:ext cx="2922158"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defPPr>
              <a:defRPr lang="en-US"/>
            </a:defPPr>
            <a:lvl1pPr>
              <a:defRPr sz="2800" b="1"/>
            </a:lvl1pPr>
          </a:lstStyle>
          <a:p>
            <a:pPr algn="ctr"/>
            <a:r>
              <a:rPr lang="en-US" sz="2400" dirty="0" smtClean="0"/>
              <a:t>Content marketing</a:t>
            </a:r>
            <a:endParaRPr lang="en-IN" sz="2400" dirty="0"/>
          </a:p>
        </p:txBody>
      </p:sp>
      <p:sp>
        <p:nvSpPr>
          <p:cNvPr id="14" name="TextBox 13"/>
          <p:cNvSpPr txBox="1"/>
          <p:nvPr/>
        </p:nvSpPr>
        <p:spPr>
          <a:xfrm>
            <a:off x="1873890" y="2576670"/>
            <a:ext cx="1371600"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defPPr>
              <a:defRPr lang="en-US"/>
            </a:defPPr>
            <a:lvl1pPr>
              <a:defRPr sz="2800" b="1"/>
            </a:lvl1pPr>
          </a:lstStyle>
          <a:p>
            <a:pPr algn="ctr"/>
            <a:r>
              <a:rPr lang="en-US" sz="2400" dirty="0"/>
              <a:t>PR</a:t>
            </a:r>
            <a:endParaRPr lang="en-IN" sz="2400" dirty="0"/>
          </a:p>
        </p:txBody>
      </p:sp>
      <p:sp>
        <p:nvSpPr>
          <p:cNvPr id="15" name="TextBox 14"/>
          <p:cNvSpPr txBox="1"/>
          <p:nvPr/>
        </p:nvSpPr>
        <p:spPr>
          <a:xfrm>
            <a:off x="4767261" y="5877215"/>
            <a:ext cx="1371600"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defPPr>
              <a:defRPr lang="en-US"/>
            </a:defPPr>
            <a:lvl1pPr>
              <a:defRPr sz="2800" b="1"/>
            </a:lvl1pPr>
          </a:lstStyle>
          <a:p>
            <a:pPr algn="ctr"/>
            <a:r>
              <a:rPr lang="en-US" dirty="0"/>
              <a:t>Selling</a:t>
            </a:r>
            <a:endParaRPr lang="en-IN" dirty="0"/>
          </a:p>
        </p:txBody>
      </p:sp>
      <p:sp>
        <p:nvSpPr>
          <p:cNvPr id="17" name="TextBox 16"/>
          <p:cNvSpPr txBox="1"/>
          <p:nvPr/>
        </p:nvSpPr>
        <p:spPr>
          <a:xfrm>
            <a:off x="9199151" y="3311294"/>
            <a:ext cx="1545266"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defPPr>
              <a:defRPr lang="en-US"/>
            </a:defPPr>
            <a:lvl1pPr algn="ctr">
              <a:defRPr sz="2400" b="1"/>
            </a:lvl1pPr>
          </a:lstStyle>
          <a:p>
            <a:r>
              <a:rPr lang="en-US" dirty="0"/>
              <a:t>Market research </a:t>
            </a:r>
            <a:endParaRPr lang="en-IN" dirty="0"/>
          </a:p>
        </p:txBody>
      </p:sp>
      <p:sp>
        <p:nvSpPr>
          <p:cNvPr id="22" name="TextBox 21"/>
          <p:cNvSpPr txBox="1"/>
          <p:nvPr/>
        </p:nvSpPr>
        <p:spPr>
          <a:xfrm>
            <a:off x="2661716" y="372378"/>
            <a:ext cx="5275677" cy="646331"/>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US" sz="3600" b="1" dirty="0" smtClean="0">
                <a:solidFill>
                  <a:srgbClr val="002060"/>
                </a:solidFill>
                <a:latin typeface="Georgia" panose="02040502050405020303" pitchFamily="18" charset="0"/>
              </a:rPr>
              <a:t>Marketing Tools</a:t>
            </a:r>
            <a:endParaRPr lang="en-IN" sz="3600" b="1" dirty="0">
              <a:solidFill>
                <a:srgbClr val="002060"/>
              </a:solidFill>
              <a:latin typeface="Georgia" panose="02040502050405020303" pitchFamily="18" charset="0"/>
            </a:endParaRPr>
          </a:p>
        </p:txBody>
      </p:sp>
      <p:sp>
        <p:nvSpPr>
          <p:cNvPr id="5" name="Freeform 4"/>
          <p:cNvSpPr/>
          <p:nvPr/>
        </p:nvSpPr>
        <p:spPr>
          <a:xfrm>
            <a:off x="291253" y="1083527"/>
            <a:ext cx="10019874" cy="1516629"/>
          </a:xfrm>
          <a:custGeom>
            <a:avLst/>
            <a:gdLst>
              <a:gd name="connsiteX0" fmla="*/ 9914 w 3547735"/>
              <a:gd name="connsiteY0" fmla="*/ 844700 h 850960"/>
              <a:gd name="connsiteX1" fmla="*/ 600464 w 3547735"/>
              <a:gd name="connsiteY1" fmla="*/ 304950 h 850960"/>
              <a:gd name="connsiteX2" fmla="*/ 1254514 w 3547735"/>
              <a:gd name="connsiteY2" fmla="*/ 95400 h 850960"/>
              <a:gd name="connsiteX3" fmla="*/ 1749814 w 3547735"/>
              <a:gd name="connsiteY3" fmla="*/ 150 h 850960"/>
              <a:gd name="connsiteX4" fmla="*/ 2461014 w 3547735"/>
              <a:gd name="connsiteY4" fmla="*/ 114450 h 850960"/>
              <a:gd name="connsiteX5" fmla="*/ 3076964 w 3547735"/>
              <a:gd name="connsiteY5" fmla="*/ 406550 h 850960"/>
              <a:gd name="connsiteX6" fmla="*/ 3540514 w 3547735"/>
              <a:gd name="connsiteY6" fmla="*/ 819300 h 850960"/>
              <a:gd name="connsiteX7" fmla="*/ 2708664 w 3547735"/>
              <a:gd name="connsiteY7" fmla="*/ 590700 h 850960"/>
              <a:gd name="connsiteX8" fmla="*/ 1749814 w 3547735"/>
              <a:gd name="connsiteY8" fmla="*/ 558950 h 850960"/>
              <a:gd name="connsiteX9" fmla="*/ 1102114 w 3547735"/>
              <a:gd name="connsiteY9" fmla="*/ 597050 h 850960"/>
              <a:gd name="connsiteX10" fmla="*/ 9914 w 3547735"/>
              <a:gd name="connsiteY10" fmla="*/ 844700 h 850960"/>
              <a:gd name="connsiteX0" fmla="*/ 9914 w 3547735"/>
              <a:gd name="connsiteY0" fmla="*/ 845447 h 851707"/>
              <a:gd name="connsiteX1" fmla="*/ 600464 w 3547735"/>
              <a:gd name="connsiteY1" fmla="*/ 305697 h 851707"/>
              <a:gd name="connsiteX2" fmla="*/ 1254514 w 3547735"/>
              <a:gd name="connsiteY2" fmla="*/ 96147 h 851707"/>
              <a:gd name="connsiteX3" fmla="*/ 1749814 w 3547735"/>
              <a:gd name="connsiteY3" fmla="*/ 897 h 851707"/>
              <a:gd name="connsiteX4" fmla="*/ 2461014 w 3547735"/>
              <a:gd name="connsiteY4" fmla="*/ 146947 h 851707"/>
              <a:gd name="connsiteX5" fmla="*/ 3076964 w 3547735"/>
              <a:gd name="connsiteY5" fmla="*/ 407297 h 851707"/>
              <a:gd name="connsiteX6" fmla="*/ 3540514 w 3547735"/>
              <a:gd name="connsiteY6" fmla="*/ 820047 h 851707"/>
              <a:gd name="connsiteX7" fmla="*/ 2708664 w 3547735"/>
              <a:gd name="connsiteY7" fmla="*/ 591447 h 851707"/>
              <a:gd name="connsiteX8" fmla="*/ 1749814 w 3547735"/>
              <a:gd name="connsiteY8" fmla="*/ 559697 h 851707"/>
              <a:gd name="connsiteX9" fmla="*/ 1102114 w 3547735"/>
              <a:gd name="connsiteY9" fmla="*/ 597797 h 851707"/>
              <a:gd name="connsiteX10" fmla="*/ 9914 w 3547735"/>
              <a:gd name="connsiteY10" fmla="*/ 845447 h 851707"/>
              <a:gd name="connsiteX0" fmla="*/ 9914 w 3547735"/>
              <a:gd name="connsiteY0" fmla="*/ 845447 h 851707"/>
              <a:gd name="connsiteX1" fmla="*/ 600464 w 3547735"/>
              <a:gd name="connsiteY1" fmla="*/ 305697 h 851707"/>
              <a:gd name="connsiteX2" fmla="*/ 1254514 w 3547735"/>
              <a:gd name="connsiteY2" fmla="*/ 96147 h 851707"/>
              <a:gd name="connsiteX3" fmla="*/ 1749814 w 3547735"/>
              <a:gd name="connsiteY3" fmla="*/ 897 h 851707"/>
              <a:gd name="connsiteX4" fmla="*/ 2461014 w 3547735"/>
              <a:gd name="connsiteY4" fmla="*/ 146947 h 851707"/>
              <a:gd name="connsiteX5" fmla="*/ 3076964 w 3547735"/>
              <a:gd name="connsiteY5" fmla="*/ 407297 h 851707"/>
              <a:gd name="connsiteX6" fmla="*/ 3540514 w 3547735"/>
              <a:gd name="connsiteY6" fmla="*/ 820047 h 851707"/>
              <a:gd name="connsiteX7" fmla="*/ 2708664 w 3547735"/>
              <a:gd name="connsiteY7" fmla="*/ 591447 h 851707"/>
              <a:gd name="connsiteX8" fmla="*/ 1749814 w 3547735"/>
              <a:gd name="connsiteY8" fmla="*/ 559697 h 851707"/>
              <a:gd name="connsiteX9" fmla="*/ 1102114 w 3547735"/>
              <a:gd name="connsiteY9" fmla="*/ 597797 h 851707"/>
              <a:gd name="connsiteX10" fmla="*/ 9914 w 3547735"/>
              <a:gd name="connsiteY10" fmla="*/ 845447 h 851707"/>
              <a:gd name="connsiteX0" fmla="*/ 9100 w 3604071"/>
              <a:gd name="connsiteY0" fmla="*/ 889897 h 895452"/>
              <a:gd name="connsiteX1" fmla="*/ 656800 w 3604071"/>
              <a:gd name="connsiteY1" fmla="*/ 305697 h 895452"/>
              <a:gd name="connsiteX2" fmla="*/ 1310850 w 3604071"/>
              <a:gd name="connsiteY2" fmla="*/ 96147 h 895452"/>
              <a:gd name="connsiteX3" fmla="*/ 1806150 w 3604071"/>
              <a:gd name="connsiteY3" fmla="*/ 897 h 895452"/>
              <a:gd name="connsiteX4" fmla="*/ 2517350 w 3604071"/>
              <a:gd name="connsiteY4" fmla="*/ 146947 h 895452"/>
              <a:gd name="connsiteX5" fmla="*/ 3133300 w 3604071"/>
              <a:gd name="connsiteY5" fmla="*/ 407297 h 895452"/>
              <a:gd name="connsiteX6" fmla="*/ 3596850 w 3604071"/>
              <a:gd name="connsiteY6" fmla="*/ 820047 h 895452"/>
              <a:gd name="connsiteX7" fmla="*/ 2765000 w 3604071"/>
              <a:gd name="connsiteY7" fmla="*/ 591447 h 895452"/>
              <a:gd name="connsiteX8" fmla="*/ 1806150 w 3604071"/>
              <a:gd name="connsiteY8" fmla="*/ 559697 h 895452"/>
              <a:gd name="connsiteX9" fmla="*/ 1158450 w 3604071"/>
              <a:gd name="connsiteY9" fmla="*/ 597797 h 895452"/>
              <a:gd name="connsiteX10" fmla="*/ 9100 w 3604071"/>
              <a:gd name="connsiteY10" fmla="*/ 889897 h 895452"/>
              <a:gd name="connsiteX0" fmla="*/ 9100 w 3635367"/>
              <a:gd name="connsiteY0" fmla="*/ 889897 h 895452"/>
              <a:gd name="connsiteX1" fmla="*/ 656800 w 3635367"/>
              <a:gd name="connsiteY1" fmla="*/ 305697 h 895452"/>
              <a:gd name="connsiteX2" fmla="*/ 1310850 w 3635367"/>
              <a:gd name="connsiteY2" fmla="*/ 96147 h 895452"/>
              <a:gd name="connsiteX3" fmla="*/ 1806150 w 3635367"/>
              <a:gd name="connsiteY3" fmla="*/ 897 h 895452"/>
              <a:gd name="connsiteX4" fmla="*/ 2517350 w 3635367"/>
              <a:gd name="connsiteY4" fmla="*/ 146947 h 895452"/>
              <a:gd name="connsiteX5" fmla="*/ 3133300 w 3635367"/>
              <a:gd name="connsiteY5" fmla="*/ 407297 h 895452"/>
              <a:gd name="connsiteX6" fmla="*/ 3628600 w 3635367"/>
              <a:gd name="connsiteY6" fmla="*/ 839097 h 895452"/>
              <a:gd name="connsiteX7" fmla="*/ 2765000 w 3635367"/>
              <a:gd name="connsiteY7" fmla="*/ 591447 h 895452"/>
              <a:gd name="connsiteX8" fmla="*/ 1806150 w 3635367"/>
              <a:gd name="connsiteY8" fmla="*/ 559697 h 895452"/>
              <a:gd name="connsiteX9" fmla="*/ 1158450 w 3635367"/>
              <a:gd name="connsiteY9" fmla="*/ 597797 h 895452"/>
              <a:gd name="connsiteX10" fmla="*/ 9100 w 3635367"/>
              <a:gd name="connsiteY10" fmla="*/ 889897 h 895452"/>
              <a:gd name="connsiteX0" fmla="*/ 2349 w 3628616"/>
              <a:gd name="connsiteY0" fmla="*/ 889897 h 916386"/>
              <a:gd name="connsiteX1" fmla="*/ 650049 w 3628616"/>
              <a:gd name="connsiteY1" fmla="*/ 305697 h 916386"/>
              <a:gd name="connsiteX2" fmla="*/ 1304099 w 3628616"/>
              <a:gd name="connsiteY2" fmla="*/ 96147 h 916386"/>
              <a:gd name="connsiteX3" fmla="*/ 1799399 w 3628616"/>
              <a:gd name="connsiteY3" fmla="*/ 897 h 916386"/>
              <a:gd name="connsiteX4" fmla="*/ 2510599 w 3628616"/>
              <a:gd name="connsiteY4" fmla="*/ 146947 h 916386"/>
              <a:gd name="connsiteX5" fmla="*/ 3126549 w 3628616"/>
              <a:gd name="connsiteY5" fmla="*/ 407297 h 916386"/>
              <a:gd name="connsiteX6" fmla="*/ 3621849 w 3628616"/>
              <a:gd name="connsiteY6" fmla="*/ 839097 h 916386"/>
              <a:gd name="connsiteX7" fmla="*/ 2758249 w 3628616"/>
              <a:gd name="connsiteY7" fmla="*/ 591447 h 916386"/>
              <a:gd name="connsiteX8" fmla="*/ 1799399 w 3628616"/>
              <a:gd name="connsiteY8" fmla="*/ 559697 h 916386"/>
              <a:gd name="connsiteX9" fmla="*/ 1151699 w 3628616"/>
              <a:gd name="connsiteY9" fmla="*/ 597797 h 916386"/>
              <a:gd name="connsiteX10" fmla="*/ 459549 w 3628616"/>
              <a:gd name="connsiteY10" fmla="*/ 794647 h 916386"/>
              <a:gd name="connsiteX11" fmla="*/ 2349 w 3628616"/>
              <a:gd name="connsiteY11" fmla="*/ 889897 h 916386"/>
              <a:gd name="connsiteX0" fmla="*/ 2349 w 3628616"/>
              <a:gd name="connsiteY0" fmla="*/ 889897 h 916386"/>
              <a:gd name="connsiteX1" fmla="*/ 650049 w 3628616"/>
              <a:gd name="connsiteY1" fmla="*/ 305697 h 916386"/>
              <a:gd name="connsiteX2" fmla="*/ 1304099 w 3628616"/>
              <a:gd name="connsiteY2" fmla="*/ 96147 h 916386"/>
              <a:gd name="connsiteX3" fmla="*/ 1799399 w 3628616"/>
              <a:gd name="connsiteY3" fmla="*/ 897 h 916386"/>
              <a:gd name="connsiteX4" fmla="*/ 2510599 w 3628616"/>
              <a:gd name="connsiteY4" fmla="*/ 146947 h 916386"/>
              <a:gd name="connsiteX5" fmla="*/ 3126549 w 3628616"/>
              <a:gd name="connsiteY5" fmla="*/ 407297 h 916386"/>
              <a:gd name="connsiteX6" fmla="*/ 3621849 w 3628616"/>
              <a:gd name="connsiteY6" fmla="*/ 839097 h 916386"/>
              <a:gd name="connsiteX7" fmla="*/ 2758249 w 3628616"/>
              <a:gd name="connsiteY7" fmla="*/ 591447 h 916386"/>
              <a:gd name="connsiteX8" fmla="*/ 1799399 w 3628616"/>
              <a:gd name="connsiteY8" fmla="*/ 559697 h 916386"/>
              <a:gd name="connsiteX9" fmla="*/ 1151699 w 3628616"/>
              <a:gd name="connsiteY9" fmla="*/ 597797 h 916386"/>
              <a:gd name="connsiteX10" fmla="*/ 459549 w 3628616"/>
              <a:gd name="connsiteY10" fmla="*/ 794647 h 916386"/>
              <a:gd name="connsiteX11" fmla="*/ 2349 w 3628616"/>
              <a:gd name="connsiteY11" fmla="*/ 889897 h 916386"/>
              <a:gd name="connsiteX0" fmla="*/ 2349 w 3628616"/>
              <a:gd name="connsiteY0" fmla="*/ 889897 h 908728"/>
              <a:gd name="connsiteX1" fmla="*/ 650049 w 3628616"/>
              <a:gd name="connsiteY1" fmla="*/ 305697 h 908728"/>
              <a:gd name="connsiteX2" fmla="*/ 1304099 w 3628616"/>
              <a:gd name="connsiteY2" fmla="*/ 96147 h 908728"/>
              <a:gd name="connsiteX3" fmla="*/ 1799399 w 3628616"/>
              <a:gd name="connsiteY3" fmla="*/ 897 h 908728"/>
              <a:gd name="connsiteX4" fmla="*/ 2510599 w 3628616"/>
              <a:gd name="connsiteY4" fmla="*/ 146947 h 908728"/>
              <a:gd name="connsiteX5" fmla="*/ 3126549 w 3628616"/>
              <a:gd name="connsiteY5" fmla="*/ 407297 h 908728"/>
              <a:gd name="connsiteX6" fmla="*/ 3621849 w 3628616"/>
              <a:gd name="connsiteY6" fmla="*/ 839097 h 908728"/>
              <a:gd name="connsiteX7" fmla="*/ 2758249 w 3628616"/>
              <a:gd name="connsiteY7" fmla="*/ 591447 h 908728"/>
              <a:gd name="connsiteX8" fmla="*/ 1799399 w 3628616"/>
              <a:gd name="connsiteY8" fmla="*/ 559697 h 908728"/>
              <a:gd name="connsiteX9" fmla="*/ 1151699 w 3628616"/>
              <a:gd name="connsiteY9" fmla="*/ 597797 h 908728"/>
              <a:gd name="connsiteX10" fmla="*/ 459549 w 3628616"/>
              <a:gd name="connsiteY10" fmla="*/ 750197 h 908728"/>
              <a:gd name="connsiteX11" fmla="*/ 2349 w 3628616"/>
              <a:gd name="connsiteY11" fmla="*/ 889897 h 908728"/>
              <a:gd name="connsiteX0" fmla="*/ 2349 w 3622123"/>
              <a:gd name="connsiteY0" fmla="*/ 889897 h 908728"/>
              <a:gd name="connsiteX1" fmla="*/ 650049 w 3622123"/>
              <a:gd name="connsiteY1" fmla="*/ 305697 h 908728"/>
              <a:gd name="connsiteX2" fmla="*/ 1304099 w 3622123"/>
              <a:gd name="connsiteY2" fmla="*/ 96147 h 908728"/>
              <a:gd name="connsiteX3" fmla="*/ 1799399 w 3622123"/>
              <a:gd name="connsiteY3" fmla="*/ 897 h 908728"/>
              <a:gd name="connsiteX4" fmla="*/ 2510599 w 3622123"/>
              <a:gd name="connsiteY4" fmla="*/ 146947 h 908728"/>
              <a:gd name="connsiteX5" fmla="*/ 3126549 w 3622123"/>
              <a:gd name="connsiteY5" fmla="*/ 407297 h 908728"/>
              <a:gd name="connsiteX6" fmla="*/ 3621849 w 3622123"/>
              <a:gd name="connsiteY6" fmla="*/ 839097 h 908728"/>
              <a:gd name="connsiteX7" fmla="*/ 3190048 w 3622123"/>
              <a:gd name="connsiteY7" fmla="*/ 654947 h 908728"/>
              <a:gd name="connsiteX8" fmla="*/ 2758249 w 3622123"/>
              <a:gd name="connsiteY8" fmla="*/ 591447 h 908728"/>
              <a:gd name="connsiteX9" fmla="*/ 1799399 w 3622123"/>
              <a:gd name="connsiteY9" fmla="*/ 559697 h 908728"/>
              <a:gd name="connsiteX10" fmla="*/ 1151699 w 3622123"/>
              <a:gd name="connsiteY10" fmla="*/ 597797 h 908728"/>
              <a:gd name="connsiteX11" fmla="*/ 459549 w 3622123"/>
              <a:gd name="connsiteY11" fmla="*/ 750197 h 908728"/>
              <a:gd name="connsiteX12" fmla="*/ 2349 w 3622123"/>
              <a:gd name="connsiteY12" fmla="*/ 889897 h 908728"/>
              <a:gd name="connsiteX0" fmla="*/ 2349 w 3622123"/>
              <a:gd name="connsiteY0" fmla="*/ 889897 h 908728"/>
              <a:gd name="connsiteX1" fmla="*/ 650049 w 3622123"/>
              <a:gd name="connsiteY1" fmla="*/ 305697 h 908728"/>
              <a:gd name="connsiteX2" fmla="*/ 1304099 w 3622123"/>
              <a:gd name="connsiteY2" fmla="*/ 96147 h 908728"/>
              <a:gd name="connsiteX3" fmla="*/ 1799399 w 3622123"/>
              <a:gd name="connsiteY3" fmla="*/ 897 h 908728"/>
              <a:gd name="connsiteX4" fmla="*/ 2510599 w 3622123"/>
              <a:gd name="connsiteY4" fmla="*/ 146947 h 908728"/>
              <a:gd name="connsiteX5" fmla="*/ 3126549 w 3622123"/>
              <a:gd name="connsiteY5" fmla="*/ 407297 h 908728"/>
              <a:gd name="connsiteX6" fmla="*/ 3621849 w 3622123"/>
              <a:gd name="connsiteY6" fmla="*/ 839097 h 908728"/>
              <a:gd name="connsiteX7" fmla="*/ 3190048 w 3622123"/>
              <a:gd name="connsiteY7" fmla="*/ 654947 h 908728"/>
              <a:gd name="connsiteX8" fmla="*/ 2758249 w 3622123"/>
              <a:gd name="connsiteY8" fmla="*/ 578747 h 908728"/>
              <a:gd name="connsiteX9" fmla="*/ 1799399 w 3622123"/>
              <a:gd name="connsiteY9" fmla="*/ 559697 h 908728"/>
              <a:gd name="connsiteX10" fmla="*/ 1151699 w 3622123"/>
              <a:gd name="connsiteY10" fmla="*/ 597797 h 908728"/>
              <a:gd name="connsiteX11" fmla="*/ 459549 w 3622123"/>
              <a:gd name="connsiteY11" fmla="*/ 750197 h 908728"/>
              <a:gd name="connsiteX12" fmla="*/ 2349 w 3622123"/>
              <a:gd name="connsiteY12" fmla="*/ 889897 h 908728"/>
              <a:gd name="connsiteX0" fmla="*/ 2349 w 3622123"/>
              <a:gd name="connsiteY0" fmla="*/ 889897 h 908728"/>
              <a:gd name="connsiteX1" fmla="*/ 650049 w 3622123"/>
              <a:gd name="connsiteY1" fmla="*/ 305697 h 908728"/>
              <a:gd name="connsiteX2" fmla="*/ 1304099 w 3622123"/>
              <a:gd name="connsiteY2" fmla="*/ 96147 h 908728"/>
              <a:gd name="connsiteX3" fmla="*/ 1799399 w 3622123"/>
              <a:gd name="connsiteY3" fmla="*/ 897 h 908728"/>
              <a:gd name="connsiteX4" fmla="*/ 2510599 w 3622123"/>
              <a:gd name="connsiteY4" fmla="*/ 146947 h 908728"/>
              <a:gd name="connsiteX5" fmla="*/ 3126549 w 3622123"/>
              <a:gd name="connsiteY5" fmla="*/ 407297 h 908728"/>
              <a:gd name="connsiteX6" fmla="*/ 3621849 w 3622123"/>
              <a:gd name="connsiteY6" fmla="*/ 839097 h 908728"/>
              <a:gd name="connsiteX7" fmla="*/ 3190048 w 3622123"/>
              <a:gd name="connsiteY7" fmla="*/ 654947 h 908728"/>
              <a:gd name="connsiteX8" fmla="*/ 2758249 w 3622123"/>
              <a:gd name="connsiteY8" fmla="*/ 578747 h 908728"/>
              <a:gd name="connsiteX9" fmla="*/ 1799399 w 3622123"/>
              <a:gd name="connsiteY9" fmla="*/ 559697 h 908728"/>
              <a:gd name="connsiteX10" fmla="*/ 1151699 w 3622123"/>
              <a:gd name="connsiteY10" fmla="*/ 585097 h 908728"/>
              <a:gd name="connsiteX11" fmla="*/ 459549 w 3622123"/>
              <a:gd name="connsiteY11" fmla="*/ 750197 h 908728"/>
              <a:gd name="connsiteX12" fmla="*/ 2349 w 3622123"/>
              <a:gd name="connsiteY12" fmla="*/ 889897 h 908728"/>
              <a:gd name="connsiteX0" fmla="*/ 2349 w 3622123"/>
              <a:gd name="connsiteY0" fmla="*/ 889897 h 905383"/>
              <a:gd name="connsiteX1" fmla="*/ 650049 w 3622123"/>
              <a:gd name="connsiteY1" fmla="*/ 305697 h 905383"/>
              <a:gd name="connsiteX2" fmla="*/ 1304099 w 3622123"/>
              <a:gd name="connsiteY2" fmla="*/ 96147 h 905383"/>
              <a:gd name="connsiteX3" fmla="*/ 1799399 w 3622123"/>
              <a:gd name="connsiteY3" fmla="*/ 897 h 905383"/>
              <a:gd name="connsiteX4" fmla="*/ 2510599 w 3622123"/>
              <a:gd name="connsiteY4" fmla="*/ 146947 h 905383"/>
              <a:gd name="connsiteX5" fmla="*/ 3126549 w 3622123"/>
              <a:gd name="connsiteY5" fmla="*/ 407297 h 905383"/>
              <a:gd name="connsiteX6" fmla="*/ 3621849 w 3622123"/>
              <a:gd name="connsiteY6" fmla="*/ 839097 h 905383"/>
              <a:gd name="connsiteX7" fmla="*/ 3190048 w 3622123"/>
              <a:gd name="connsiteY7" fmla="*/ 654947 h 905383"/>
              <a:gd name="connsiteX8" fmla="*/ 2758249 w 3622123"/>
              <a:gd name="connsiteY8" fmla="*/ 578747 h 905383"/>
              <a:gd name="connsiteX9" fmla="*/ 1799399 w 3622123"/>
              <a:gd name="connsiteY9" fmla="*/ 559697 h 905383"/>
              <a:gd name="connsiteX10" fmla="*/ 1151699 w 3622123"/>
              <a:gd name="connsiteY10" fmla="*/ 585097 h 905383"/>
              <a:gd name="connsiteX11" fmla="*/ 459549 w 3622123"/>
              <a:gd name="connsiteY11" fmla="*/ 724797 h 905383"/>
              <a:gd name="connsiteX12" fmla="*/ 2349 w 3622123"/>
              <a:gd name="connsiteY12" fmla="*/ 889897 h 905383"/>
              <a:gd name="connsiteX0" fmla="*/ 2257 w 3622031"/>
              <a:gd name="connsiteY0" fmla="*/ 889897 h 907905"/>
              <a:gd name="connsiteX1" fmla="*/ 649957 w 3622031"/>
              <a:gd name="connsiteY1" fmla="*/ 305697 h 907905"/>
              <a:gd name="connsiteX2" fmla="*/ 1304007 w 3622031"/>
              <a:gd name="connsiteY2" fmla="*/ 96147 h 907905"/>
              <a:gd name="connsiteX3" fmla="*/ 1799307 w 3622031"/>
              <a:gd name="connsiteY3" fmla="*/ 897 h 907905"/>
              <a:gd name="connsiteX4" fmla="*/ 2510507 w 3622031"/>
              <a:gd name="connsiteY4" fmla="*/ 146947 h 907905"/>
              <a:gd name="connsiteX5" fmla="*/ 3126457 w 3622031"/>
              <a:gd name="connsiteY5" fmla="*/ 407297 h 907905"/>
              <a:gd name="connsiteX6" fmla="*/ 3621757 w 3622031"/>
              <a:gd name="connsiteY6" fmla="*/ 839097 h 907905"/>
              <a:gd name="connsiteX7" fmla="*/ 3189956 w 3622031"/>
              <a:gd name="connsiteY7" fmla="*/ 654947 h 907905"/>
              <a:gd name="connsiteX8" fmla="*/ 2758157 w 3622031"/>
              <a:gd name="connsiteY8" fmla="*/ 578747 h 907905"/>
              <a:gd name="connsiteX9" fmla="*/ 1799307 w 3622031"/>
              <a:gd name="connsiteY9" fmla="*/ 559697 h 907905"/>
              <a:gd name="connsiteX10" fmla="*/ 1151607 w 3622031"/>
              <a:gd name="connsiteY10" fmla="*/ 585097 h 907905"/>
              <a:gd name="connsiteX11" fmla="*/ 462575 w 3622031"/>
              <a:gd name="connsiteY11" fmla="*/ 744380 h 907905"/>
              <a:gd name="connsiteX12" fmla="*/ 2257 w 3622031"/>
              <a:gd name="connsiteY12" fmla="*/ 889897 h 907905"/>
              <a:gd name="connsiteX0" fmla="*/ 2278 w 3622052"/>
              <a:gd name="connsiteY0" fmla="*/ 889897 h 904740"/>
              <a:gd name="connsiteX1" fmla="*/ 649978 w 3622052"/>
              <a:gd name="connsiteY1" fmla="*/ 305697 h 904740"/>
              <a:gd name="connsiteX2" fmla="*/ 1304028 w 3622052"/>
              <a:gd name="connsiteY2" fmla="*/ 96147 h 904740"/>
              <a:gd name="connsiteX3" fmla="*/ 1799328 w 3622052"/>
              <a:gd name="connsiteY3" fmla="*/ 897 h 904740"/>
              <a:gd name="connsiteX4" fmla="*/ 2510528 w 3622052"/>
              <a:gd name="connsiteY4" fmla="*/ 146947 h 904740"/>
              <a:gd name="connsiteX5" fmla="*/ 3126478 w 3622052"/>
              <a:gd name="connsiteY5" fmla="*/ 407297 h 904740"/>
              <a:gd name="connsiteX6" fmla="*/ 3621778 w 3622052"/>
              <a:gd name="connsiteY6" fmla="*/ 839097 h 904740"/>
              <a:gd name="connsiteX7" fmla="*/ 3189977 w 3622052"/>
              <a:gd name="connsiteY7" fmla="*/ 654947 h 904740"/>
              <a:gd name="connsiteX8" fmla="*/ 2758178 w 3622052"/>
              <a:gd name="connsiteY8" fmla="*/ 578747 h 904740"/>
              <a:gd name="connsiteX9" fmla="*/ 1799328 w 3622052"/>
              <a:gd name="connsiteY9" fmla="*/ 559697 h 904740"/>
              <a:gd name="connsiteX10" fmla="*/ 1151628 w 3622052"/>
              <a:gd name="connsiteY10" fmla="*/ 585097 h 904740"/>
              <a:gd name="connsiteX11" fmla="*/ 462596 w 3622052"/>
              <a:gd name="connsiteY11" fmla="*/ 744380 h 904740"/>
              <a:gd name="connsiteX12" fmla="*/ 2278 w 3622052"/>
              <a:gd name="connsiteY12" fmla="*/ 889897 h 904740"/>
              <a:gd name="connsiteX0" fmla="*/ 2100 w 3621874"/>
              <a:gd name="connsiteY0" fmla="*/ 889897 h 912512"/>
              <a:gd name="connsiteX1" fmla="*/ 649800 w 3621874"/>
              <a:gd name="connsiteY1" fmla="*/ 305697 h 912512"/>
              <a:gd name="connsiteX2" fmla="*/ 1303850 w 3621874"/>
              <a:gd name="connsiteY2" fmla="*/ 96147 h 912512"/>
              <a:gd name="connsiteX3" fmla="*/ 1799150 w 3621874"/>
              <a:gd name="connsiteY3" fmla="*/ 897 h 912512"/>
              <a:gd name="connsiteX4" fmla="*/ 2510350 w 3621874"/>
              <a:gd name="connsiteY4" fmla="*/ 146947 h 912512"/>
              <a:gd name="connsiteX5" fmla="*/ 3126300 w 3621874"/>
              <a:gd name="connsiteY5" fmla="*/ 407297 h 912512"/>
              <a:gd name="connsiteX6" fmla="*/ 3621600 w 3621874"/>
              <a:gd name="connsiteY6" fmla="*/ 839097 h 912512"/>
              <a:gd name="connsiteX7" fmla="*/ 3189799 w 3621874"/>
              <a:gd name="connsiteY7" fmla="*/ 654947 h 912512"/>
              <a:gd name="connsiteX8" fmla="*/ 2758000 w 3621874"/>
              <a:gd name="connsiteY8" fmla="*/ 578747 h 912512"/>
              <a:gd name="connsiteX9" fmla="*/ 1799150 w 3621874"/>
              <a:gd name="connsiteY9" fmla="*/ 559697 h 912512"/>
              <a:gd name="connsiteX10" fmla="*/ 1151450 w 3621874"/>
              <a:gd name="connsiteY10" fmla="*/ 585097 h 912512"/>
              <a:gd name="connsiteX11" fmla="*/ 462418 w 3621874"/>
              <a:gd name="connsiteY11" fmla="*/ 744380 h 912512"/>
              <a:gd name="connsiteX12" fmla="*/ 2100 w 3621874"/>
              <a:gd name="connsiteY12" fmla="*/ 889897 h 912512"/>
              <a:gd name="connsiteX0" fmla="*/ 2195 w 3621969"/>
              <a:gd name="connsiteY0" fmla="*/ 889897 h 908200"/>
              <a:gd name="connsiteX1" fmla="*/ 649895 w 3621969"/>
              <a:gd name="connsiteY1" fmla="*/ 305697 h 908200"/>
              <a:gd name="connsiteX2" fmla="*/ 1303945 w 3621969"/>
              <a:gd name="connsiteY2" fmla="*/ 96147 h 908200"/>
              <a:gd name="connsiteX3" fmla="*/ 1799245 w 3621969"/>
              <a:gd name="connsiteY3" fmla="*/ 897 h 908200"/>
              <a:gd name="connsiteX4" fmla="*/ 2510445 w 3621969"/>
              <a:gd name="connsiteY4" fmla="*/ 146947 h 908200"/>
              <a:gd name="connsiteX5" fmla="*/ 3126395 w 3621969"/>
              <a:gd name="connsiteY5" fmla="*/ 407297 h 908200"/>
              <a:gd name="connsiteX6" fmla="*/ 3621695 w 3621969"/>
              <a:gd name="connsiteY6" fmla="*/ 839097 h 908200"/>
              <a:gd name="connsiteX7" fmla="*/ 3189894 w 3621969"/>
              <a:gd name="connsiteY7" fmla="*/ 654947 h 908200"/>
              <a:gd name="connsiteX8" fmla="*/ 2758095 w 3621969"/>
              <a:gd name="connsiteY8" fmla="*/ 578747 h 908200"/>
              <a:gd name="connsiteX9" fmla="*/ 1799245 w 3621969"/>
              <a:gd name="connsiteY9" fmla="*/ 559697 h 908200"/>
              <a:gd name="connsiteX10" fmla="*/ 1151545 w 3621969"/>
              <a:gd name="connsiteY10" fmla="*/ 585097 h 908200"/>
              <a:gd name="connsiteX11" fmla="*/ 462513 w 3621969"/>
              <a:gd name="connsiteY11" fmla="*/ 744380 h 908200"/>
              <a:gd name="connsiteX12" fmla="*/ 2195 w 3621969"/>
              <a:gd name="connsiteY12" fmla="*/ 889897 h 908200"/>
              <a:gd name="connsiteX0" fmla="*/ 2195 w 3621969"/>
              <a:gd name="connsiteY0" fmla="*/ 889897 h 904249"/>
              <a:gd name="connsiteX1" fmla="*/ 649895 w 3621969"/>
              <a:gd name="connsiteY1" fmla="*/ 305697 h 904249"/>
              <a:gd name="connsiteX2" fmla="*/ 1303945 w 3621969"/>
              <a:gd name="connsiteY2" fmla="*/ 96147 h 904249"/>
              <a:gd name="connsiteX3" fmla="*/ 1799245 w 3621969"/>
              <a:gd name="connsiteY3" fmla="*/ 897 h 904249"/>
              <a:gd name="connsiteX4" fmla="*/ 2510445 w 3621969"/>
              <a:gd name="connsiteY4" fmla="*/ 146947 h 904249"/>
              <a:gd name="connsiteX5" fmla="*/ 3126395 w 3621969"/>
              <a:gd name="connsiteY5" fmla="*/ 407297 h 904249"/>
              <a:gd name="connsiteX6" fmla="*/ 3621695 w 3621969"/>
              <a:gd name="connsiteY6" fmla="*/ 839097 h 904249"/>
              <a:gd name="connsiteX7" fmla="*/ 3189894 w 3621969"/>
              <a:gd name="connsiteY7" fmla="*/ 654947 h 904249"/>
              <a:gd name="connsiteX8" fmla="*/ 2758095 w 3621969"/>
              <a:gd name="connsiteY8" fmla="*/ 578747 h 904249"/>
              <a:gd name="connsiteX9" fmla="*/ 1799245 w 3621969"/>
              <a:gd name="connsiteY9" fmla="*/ 559697 h 904249"/>
              <a:gd name="connsiteX10" fmla="*/ 1151545 w 3621969"/>
              <a:gd name="connsiteY10" fmla="*/ 585097 h 904249"/>
              <a:gd name="connsiteX11" fmla="*/ 462513 w 3621969"/>
              <a:gd name="connsiteY11" fmla="*/ 713048 h 904249"/>
              <a:gd name="connsiteX12" fmla="*/ 2195 w 3621969"/>
              <a:gd name="connsiteY12" fmla="*/ 889897 h 90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1969" h="904249">
                <a:moveTo>
                  <a:pt x="2195" y="889897"/>
                </a:moveTo>
                <a:cubicBezTo>
                  <a:pt x="33425" y="822005"/>
                  <a:pt x="432937" y="437989"/>
                  <a:pt x="649895" y="305697"/>
                </a:cubicBezTo>
                <a:cubicBezTo>
                  <a:pt x="866853" y="173405"/>
                  <a:pt x="1112387" y="146947"/>
                  <a:pt x="1303945" y="96147"/>
                </a:cubicBezTo>
                <a:cubicBezTo>
                  <a:pt x="1495503" y="45347"/>
                  <a:pt x="1598162" y="-7570"/>
                  <a:pt x="1799245" y="897"/>
                </a:cubicBezTo>
                <a:cubicBezTo>
                  <a:pt x="2000328" y="9364"/>
                  <a:pt x="2289253" y="98264"/>
                  <a:pt x="2510445" y="146947"/>
                </a:cubicBezTo>
                <a:cubicBezTo>
                  <a:pt x="2731637" y="195630"/>
                  <a:pt x="2941187" y="291939"/>
                  <a:pt x="3126395" y="407297"/>
                </a:cubicBezTo>
                <a:cubicBezTo>
                  <a:pt x="3311603" y="522655"/>
                  <a:pt x="3611112" y="797822"/>
                  <a:pt x="3621695" y="839097"/>
                </a:cubicBezTo>
                <a:cubicBezTo>
                  <a:pt x="3632278" y="880372"/>
                  <a:pt x="3333827" y="696222"/>
                  <a:pt x="3189894" y="654947"/>
                </a:cubicBezTo>
                <a:cubicBezTo>
                  <a:pt x="3045961" y="613672"/>
                  <a:pt x="2989870" y="594622"/>
                  <a:pt x="2758095" y="578747"/>
                </a:cubicBezTo>
                <a:cubicBezTo>
                  <a:pt x="2526320" y="562872"/>
                  <a:pt x="2067003" y="558639"/>
                  <a:pt x="1799245" y="559697"/>
                </a:cubicBezTo>
                <a:cubicBezTo>
                  <a:pt x="1531487" y="560755"/>
                  <a:pt x="1374853" y="557580"/>
                  <a:pt x="1151545" y="585097"/>
                </a:cubicBezTo>
                <a:cubicBezTo>
                  <a:pt x="928237" y="612614"/>
                  <a:pt x="644716" y="660448"/>
                  <a:pt x="462513" y="713048"/>
                </a:cubicBezTo>
                <a:cubicBezTo>
                  <a:pt x="280310" y="765648"/>
                  <a:pt x="-29035" y="957789"/>
                  <a:pt x="2195" y="889897"/>
                </a:cubicBezTo>
                <a:close/>
              </a:path>
            </a:pathLst>
          </a:custGeom>
          <a:solidFill>
            <a:sysClr val="windowText" lastClr="0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6" name="Freeform 5"/>
          <p:cNvSpPr/>
          <p:nvPr/>
        </p:nvSpPr>
        <p:spPr>
          <a:xfrm>
            <a:off x="5301190" y="2007909"/>
            <a:ext cx="666172" cy="3336449"/>
          </a:xfrm>
          <a:custGeom>
            <a:avLst/>
            <a:gdLst>
              <a:gd name="connsiteX0" fmla="*/ 19085 w 187784"/>
              <a:gd name="connsiteY0" fmla="*/ 0 h 2255467"/>
              <a:gd name="connsiteX1" fmla="*/ 12735 w 187784"/>
              <a:gd name="connsiteY1" fmla="*/ 2057400 h 2255467"/>
              <a:gd name="connsiteX2" fmla="*/ 165135 w 187784"/>
              <a:gd name="connsiteY2" fmla="*/ 2159000 h 2255467"/>
              <a:gd name="connsiteX3" fmla="*/ 184185 w 187784"/>
              <a:gd name="connsiteY3" fmla="*/ 1924050 h 2255467"/>
              <a:gd name="connsiteX0" fmla="*/ 21877 w 215776"/>
              <a:gd name="connsiteY0" fmla="*/ 0 h 2267510"/>
              <a:gd name="connsiteX1" fmla="*/ 15527 w 215776"/>
              <a:gd name="connsiteY1" fmla="*/ 2057400 h 2267510"/>
              <a:gd name="connsiteX2" fmla="*/ 206027 w 215776"/>
              <a:gd name="connsiteY2" fmla="*/ 2184400 h 2267510"/>
              <a:gd name="connsiteX3" fmla="*/ 186977 w 215776"/>
              <a:gd name="connsiteY3" fmla="*/ 1924050 h 2267510"/>
              <a:gd name="connsiteX0" fmla="*/ 21877 w 245650"/>
              <a:gd name="connsiteY0" fmla="*/ 0 h 2267510"/>
              <a:gd name="connsiteX1" fmla="*/ 15527 w 245650"/>
              <a:gd name="connsiteY1" fmla="*/ 2057400 h 2267510"/>
              <a:gd name="connsiteX2" fmla="*/ 206027 w 245650"/>
              <a:gd name="connsiteY2" fmla="*/ 2184400 h 2267510"/>
              <a:gd name="connsiteX3" fmla="*/ 244127 w 245650"/>
              <a:gd name="connsiteY3" fmla="*/ 1924050 h 2267510"/>
              <a:gd name="connsiteX0" fmla="*/ 14027 w 237027"/>
              <a:gd name="connsiteY0" fmla="*/ 0 h 2268677"/>
              <a:gd name="connsiteX1" fmla="*/ 7677 w 237027"/>
              <a:gd name="connsiteY1" fmla="*/ 2057400 h 2268677"/>
              <a:gd name="connsiteX2" fmla="*/ 90227 w 237027"/>
              <a:gd name="connsiteY2" fmla="*/ 2216149 h 2268677"/>
              <a:gd name="connsiteX3" fmla="*/ 198177 w 237027"/>
              <a:gd name="connsiteY3" fmla="*/ 2184400 h 2268677"/>
              <a:gd name="connsiteX4" fmla="*/ 236277 w 237027"/>
              <a:gd name="connsiteY4" fmla="*/ 1924050 h 2268677"/>
              <a:gd name="connsiteX0" fmla="*/ 16770 w 239614"/>
              <a:gd name="connsiteY0" fmla="*/ 0 h 2297039"/>
              <a:gd name="connsiteX1" fmla="*/ 10420 w 239614"/>
              <a:gd name="connsiteY1" fmla="*/ 2057400 h 2297039"/>
              <a:gd name="connsiteX2" fmla="*/ 131070 w 239614"/>
              <a:gd name="connsiteY2" fmla="*/ 2268677 h 2297039"/>
              <a:gd name="connsiteX3" fmla="*/ 200920 w 239614"/>
              <a:gd name="connsiteY3" fmla="*/ 2184400 h 2297039"/>
              <a:gd name="connsiteX4" fmla="*/ 239020 w 239614"/>
              <a:gd name="connsiteY4" fmla="*/ 1924050 h 2297039"/>
              <a:gd name="connsiteX0" fmla="*/ 16770 w 239614"/>
              <a:gd name="connsiteY0" fmla="*/ 0 h 2307613"/>
              <a:gd name="connsiteX1" fmla="*/ 10420 w 239614"/>
              <a:gd name="connsiteY1" fmla="*/ 2057400 h 2307613"/>
              <a:gd name="connsiteX2" fmla="*/ 131070 w 239614"/>
              <a:gd name="connsiteY2" fmla="*/ 2286225 h 2307613"/>
              <a:gd name="connsiteX3" fmla="*/ 200920 w 239614"/>
              <a:gd name="connsiteY3" fmla="*/ 2184400 h 2307613"/>
              <a:gd name="connsiteX4" fmla="*/ 239020 w 239614"/>
              <a:gd name="connsiteY4" fmla="*/ 1924050 h 2307613"/>
              <a:gd name="connsiteX0" fmla="*/ 16770 w 239614"/>
              <a:gd name="connsiteY0" fmla="*/ 0 h 2314759"/>
              <a:gd name="connsiteX1" fmla="*/ 10420 w 239614"/>
              <a:gd name="connsiteY1" fmla="*/ 2057400 h 2314759"/>
              <a:gd name="connsiteX2" fmla="*/ 131070 w 239614"/>
              <a:gd name="connsiteY2" fmla="*/ 2286225 h 2314759"/>
              <a:gd name="connsiteX3" fmla="*/ 200920 w 239614"/>
              <a:gd name="connsiteY3" fmla="*/ 2184400 h 2314759"/>
              <a:gd name="connsiteX4" fmla="*/ 239020 w 239614"/>
              <a:gd name="connsiteY4" fmla="*/ 1924050 h 2314759"/>
              <a:gd name="connsiteX0" fmla="*/ 16770 w 239614"/>
              <a:gd name="connsiteY0" fmla="*/ 0 h 2314759"/>
              <a:gd name="connsiteX1" fmla="*/ 10420 w 239614"/>
              <a:gd name="connsiteY1" fmla="*/ 2057400 h 2314759"/>
              <a:gd name="connsiteX2" fmla="*/ 131070 w 239614"/>
              <a:gd name="connsiteY2" fmla="*/ 2286225 h 2314759"/>
              <a:gd name="connsiteX3" fmla="*/ 200920 w 239614"/>
              <a:gd name="connsiteY3" fmla="*/ 2184400 h 2314759"/>
              <a:gd name="connsiteX4" fmla="*/ 239020 w 239614"/>
              <a:gd name="connsiteY4" fmla="*/ 1924050 h 2314759"/>
              <a:gd name="connsiteX0" fmla="*/ 17772 w 240616"/>
              <a:gd name="connsiteY0" fmla="*/ 0 h 2326216"/>
              <a:gd name="connsiteX1" fmla="*/ 11422 w 240616"/>
              <a:gd name="connsiteY1" fmla="*/ 2057400 h 2326216"/>
              <a:gd name="connsiteX2" fmla="*/ 145844 w 240616"/>
              <a:gd name="connsiteY2" fmla="*/ 2303773 h 2326216"/>
              <a:gd name="connsiteX3" fmla="*/ 201922 w 240616"/>
              <a:gd name="connsiteY3" fmla="*/ 2184400 h 2326216"/>
              <a:gd name="connsiteX4" fmla="*/ 240022 w 240616"/>
              <a:gd name="connsiteY4" fmla="*/ 1924050 h 2326216"/>
              <a:gd name="connsiteX0" fmla="*/ 17772 w 240504"/>
              <a:gd name="connsiteY0" fmla="*/ 0 h 2326216"/>
              <a:gd name="connsiteX1" fmla="*/ 11422 w 240504"/>
              <a:gd name="connsiteY1" fmla="*/ 2057400 h 2326216"/>
              <a:gd name="connsiteX2" fmla="*/ 145844 w 240504"/>
              <a:gd name="connsiteY2" fmla="*/ 2303773 h 2326216"/>
              <a:gd name="connsiteX3" fmla="*/ 201922 w 240504"/>
              <a:gd name="connsiteY3" fmla="*/ 2184400 h 2326216"/>
              <a:gd name="connsiteX4" fmla="*/ 240022 w 240504"/>
              <a:gd name="connsiteY4" fmla="*/ 1924050 h 2326216"/>
              <a:gd name="connsiteX0" fmla="*/ 17772 w 240807"/>
              <a:gd name="connsiteY0" fmla="*/ 0 h 2317998"/>
              <a:gd name="connsiteX1" fmla="*/ 11422 w 240807"/>
              <a:gd name="connsiteY1" fmla="*/ 2057400 h 2317998"/>
              <a:gd name="connsiteX2" fmla="*/ 145844 w 240807"/>
              <a:gd name="connsiteY2" fmla="*/ 2303773 h 2317998"/>
              <a:gd name="connsiteX3" fmla="*/ 215694 w 240807"/>
              <a:gd name="connsiteY3" fmla="*/ 2196099 h 2317998"/>
              <a:gd name="connsiteX4" fmla="*/ 240022 w 240807"/>
              <a:gd name="connsiteY4" fmla="*/ 1924050 h 2317998"/>
              <a:gd name="connsiteX0" fmla="*/ 17772 w 240807"/>
              <a:gd name="connsiteY0" fmla="*/ 0 h 2342472"/>
              <a:gd name="connsiteX1" fmla="*/ 11422 w 240807"/>
              <a:gd name="connsiteY1" fmla="*/ 2057400 h 2342472"/>
              <a:gd name="connsiteX2" fmla="*/ 145844 w 240807"/>
              <a:gd name="connsiteY2" fmla="*/ 2338869 h 2342472"/>
              <a:gd name="connsiteX3" fmla="*/ 215694 w 240807"/>
              <a:gd name="connsiteY3" fmla="*/ 2196099 h 2342472"/>
              <a:gd name="connsiteX4" fmla="*/ 240022 w 240807"/>
              <a:gd name="connsiteY4" fmla="*/ 1924050 h 2342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07" h="2342472">
                <a:moveTo>
                  <a:pt x="17772" y="0"/>
                </a:moveTo>
                <a:cubicBezTo>
                  <a:pt x="2426" y="848783"/>
                  <a:pt x="-9923" y="1667589"/>
                  <a:pt x="11422" y="2057400"/>
                </a:cubicBezTo>
                <a:cubicBezTo>
                  <a:pt x="32767" y="2447212"/>
                  <a:pt x="111799" y="2315752"/>
                  <a:pt x="145844" y="2338869"/>
                </a:cubicBezTo>
                <a:cubicBezTo>
                  <a:pt x="179889" y="2361986"/>
                  <a:pt x="197702" y="2253537"/>
                  <a:pt x="215694" y="2196099"/>
                </a:cubicBezTo>
                <a:cubicBezTo>
                  <a:pt x="226800" y="2138661"/>
                  <a:pt x="244784" y="2030412"/>
                  <a:pt x="240022" y="1924050"/>
                </a:cubicBezTo>
              </a:path>
            </a:pathLst>
          </a:custGeom>
          <a:noFill/>
          <a:ln w="117475"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4" name="TextBox 23"/>
          <p:cNvSpPr txBox="1"/>
          <p:nvPr/>
        </p:nvSpPr>
        <p:spPr>
          <a:xfrm>
            <a:off x="6686023" y="3302773"/>
            <a:ext cx="2304023"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defPPr>
              <a:defRPr lang="en-US"/>
            </a:defPPr>
            <a:lvl1pPr>
              <a:defRPr sz="2800" b="1"/>
            </a:lvl1pPr>
          </a:lstStyle>
          <a:p>
            <a:pPr algn="ctr"/>
            <a:r>
              <a:rPr lang="en-US" sz="2400" dirty="0" smtClean="0"/>
              <a:t>Influencer marketing</a:t>
            </a:r>
            <a:endParaRPr lang="en-IN" sz="2400" dirty="0"/>
          </a:p>
        </p:txBody>
      </p:sp>
      <p:sp>
        <p:nvSpPr>
          <p:cNvPr id="20" name="TextBox 19"/>
          <p:cNvSpPr txBox="1"/>
          <p:nvPr/>
        </p:nvSpPr>
        <p:spPr>
          <a:xfrm>
            <a:off x="8492411" y="2559938"/>
            <a:ext cx="2037984"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defPPr>
              <a:defRPr lang="en-US"/>
            </a:defPPr>
            <a:lvl1pPr>
              <a:defRPr sz="2800" b="1"/>
            </a:lvl1pPr>
          </a:lstStyle>
          <a:p>
            <a:pPr algn="ctr"/>
            <a:r>
              <a:rPr lang="en-US" sz="2400" dirty="0"/>
              <a:t>Pricing</a:t>
            </a:r>
            <a:endParaRPr lang="en-IN" sz="2400" dirty="0"/>
          </a:p>
        </p:txBody>
      </p:sp>
      <p:sp>
        <p:nvSpPr>
          <p:cNvPr id="13" name="TextBox 12"/>
          <p:cNvSpPr txBox="1"/>
          <p:nvPr/>
        </p:nvSpPr>
        <p:spPr>
          <a:xfrm>
            <a:off x="4656782" y="3302175"/>
            <a:ext cx="1820134"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defPPr>
              <a:defRPr lang="en-US"/>
            </a:defPPr>
            <a:lvl1pPr>
              <a:defRPr sz="2800" b="1"/>
            </a:lvl1pPr>
          </a:lstStyle>
          <a:p>
            <a:pPr algn="ctr"/>
            <a:r>
              <a:rPr lang="en-US" sz="2400" dirty="0"/>
              <a:t>Social media</a:t>
            </a:r>
            <a:endParaRPr lang="en-IN" sz="2400" dirty="0"/>
          </a:p>
        </p:txBody>
      </p:sp>
      <p:pic>
        <p:nvPicPr>
          <p:cNvPr id="23" name="Content Placeholder 3"/>
          <p:cNvPicPr>
            <a:picLocks noGrp="1" noChangeAspect="1"/>
          </p:cNvPicPr>
          <p:nvPr>
            <p:ph idx="1"/>
          </p:nvPr>
        </p:nvPicPr>
        <p:blipFill>
          <a:blip r:embed="rId2"/>
          <a:stretch>
            <a:fillRect/>
          </a:stretch>
        </p:blipFill>
        <p:spPr>
          <a:xfrm>
            <a:off x="2825458" y="4371975"/>
            <a:ext cx="5255207" cy="1688744"/>
          </a:xfrm>
          <a:prstGeom prst="rect">
            <a:avLst/>
          </a:prstGeom>
        </p:spPr>
      </p:pic>
      <p:cxnSp>
        <p:nvCxnSpPr>
          <p:cNvPr id="19" name="Straight Connector 18"/>
          <p:cNvCxnSpPr/>
          <p:nvPr/>
        </p:nvCxnSpPr>
        <p:spPr>
          <a:xfrm>
            <a:off x="5308228" y="804994"/>
            <a:ext cx="1265" cy="327446"/>
          </a:xfrm>
          <a:prstGeom prst="line">
            <a:avLst/>
          </a:prstGeom>
          <a:ln w="111125"/>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283103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wipe(down)">
                                      <p:cBhvr>
                                        <p:cTn id="42" dur="500"/>
                                        <p:tgtEl>
                                          <p:spTgt spid="1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down)">
                                      <p:cBhvr>
                                        <p:cTn id="47" dur="500"/>
                                        <p:tgtEl>
                                          <p:spTgt spid="2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wipe(down)">
                                      <p:cBhvr>
                                        <p:cTn id="52" dur="500"/>
                                        <p:tgtEl>
                                          <p:spTgt spid="1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5"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179" y="378372"/>
            <a:ext cx="10515600" cy="683173"/>
          </a:xfrm>
        </p:spPr>
        <p:txBody>
          <a:bodyPr vert="horz" lIns="91440" tIns="45720" rIns="91440" bIns="45720" rtlCol="0" anchor="ctr">
            <a:normAutofit/>
          </a:bodyPr>
          <a:lstStyle/>
          <a:p>
            <a:r>
              <a:rPr lang="en-US" sz="3200" b="1" dirty="0">
                <a:solidFill>
                  <a:srgbClr val="002060"/>
                </a:solidFill>
                <a:latin typeface="Georgia" panose="02040502050405020303" pitchFamily="18" charset="0"/>
              </a:rPr>
              <a:t>Branding</a:t>
            </a:r>
            <a:endParaRPr lang="en-IN" sz="32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480646" y="1061545"/>
            <a:ext cx="10852133" cy="4933534"/>
          </a:xfrm>
        </p:spPr>
        <p:txBody>
          <a:bodyPr>
            <a:noAutofit/>
          </a:bodyPr>
          <a:lstStyle/>
          <a:p>
            <a:r>
              <a:rPr lang="en-US" sz="2600" b="1" dirty="0"/>
              <a:t>Brand is your </a:t>
            </a:r>
            <a:r>
              <a:rPr lang="en-US" sz="2600" b="1" dirty="0" smtClean="0"/>
              <a:t>promise, and customers’ trust on it, </a:t>
            </a:r>
            <a:r>
              <a:rPr lang="en-US" sz="2600" b="1" dirty="0"/>
              <a:t>to your customers about superior performance of a product or service compared to that of the competitors and customers’ level of trust on your promise.</a:t>
            </a:r>
          </a:p>
          <a:p>
            <a:r>
              <a:rPr lang="en-US" sz="2600" b="1" dirty="0"/>
              <a:t>A brand is like a channel of communication. Having a strong brand indicates that you have a group of loyal customers who repeatedly buy your product. Stronger the brand, deeper is the relationship and commitment to your products and lower is the risk of your business.</a:t>
            </a:r>
          </a:p>
          <a:p>
            <a:r>
              <a:rPr lang="en-US" sz="2600" b="1" dirty="0"/>
              <a:t>A brand may represent a low-cost medium performance product or a high-cost premium one or anything in between. </a:t>
            </a:r>
            <a:endParaRPr lang="en-US" sz="2600" b="1" dirty="0" smtClean="0"/>
          </a:p>
          <a:p>
            <a:r>
              <a:rPr lang="en-IN" sz="2600" b="1" dirty="0" smtClean="0"/>
              <a:t>Thus, brand represents a promise of certain quality, trust, performance, and reliability.</a:t>
            </a:r>
            <a:endParaRPr lang="en-US" sz="2600" b="1" dirty="0"/>
          </a:p>
        </p:txBody>
      </p:sp>
    </p:spTree>
    <p:extLst>
      <p:ext uri="{BB962C8B-B14F-4D97-AF65-F5344CB8AC3E}">
        <p14:creationId xmlns:p14="http://schemas.microsoft.com/office/powerpoint/2010/main" val="26583854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9732" y="730886"/>
            <a:ext cx="10515600" cy="769992"/>
          </a:xfrm>
        </p:spPr>
        <p:txBody>
          <a:bodyPr/>
          <a:lstStyle/>
          <a:p>
            <a:r>
              <a:rPr lang="en-US" sz="3200" b="1" dirty="0">
                <a:solidFill>
                  <a:srgbClr val="002060"/>
                </a:solidFill>
                <a:latin typeface="Georgia" panose="02040502050405020303" pitchFamily="18" charset="0"/>
              </a:rPr>
              <a:t>Branding</a:t>
            </a:r>
            <a:endParaRPr lang="en-US" sz="3200" dirty="0"/>
          </a:p>
        </p:txBody>
      </p:sp>
      <p:sp>
        <p:nvSpPr>
          <p:cNvPr id="3" name="Text Placeholder 2"/>
          <p:cNvSpPr>
            <a:spLocks noGrp="1"/>
          </p:cNvSpPr>
          <p:nvPr>
            <p:ph type="body" idx="1"/>
          </p:nvPr>
        </p:nvSpPr>
        <p:spPr>
          <a:xfrm>
            <a:off x="1385684" y="1834574"/>
            <a:ext cx="9451428" cy="3606106"/>
          </a:xfrm>
        </p:spPr>
        <p:txBody>
          <a:bodyPr/>
          <a:lstStyle/>
          <a:p>
            <a:r>
              <a:rPr lang="en-US" sz="2400" b="1" dirty="0" smtClean="0"/>
              <a:t>is </a:t>
            </a:r>
            <a:r>
              <a:rPr lang="en-US" sz="2400" b="1" dirty="0"/>
              <a:t>the process of building trust in customers’ mind on a </a:t>
            </a:r>
            <a:r>
              <a:rPr lang="en-US" sz="2400" b="1" dirty="0" smtClean="0"/>
              <a:t>product, </a:t>
            </a:r>
            <a:r>
              <a:rPr lang="en-US" sz="2400" b="1" dirty="0"/>
              <a:t>service or the company as a whole </a:t>
            </a:r>
            <a:r>
              <a:rPr lang="en-US" sz="2400" b="1" dirty="0" smtClean="0"/>
              <a:t>by </a:t>
            </a:r>
            <a:r>
              <a:rPr lang="en-US" sz="2400" b="1" dirty="0"/>
              <a:t>promising certain values and </a:t>
            </a:r>
            <a:r>
              <a:rPr lang="en-US" sz="2400" b="1" dirty="0" smtClean="0"/>
              <a:t>delivering better than what is promised. </a:t>
            </a:r>
          </a:p>
          <a:p>
            <a:r>
              <a:rPr lang="en-US" sz="2400" b="1" dirty="0" smtClean="0"/>
              <a:t>The </a:t>
            </a:r>
            <a:r>
              <a:rPr lang="en-US" sz="2400" b="1" dirty="0"/>
              <a:t>goal is to establish a </a:t>
            </a:r>
            <a:r>
              <a:rPr lang="en-US" sz="2400" b="1" dirty="0" smtClean="0"/>
              <a:t>positive impression in the minds of consumers to attract and retain loyal </a:t>
            </a:r>
            <a:r>
              <a:rPr lang="en-US" sz="2400" b="1" dirty="0"/>
              <a:t>customers.</a:t>
            </a:r>
          </a:p>
          <a:p>
            <a:r>
              <a:rPr lang="en-US" sz="2400" b="1" dirty="0"/>
              <a:t>Branding </a:t>
            </a:r>
            <a:r>
              <a:rPr lang="en-US" sz="2400" b="1" dirty="0" smtClean="0"/>
              <a:t>needs to deliver values and to communicate it </a:t>
            </a:r>
            <a:r>
              <a:rPr lang="en-US" sz="2400" b="1" dirty="0"/>
              <a:t>through </a:t>
            </a:r>
            <a:r>
              <a:rPr lang="en-US" sz="2400" b="1" dirty="0" smtClean="0"/>
              <a:t>various marketing media such as advertisement </a:t>
            </a:r>
            <a:r>
              <a:rPr lang="en-US" sz="2400" b="1" dirty="0"/>
              <a:t>and promotion.  </a:t>
            </a:r>
          </a:p>
          <a:p>
            <a:endParaRPr lang="en-US" sz="2400" dirty="0"/>
          </a:p>
        </p:txBody>
      </p:sp>
    </p:spTree>
    <p:extLst>
      <p:ext uri="{BB962C8B-B14F-4D97-AF65-F5344CB8AC3E}">
        <p14:creationId xmlns:p14="http://schemas.microsoft.com/office/powerpoint/2010/main" val="3604103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096" y="470229"/>
            <a:ext cx="10515600" cy="977024"/>
          </a:xfrm>
        </p:spPr>
        <p:txBody>
          <a:bodyPr vert="horz" lIns="91440" tIns="45720" rIns="91440" bIns="45720" rtlCol="0" anchor="ctr">
            <a:normAutofit/>
          </a:bodyPr>
          <a:lstStyle/>
          <a:p>
            <a:r>
              <a:rPr lang="en-IN" sz="3600" b="1" dirty="0">
                <a:solidFill>
                  <a:srgbClr val="002060"/>
                </a:solidFill>
                <a:latin typeface="Georgia" panose="02040502050405020303" pitchFamily="18" charset="0"/>
              </a:rPr>
              <a:t>Brand</a:t>
            </a:r>
            <a:endParaRPr lang="en-US"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941618" y="1333523"/>
            <a:ext cx="10515600" cy="4351338"/>
          </a:xfrm>
        </p:spPr>
        <p:txBody>
          <a:bodyPr>
            <a:normAutofit/>
          </a:bodyPr>
          <a:lstStyle/>
          <a:p>
            <a:r>
              <a:rPr lang="en-US" b="1" dirty="0"/>
              <a:t>Branding has two definite components: one rational (tangible: quality, features, price), and the other, emotional (Intangible: mental image, esteem, </a:t>
            </a:r>
            <a:r>
              <a:rPr lang="en-US" b="1" dirty="0" smtClean="0"/>
              <a:t>trust, experience, meaning). </a:t>
            </a:r>
            <a:endParaRPr lang="en-US" b="1" dirty="0"/>
          </a:p>
          <a:p>
            <a:r>
              <a:rPr lang="en-US" b="1" dirty="0"/>
              <a:t>It has been proven that many customers become passionate on certain brands though they cannot make distinction in blind tests. </a:t>
            </a:r>
          </a:p>
          <a:p>
            <a:r>
              <a:rPr lang="en-US" b="1" dirty="0"/>
              <a:t>By showing association of celebrities with a product or company, companies try to create perception in peoples’ mind about quality, trust, and esteem. It is also a process of co-sharing of brand equity. For example, Nike associates its products with star athletes</a:t>
            </a:r>
            <a:r>
              <a:rPr lang="en-US" b="1" dirty="0" smtClean="0"/>
              <a:t>.</a:t>
            </a:r>
            <a:endParaRPr lang="en-US" b="1" dirty="0"/>
          </a:p>
          <a:p>
            <a:pPr marL="114300" indent="0">
              <a:buNone/>
            </a:pPr>
            <a:endParaRPr lang="en-US" b="1" dirty="0"/>
          </a:p>
        </p:txBody>
      </p:sp>
    </p:spTree>
    <p:extLst>
      <p:ext uri="{BB962C8B-B14F-4D97-AF65-F5344CB8AC3E}">
        <p14:creationId xmlns:p14="http://schemas.microsoft.com/office/powerpoint/2010/main" val="42032852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1189" y="1455149"/>
            <a:ext cx="1763688" cy="4052664"/>
            <a:chOff x="1524000" y="1752600"/>
            <a:chExt cx="1763688" cy="4052664"/>
          </a:xfrm>
        </p:grpSpPr>
        <p:sp>
          <p:nvSpPr>
            <p:cNvPr id="5" name="Oval 4"/>
            <p:cNvSpPr/>
            <p:nvPr/>
          </p:nvSpPr>
          <p:spPr bwMode="auto">
            <a:xfrm>
              <a:off x="1524000" y="1752600"/>
              <a:ext cx="1763688" cy="4052664"/>
            </a:xfrm>
            <a:prstGeom prst="ellipse">
              <a:avLst/>
            </a:prstGeom>
            <a:pattFill prst="openDmnd">
              <a:fgClr>
                <a:schemeClr val="accent1"/>
              </a:fgClr>
              <a:bgClr>
                <a:schemeClr val="bg1"/>
              </a:bgClr>
            </a:patt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translucentPowder">
              <a:bevelT w="63500" h="63500" prst="artDeco"/>
              <a:contourClr>
                <a:srgbClr val="FFFFFF"/>
              </a:contourClr>
            </a:sp3d>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sz="2400" dirty="0">
                <a:latin typeface="Times New Roman" pitchFamily="18" charset="0"/>
              </a:endParaRPr>
            </a:p>
          </p:txBody>
        </p:sp>
        <p:sp>
          <p:nvSpPr>
            <p:cNvPr id="6" name="TextBox 5"/>
            <p:cNvSpPr txBox="1"/>
            <p:nvPr/>
          </p:nvSpPr>
          <p:spPr>
            <a:xfrm rot="16200000">
              <a:off x="568961" y="2999094"/>
              <a:ext cx="3816424" cy="1323439"/>
            </a:xfrm>
            <a:prstGeom prst="rect">
              <a:avLst/>
            </a:prstGeom>
            <a:noFill/>
          </p:spPr>
          <p:txBody>
            <a:bodyPr wrap="square" rtlCol="0">
              <a:spAutoFit/>
            </a:bodyPr>
            <a:lstStyle/>
            <a:p>
              <a:pPr algn="ctr"/>
              <a:r>
                <a:rPr lang="en-US" sz="1600" b="1" dirty="0" smtClean="0"/>
                <a:t>Storytelling </a:t>
              </a:r>
              <a:r>
                <a:rPr lang="en-US" sz="1600" b="1" dirty="0"/>
                <a:t>is a powerful and effective way to make emotional connection &amp; build lasting relations with your audience.</a:t>
              </a:r>
            </a:p>
            <a:p>
              <a:pPr algn="ctr"/>
              <a:endParaRPr lang="en-IN" sz="1600" b="1" dirty="0"/>
            </a:p>
          </p:txBody>
        </p:sp>
      </p:grpSp>
      <p:sp>
        <p:nvSpPr>
          <p:cNvPr id="2" name="Title 1"/>
          <p:cNvSpPr>
            <a:spLocks noGrp="1"/>
          </p:cNvSpPr>
          <p:nvPr>
            <p:ph type="title"/>
          </p:nvPr>
        </p:nvSpPr>
        <p:spPr>
          <a:xfrm>
            <a:off x="1463040" y="337901"/>
            <a:ext cx="8214360" cy="1012288"/>
          </a:xfrm>
        </p:spPr>
        <p:txBody>
          <a:bodyPr/>
          <a:lstStyle/>
          <a:p>
            <a:r>
              <a:rPr lang="en-US" sz="3200" b="1" dirty="0">
                <a:solidFill>
                  <a:srgbClr val="002060"/>
                </a:solidFill>
                <a:latin typeface="Georgia" panose="02040502050405020303" pitchFamily="18" charset="0"/>
              </a:rPr>
              <a:t>Building a Strong Brand</a:t>
            </a:r>
            <a:endParaRPr lang="en-IN" sz="3200" dirty="0"/>
          </a:p>
        </p:txBody>
      </p:sp>
      <p:sp>
        <p:nvSpPr>
          <p:cNvPr id="13" name="Block Arc 12"/>
          <p:cNvSpPr/>
          <p:nvPr/>
        </p:nvSpPr>
        <p:spPr>
          <a:xfrm>
            <a:off x="-4343489" y="245335"/>
            <a:ext cx="6498610" cy="6498610"/>
          </a:xfrm>
          <a:prstGeom prst="blockArc">
            <a:avLst>
              <a:gd name="adj1" fmla="val 18900000"/>
              <a:gd name="adj2" fmla="val 2700000"/>
              <a:gd name="adj3" fmla="val 332"/>
            </a:avLst>
          </a:prstGeom>
          <a:ln w="82550" cap="rnd" cmpd="dbl">
            <a:gradFill>
              <a:gsLst>
                <a:gs pos="0">
                  <a:srgbClr val="C00000"/>
                </a:gs>
                <a:gs pos="74000">
                  <a:srgbClr val="EA7616"/>
                </a:gs>
                <a:gs pos="83000">
                  <a:srgbClr val="FFFF00"/>
                </a:gs>
                <a:gs pos="100000">
                  <a:srgbClr val="FFC000"/>
                </a:gs>
              </a:gsLst>
              <a:lin ang="5400000" scaled="1"/>
            </a:gradFill>
            <a:bevel/>
          </a:ln>
        </p:spPr>
        <p:style>
          <a:lnRef idx="2">
            <a:scrgbClr r="0" g="0" b="0"/>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Freeform 13"/>
          <p:cNvSpPr/>
          <p:nvPr/>
        </p:nvSpPr>
        <p:spPr>
          <a:xfrm>
            <a:off x="1659214" y="1297045"/>
            <a:ext cx="9063462" cy="1052808"/>
          </a:xfrm>
          <a:custGeom>
            <a:avLst/>
            <a:gdLst>
              <a:gd name="connsiteX0" fmla="*/ 0 w 9063462"/>
              <a:gd name="connsiteY0" fmla="*/ 0 h 1052808"/>
              <a:gd name="connsiteX1" fmla="*/ 9063462 w 9063462"/>
              <a:gd name="connsiteY1" fmla="*/ 0 h 1052808"/>
              <a:gd name="connsiteX2" fmla="*/ 9063462 w 9063462"/>
              <a:gd name="connsiteY2" fmla="*/ 1052808 h 1052808"/>
              <a:gd name="connsiteX3" fmla="*/ 0 w 9063462"/>
              <a:gd name="connsiteY3" fmla="*/ 1052808 h 1052808"/>
              <a:gd name="connsiteX4" fmla="*/ 0 w 9063462"/>
              <a:gd name="connsiteY4" fmla="*/ 0 h 1052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3462" h="1052808">
                <a:moveTo>
                  <a:pt x="0" y="0"/>
                </a:moveTo>
                <a:lnTo>
                  <a:pt x="9063462" y="0"/>
                </a:lnTo>
                <a:lnTo>
                  <a:pt x="9063462" y="1052808"/>
                </a:lnTo>
                <a:lnTo>
                  <a:pt x="0" y="1052808"/>
                </a:lnTo>
                <a:lnTo>
                  <a:pt x="0" y="0"/>
                </a:lnTo>
                <a:close/>
              </a:path>
            </a:pathLst>
          </a:custGeom>
          <a:solidFill>
            <a:srgbClr val="394E4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txBody>
          <a:bodyPr spcFirstLastPara="0" vert="horz" wrap="square" lIns="589457"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t>Design a compelling story. Advertise to create awareness. </a:t>
            </a:r>
            <a:endParaRPr lang="en-IN" sz="2800" b="1" kern="1200" dirty="0"/>
          </a:p>
        </p:txBody>
      </p:sp>
      <p:sp>
        <p:nvSpPr>
          <p:cNvPr id="15" name="Oval 14"/>
          <p:cNvSpPr/>
          <p:nvPr/>
        </p:nvSpPr>
        <p:spPr>
          <a:xfrm>
            <a:off x="1195075" y="1359310"/>
            <a:ext cx="928278" cy="928278"/>
          </a:xfrm>
          <a:prstGeom prst="ellipse">
            <a:avLst/>
          </a:prstGeom>
          <a:blipFill rotWithShape="0">
            <a:blip r:embed="rId2"/>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6" name="Freeform 15"/>
          <p:cNvSpPr/>
          <p:nvPr/>
        </p:nvSpPr>
        <p:spPr>
          <a:xfrm>
            <a:off x="2084977" y="2411172"/>
            <a:ext cx="8637700" cy="1052808"/>
          </a:xfrm>
          <a:custGeom>
            <a:avLst/>
            <a:gdLst>
              <a:gd name="connsiteX0" fmla="*/ 0 w 8637700"/>
              <a:gd name="connsiteY0" fmla="*/ 0 h 1052808"/>
              <a:gd name="connsiteX1" fmla="*/ 8637700 w 8637700"/>
              <a:gd name="connsiteY1" fmla="*/ 0 h 1052808"/>
              <a:gd name="connsiteX2" fmla="*/ 8637700 w 8637700"/>
              <a:gd name="connsiteY2" fmla="*/ 1052808 h 1052808"/>
              <a:gd name="connsiteX3" fmla="*/ 0 w 8637700"/>
              <a:gd name="connsiteY3" fmla="*/ 1052808 h 1052808"/>
              <a:gd name="connsiteX4" fmla="*/ 0 w 8637700"/>
              <a:gd name="connsiteY4" fmla="*/ 0 h 1052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7700" h="1052808">
                <a:moveTo>
                  <a:pt x="0" y="0"/>
                </a:moveTo>
                <a:lnTo>
                  <a:pt x="8637700" y="0"/>
                </a:lnTo>
                <a:lnTo>
                  <a:pt x="8637700" y="1052808"/>
                </a:lnTo>
                <a:lnTo>
                  <a:pt x="0" y="1052808"/>
                </a:lnTo>
                <a:lnTo>
                  <a:pt x="0" y="0"/>
                </a:lnTo>
                <a:close/>
              </a:path>
            </a:pathLst>
          </a:custGeom>
          <a:solidFill>
            <a:srgbClr val="394E4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txBody>
          <a:bodyPr spcFirstLastPara="0" vert="horz" wrap="square" lIns="589457" tIns="55880" rIns="55880" bIns="55880" numCol="1" spcCol="1270" anchor="ctr" anchorCtr="0">
            <a:noAutofit/>
          </a:bodyPr>
          <a:lstStyle/>
          <a:p>
            <a:pPr lvl="0" algn="l" defTabSz="977900">
              <a:lnSpc>
                <a:spcPct val="90000"/>
              </a:lnSpc>
              <a:spcBef>
                <a:spcPct val="0"/>
              </a:spcBef>
              <a:spcAft>
                <a:spcPct val="35000"/>
              </a:spcAft>
            </a:pPr>
            <a:r>
              <a:rPr lang="en-US" sz="2200" b="1" kern="1200" dirty="0" smtClean="0"/>
              <a:t>Use the story to engage consumers and elicit emotion to foster loyalty, forging a meaningful relationship that goes far beyond product and service.</a:t>
            </a:r>
            <a:endParaRPr lang="en-IN" sz="2200" b="1" kern="1200" dirty="0"/>
          </a:p>
        </p:txBody>
      </p:sp>
      <p:sp>
        <p:nvSpPr>
          <p:cNvPr id="17" name="Oval 16"/>
          <p:cNvSpPr/>
          <p:nvPr/>
        </p:nvSpPr>
        <p:spPr>
          <a:xfrm>
            <a:off x="1620838" y="2473437"/>
            <a:ext cx="928278" cy="928278"/>
          </a:xfrm>
          <a:prstGeom prst="ellipse">
            <a:avLst/>
          </a:prstGeom>
          <a:blipFill rotWithShape="0">
            <a:blip r:embed="rId3"/>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8" name="Freeform 17"/>
          <p:cNvSpPr/>
          <p:nvPr/>
        </p:nvSpPr>
        <p:spPr>
          <a:xfrm>
            <a:off x="2084977" y="3525299"/>
            <a:ext cx="8637700" cy="1052808"/>
          </a:xfrm>
          <a:custGeom>
            <a:avLst/>
            <a:gdLst>
              <a:gd name="connsiteX0" fmla="*/ 0 w 8637700"/>
              <a:gd name="connsiteY0" fmla="*/ 0 h 1052808"/>
              <a:gd name="connsiteX1" fmla="*/ 8637700 w 8637700"/>
              <a:gd name="connsiteY1" fmla="*/ 0 h 1052808"/>
              <a:gd name="connsiteX2" fmla="*/ 8637700 w 8637700"/>
              <a:gd name="connsiteY2" fmla="*/ 1052808 h 1052808"/>
              <a:gd name="connsiteX3" fmla="*/ 0 w 8637700"/>
              <a:gd name="connsiteY3" fmla="*/ 1052808 h 1052808"/>
              <a:gd name="connsiteX4" fmla="*/ 0 w 8637700"/>
              <a:gd name="connsiteY4" fmla="*/ 0 h 1052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7700" h="1052808">
                <a:moveTo>
                  <a:pt x="0" y="0"/>
                </a:moveTo>
                <a:lnTo>
                  <a:pt x="8637700" y="0"/>
                </a:lnTo>
                <a:lnTo>
                  <a:pt x="8637700" y="1052808"/>
                </a:lnTo>
                <a:lnTo>
                  <a:pt x="0" y="1052808"/>
                </a:lnTo>
                <a:lnTo>
                  <a:pt x="0" y="0"/>
                </a:lnTo>
                <a:close/>
              </a:path>
            </a:pathLst>
          </a:custGeom>
          <a:solidFill>
            <a:srgbClr val="394E4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txBody>
          <a:bodyPr spcFirstLastPara="0" vert="horz" wrap="square" lIns="589457"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t>Use promotion to call-to-action with an offer that they can’t refuse.</a:t>
            </a:r>
            <a:endParaRPr lang="en-IN" sz="2800" b="1" kern="1200" dirty="0"/>
          </a:p>
        </p:txBody>
      </p:sp>
      <p:sp>
        <p:nvSpPr>
          <p:cNvPr id="19" name="Oval 18"/>
          <p:cNvSpPr/>
          <p:nvPr/>
        </p:nvSpPr>
        <p:spPr>
          <a:xfrm>
            <a:off x="1620838" y="3587564"/>
            <a:ext cx="928278" cy="928278"/>
          </a:xfrm>
          <a:prstGeom prst="ellipse">
            <a:avLst/>
          </a:prstGeom>
          <a:blipFill rotWithShape="0">
            <a:blip r:embed="rId4"/>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0" name="Freeform 19"/>
          <p:cNvSpPr/>
          <p:nvPr/>
        </p:nvSpPr>
        <p:spPr>
          <a:xfrm>
            <a:off x="1659214" y="4639426"/>
            <a:ext cx="9063462" cy="1052808"/>
          </a:xfrm>
          <a:custGeom>
            <a:avLst/>
            <a:gdLst>
              <a:gd name="connsiteX0" fmla="*/ 0 w 9063462"/>
              <a:gd name="connsiteY0" fmla="*/ 0 h 1052808"/>
              <a:gd name="connsiteX1" fmla="*/ 9063462 w 9063462"/>
              <a:gd name="connsiteY1" fmla="*/ 0 h 1052808"/>
              <a:gd name="connsiteX2" fmla="*/ 9063462 w 9063462"/>
              <a:gd name="connsiteY2" fmla="*/ 1052808 h 1052808"/>
              <a:gd name="connsiteX3" fmla="*/ 0 w 9063462"/>
              <a:gd name="connsiteY3" fmla="*/ 1052808 h 1052808"/>
              <a:gd name="connsiteX4" fmla="*/ 0 w 9063462"/>
              <a:gd name="connsiteY4" fmla="*/ 0 h 1052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3462" h="1052808">
                <a:moveTo>
                  <a:pt x="0" y="0"/>
                </a:moveTo>
                <a:lnTo>
                  <a:pt x="9063462" y="0"/>
                </a:lnTo>
                <a:lnTo>
                  <a:pt x="9063462" y="1052808"/>
                </a:lnTo>
                <a:lnTo>
                  <a:pt x="0" y="1052808"/>
                </a:lnTo>
                <a:lnTo>
                  <a:pt x="0" y="0"/>
                </a:lnTo>
                <a:close/>
              </a:path>
            </a:pathLst>
          </a:custGeom>
          <a:solidFill>
            <a:srgbClr val="394E4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lt1"/>
          </a:fontRef>
        </p:style>
        <p:txBody>
          <a:bodyPr spcFirstLastPara="0" vert="horz" wrap="square" lIns="589457"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t>Over-deliver on your promise and give unexpected satisfaction. </a:t>
            </a:r>
            <a:endParaRPr lang="en-IN" sz="2800" b="1" kern="1200" dirty="0"/>
          </a:p>
        </p:txBody>
      </p:sp>
      <p:sp>
        <p:nvSpPr>
          <p:cNvPr id="21" name="Oval 20"/>
          <p:cNvSpPr/>
          <p:nvPr/>
        </p:nvSpPr>
        <p:spPr>
          <a:xfrm>
            <a:off x="1195075" y="4701691"/>
            <a:ext cx="928278" cy="928278"/>
          </a:xfrm>
          <a:prstGeom prst="ellipse">
            <a:avLst/>
          </a:prstGeom>
          <a:blipFill rotWithShape="0">
            <a:blip r:embed="rId5"/>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rgbClr r="0" g="0" b="0"/>
          </a:lnRef>
          <a:fillRef idx="1">
            <a:scrgbClr r="0" g="0" b="0"/>
          </a:fillRef>
          <a:effectRef idx="0">
            <a:scrgbClr r="0" g="0" b="0"/>
          </a:effectRef>
          <a:fontRef idx="minor">
            <a:schemeClr val="dk1">
              <a:hueOff val="0"/>
              <a:satOff val="0"/>
              <a:lumOff val="0"/>
              <a:alphaOff val="0"/>
            </a:schemeClr>
          </a:fontRef>
        </p:style>
      </p:sp>
    </p:spTree>
    <p:extLst>
      <p:ext uri="{BB962C8B-B14F-4D97-AF65-F5344CB8AC3E}">
        <p14:creationId xmlns:p14="http://schemas.microsoft.com/office/powerpoint/2010/main" val="26132955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ctr">
            <a:normAutofit/>
          </a:bodyPr>
          <a:lstStyle/>
          <a:p>
            <a:r>
              <a:rPr lang="en-US" sz="3600" b="1" dirty="0">
                <a:solidFill>
                  <a:srgbClr val="002060"/>
                </a:solidFill>
                <a:latin typeface="Georgia" panose="02040502050405020303" pitchFamily="18" charset="0"/>
              </a:rPr>
              <a:t>Example of Brand Storytelling: </a:t>
            </a:r>
            <a:r>
              <a:rPr lang="en-US" sz="3600" b="1" dirty="0">
                <a:solidFill>
                  <a:srgbClr val="0070C0"/>
                </a:solidFill>
                <a:latin typeface="Georgia" panose="02040502050405020303" pitchFamily="18" charset="0"/>
              </a:rPr>
              <a:t>Huggies</a:t>
            </a:r>
            <a:endParaRPr lang="en-IN" sz="3600" b="1" dirty="0">
              <a:solidFill>
                <a:srgbClr val="0070C0"/>
              </a:solidFill>
              <a:latin typeface="Georgia" panose="02040502050405020303" pitchFamily="18" charset="0"/>
            </a:endParaRPr>
          </a:p>
        </p:txBody>
      </p:sp>
      <p:sp>
        <p:nvSpPr>
          <p:cNvPr id="3" name="Content Placeholder 2"/>
          <p:cNvSpPr>
            <a:spLocks noGrp="1"/>
          </p:cNvSpPr>
          <p:nvPr>
            <p:ph idx="1"/>
          </p:nvPr>
        </p:nvSpPr>
        <p:spPr>
          <a:xfrm>
            <a:off x="686447" y="1690688"/>
            <a:ext cx="9368754" cy="4351338"/>
          </a:xfrm>
        </p:spPr>
        <p:txBody>
          <a:bodyPr>
            <a:normAutofit/>
          </a:bodyPr>
          <a:lstStyle/>
          <a:p>
            <a:r>
              <a:rPr lang="en-US" sz="2400" b="1" dirty="0"/>
              <a:t>In Canada, Huggies was pitted against </a:t>
            </a:r>
            <a:r>
              <a:rPr lang="en-US" sz="2400" b="1" dirty="0" smtClean="0"/>
              <a:t>Pampers, </a:t>
            </a:r>
            <a:r>
              <a:rPr lang="en-US" sz="2400" b="1" dirty="0"/>
              <a:t>which had 100% market share in Canadian hospitals. </a:t>
            </a:r>
          </a:p>
          <a:p>
            <a:r>
              <a:rPr lang="en-US" sz="2400" b="1" dirty="0"/>
              <a:t>Competing with Pampers they needed to provide tangible &amp; emotional reasons for mothers to choose them before arriving at the hospital to give birth.</a:t>
            </a:r>
          </a:p>
          <a:p>
            <a:r>
              <a:rPr lang="en-US" sz="2400" b="1" dirty="0"/>
              <a:t>The answer was found in their name: Hugs</a:t>
            </a:r>
          </a:p>
          <a:p>
            <a:r>
              <a:rPr lang="en-US" sz="2400" b="1" dirty="0"/>
              <a:t>Research has proven hugs help </a:t>
            </a:r>
            <a:r>
              <a:rPr lang="en-US" sz="2400" b="1" dirty="0">
                <a:solidFill>
                  <a:srgbClr val="002060"/>
                </a:solidFill>
              </a:rPr>
              <a:t>stabilize babies’ vital signs</a:t>
            </a:r>
            <a:r>
              <a:rPr lang="en-US" sz="2400" b="1" dirty="0"/>
              <a:t>, build immune systems, ward off illness, and improve brain development.</a:t>
            </a:r>
          </a:p>
          <a:p>
            <a:r>
              <a:rPr lang="en-US" sz="2400" b="1" dirty="0"/>
              <a:t>The brand went on a mission to leave no baby </a:t>
            </a:r>
            <a:r>
              <a:rPr lang="en-US" sz="2400" b="1" dirty="0" smtClean="0"/>
              <a:t>un-hugged.</a:t>
            </a:r>
          </a:p>
          <a:p>
            <a:endParaRPr lang="en-IN" sz="2400" b="1" dirty="0"/>
          </a:p>
        </p:txBody>
      </p:sp>
    </p:spTree>
    <p:extLst>
      <p:ext uri="{BB962C8B-B14F-4D97-AF65-F5344CB8AC3E}">
        <p14:creationId xmlns:p14="http://schemas.microsoft.com/office/powerpoint/2010/main" val="26045740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Brand Power</a:t>
            </a:r>
            <a:endParaRPr lang="en-IN" dirty="0"/>
          </a:p>
        </p:txBody>
      </p:sp>
      <p:sp>
        <p:nvSpPr>
          <p:cNvPr id="3" name="Content Placeholder 2"/>
          <p:cNvSpPr>
            <a:spLocks noGrp="1"/>
          </p:cNvSpPr>
          <p:nvPr>
            <p:ph idx="1"/>
          </p:nvPr>
        </p:nvSpPr>
        <p:spPr/>
        <p:txBody>
          <a:bodyPr/>
          <a:lstStyle/>
          <a:p>
            <a:r>
              <a:rPr lang="en-US" dirty="0" smtClean="0"/>
              <a:t>iPhone parts cost ₹ 30,000</a:t>
            </a:r>
          </a:p>
          <a:p>
            <a:r>
              <a:rPr lang="en-US" dirty="0" smtClean="0"/>
              <a:t>It is </a:t>
            </a:r>
            <a:r>
              <a:rPr lang="en-US" smtClean="0"/>
              <a:t>sold for ₹ 80,000</a:t>
            </a:r>
            <a:endParaRPr lang="en-IN"/>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96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b="1" dirty="0">
                <a:solidFill>
                  <a:srgbClr val="002060"/>
                </a:solidFill>
                <a:latin typeface="Georgia" panose="02040502050405020303" pitchFamily="18" charset="0"/>
              </a:rPr>
              <a:t>The campaign hinged on two initiatives</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838200" y="1493462"/>
            <a:ext cx="10815536" cy="4736258"/>
          </a:xfrm>
        </p:spPr>
        <p:txBody>
          <a:bodyPr>
            <a:normAutofit/>
          </a:bodyPr>
          <a:lstStyle/>
          <a:p>
            <a:r>
              <a:rPr lang="en-IN" b="1" dirty="0"/>
              <a:t>They educated mothers </a:t>
            </a:r>
            <a:r>
              <a:rPr lang="en-US" b="1" dirty="0" smtClean="0"/>
              <a:t>on </a:t>
            </a:r>
            <a:r>
              <a:rPr lang="en-US" b="1" dirty="0"/>
              <a:t>the benefits of skin-to-skin contact with their babies.</a:t>
            </a:r>
          </a:p>
          <a:p>
            <a:r>
              <a:rPr lang="en-US" b="1" dirty="0"/>
              <a:t>Motivated Canadian hospitals to have volunteer ‘huggers’ for babies in need of hugs.</a:t>
            </a:r>
          </a:p>
          <a:p>
            <a:r>
              <a:rPr lang="en-US" b="1" dirty="0"/>
              <a:t>They achieved growth much higher than industry average, huge engagement rate, and have emerged as a lead brand against all odds</a:t>
            </a:r>
            <a:r>
              <a:rPr lang="en-US" b="1" dirty="0" smtClean="0"/>
              <a:t>.</a:t>
            </a:r>
          </a:p>
          <a:p>
            <a:r>
              <a:rPr lang="en-US" b="1" dirty="0" err="1"/>
              <a:t>Amul</a:t>
            </a:r>
            <a:r>
              <a:rPr lang="en-US" b="1" dirty="0"/>
              <a:t>, Nestle chocolate, and many </a:t>
            </a:r>
            <a:r>
              <a:rPr lang="en-US" b="1" dirty="0" smtClean="0"/>
              <a:t>more are increasingly adopting content marketing strategies.</a:t>
            </a:r>
          </a:p>
          <a:p>
            <a:r>
              <a:rPr lang="en-US" b="1" dirty="0" smtClean="0"/>
              <a:t>The trend is increasingly moving towards content rather than advertisements.</a:t>
            </a:r>
            <a:endParaRPr lang="en-US" b="1" dirty="0"/>
          </a:p>
          <a:p>
            <a:pPr marL="0" indent="0">
              <a:buNone/>
            </a:pPr>
            <a:endParaRPr lang="en-US" b="1" dirty="0"/>
          </a:p>
          <a:p>
            <a:endParaRPr lang="en-IN" b="1" dirty="0"/>
          </a:p>
        </p:txBody>
      </p:sp>
    </p:spTree>
    <p:extLst>
      <p:ext uri="{BB962C8B-B14F-4D97-AF65-F5344CB8AC3E}">
        <p14:creationId xmlns:p14="http://schemas.microsoft.com/office/powerpoint/2010/main" val="40465006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502" y="473461"/>
            <a:ext cx="10515600" cy="984173"/>
          </a:xfrm>
        </p:spPr>
        <p:txBody>
          <a:bodyPr vert="horz" lIns="91440" tIns="45720" rIns="91440" bIns="45720" rtlCol="0" anchor="ctr">
            <a:normAutofit/>
          </a:bodyPr>
          <a:lstStyle/>
          <a:p>
            <a:r>
              <a:rPr lang="en-IN" sz="3600" b="1" dirty="0">
                <a:solidFill>
                  <a:srgbClr val="002060"/>
                </a:solidFill>
                <a:latin typeface="Georgia" panose="02040502050405020303" pitchFamily="18" charset="0"/>
              </a:rPr>
              <a:t>Brand Equity</a:t>
            </a:r>
          </a:p>
        </p:txBody>
      </p:sp>
      <p:sp>
        <p:nvSpPr>
          <p:cNvPr id="3" name="Content Placeholder 2"/>
          <p:cNvSpPr>
            <a:spLocks noGrp="1"/>
          </p:cNvSpPr>
          <p:nvPr>
            <p:ph idx="1"/>
          </p:nvPr>
        </p:nvSpPr>
        <p:spPr>
          <a:xfrm>
            <a:off x="860502" y="1457634"/>
            <a:ext cx="9731731" cy="4906590"/>
          </a:xfrm>
        </p:spPr>
        <p:txBody>
          <a:bodyPr>
            <a:normAutofit lnSpcReduction="10000"/>
          </a:bodyPr>
          <a:lstStyle/>
          <a:p>
            <a:r>
              <a:rPr lang="en-US" sz="2400" b="1" dirty="0"/>
              <a:t>Strong brand means high brand equity. </a:t>
            </a:r>
          </a:p>
          <a:p>
            <a:r>
              <a:rPr lang="en-US" sz="2400" b="1" dirty="0"/>
              <a:t>Brand equity is the premium commercial value that can be derived from consumers’ loyalty to it and </a:t>
            </a:r>
            <a:r>
              <a:rPr lang="en-US" sz="2400" b="1" dirty="0" smtClean="0"/>
              <a:t>the emotional </a:t>
            </a:r>
            <a:r>
              <a:rPr lang="en-US" sz="2400" b="1" dirty="0"/>
              <a:t>attachment.</a:t>
            </a:r>
          </a:p>
          <a:p>
            <a:r>
              <a:rPr lang="en-US" sz="2400" b="1" dirty="0"/>
              <a:t>The value depends on how strong is the loyalty and the number of loyal people who </a:t>
            </a:r>
            <a:r>
              <a:rPr lang="en-US" sz="2400" b="1" dirty="0" smtClean="0"/>
              <a:t>are loyal.</a:t>
            </a:r>
            <a:endParaRPr lang="en-US" sz="2400" b="1" dirty="0"/>
          </a:p>
          <a:p>
            <a:r>
              <a:rPr lang="en-US" sz="2400" b="1" dirty="0"/>
              <a:t>Branding is the process of creating lasting connectivity with customers. The process creates a unique impression for a product in the consumers' mind, mainly through storytelling through advertising campaigns. </a:t>
            </a:r>
          </a:p>
          <a:p>
            <a:r>
              <a:rPr lang="en-US" sz="2400" b="1" dirty="0"/>
              <a:t>Branding aims to establish a significant and differentiated presence in the market that attracts and retains loyal customers.</a:t>
            </a:r>
          </a:p>
          <a:p>
            <a:r>
              <a:rPr lang="en-US" sz="2400" b="1" dirty="0" smtClean="0">
                <a:solidFill>
                  <a:schemeClr val="accent6">
                    <a:lumMod val="75000"/>
                  </a:schemeClr>
                </a:solidFill>
              </a:rPr>
              <a:t>Companies with strong brands enjoy premium valuation in the market.</a:t>
            </a:r>
          </a:p>
          <a:p>
            <a:r>
              <a:rPr lang="en-US" sz="2400" b="1" dirty="0" smtClean="0">
                <a:solidFill>
                  <a:schemeClr val="accent6">
                    <a:lumMod val="75000"/>
                  </a:schemeClr>
                </a:solidFill>
              </a:rPr>
              <a:t>Each rupee of profit is valued:-  RIL: ₹24, Marico: </a:t>
            </a:r>
            <a:r>
              <a:rPr lang="en-US" sz="2400" b="1" dirty="0">
                <a:solidFill>
                  <a:schemeClr val="accent6">
                    <a:lumMod val="75000"/>
                  </a:schemeClr>
                </a:solidFill>
              </a:rPr>
              <a:t>₹ </a:t>
            </a:r>
            <a:r>
              <a:rPr lang="en-US" sz="2400" b="1" dirty="0" smtClean="0">
                <a:solidFill>
                  <a:schemeClr val="accent6">
                    <a:lumMod val="75000"/>
                  </a:schemeClr>
                </a:solidFill>
              </a:rPr>
              <a:t>42, ITC: </a:t>
            </a:r>
            <a:r>
              <a:rPr lang="en-US" sz="2400" b="1" dirty="0">
                <a:solidFill>
                  <a:schemeClr val="accent6">
                    <a:lumMod val="75000"/>
                  </a:schemeClr>
                </a:solidFill>
              </a:rPr>
              <a:t>₹ </a:t>
            </a:r>
            <a:r>
              <a:rPr lang="en-US" sz="2400" b="1" dirty="0" smtClean="0">
                <a:solidFill>
                  <a:schemeClr val="accent6">
                    <a:lumMod val="75000"/>
                  </a:schemeClr>
                </a:solidFill>
              </a:rPr>
              <a:t>30, Nestle: </a:t>
            </a:r>
            <a:r>
              <a:rPr lang="en-US" sz="2400" b="1" dirty="0">
                <a:solidFill>
                  <a:schemeClr val="accent6">
                    <a:lumMod val="75000"/>
                  </a:schemeClr>
                </a:solidFill>
              </a:rPr>
              <a:t>₹ </a:t>
            </a:r>
            <a:r>
              <a:rPr lang="en-US" sz="2400" b="1" dirty="0" smtClean="0">
                <a:solidFill>
                  <a:schemeClr val="accent6">
                    <a:lumMod val="75000"/>
                  </a:schemeClr>
                </a:solidFill>
              </a:rPr>
              <a:t>88, </a:t>
            </a:r>
            <a:r>
              <a:rPr lang="en-US" sz="2400" b="1" dirty="0" err="1" smtClean="0">
                <a:solidFill>
                  <a:schemeClr val="accent6">
                    <a:lumMod val="75000"/>
                  </a:schemeClr>
                </a:solidFill>
              </a:rPr>
              <a:t>HindUnilever</a:t>
            </a:r>
            <a:r>
              <a:rPr lang="en-US" sz="2400" b="1" dirty="0" smtClean="0">
                <a:solidFill>
                  <a:schemeClr val="accent6">
                    <a:lumMod val="75000"/>
                  </a:schemeClr>
                </a:solidFill>
              </a:rPr>
              <a:t>:</a:t>
            </a:r>
            <a:r>
              <a:rPr lang="en-US" sz="2400" b="1" dirty="0">
                <a:solidFill>
                  <a:schemeClr val="accent6">
                    <a:lumMod val="75000"/>
                  </a:schemeClr>
                </a:solidFill>
              </a:rPr>
              <a:t> ₹ </a:t>
            </a:r>
            <a:r>
              <a:rPr lang="en-US" sz="2400" b="1" dirty="0" smtClean="0">
                <a:solidFill>
                  <a:schemeClr val="accent6">
                    <a:lumMod val="75000"/>
                  </a:schemeClr>
                </a:solidFill>
              </a:rPr>
              <a:t>92, P &amp; G: 94</a:t>
            </a:r>
            <a:endParaRPr lang="en-IN" sz="2400" b="1" dirty="0">
              <a:solidFill>
                <a:schemeClr val="accent6">
                  <a:lumMod val="75000"/>
                </a:schemeClr>
              </a:solidFill>
            </a:endParaRPr>
          </a:p>
        </p:txBody>
      </p:sp>
    </p:spTree>
    <p:extLst>
      <p:ext uri="{BB962C8B-B14F-4D97-AF65-F5344CB8AC3E}">
        <p14:creationId xmlns:p14="http://schemas.microsoft.com/office/powerpoint/2010/main" val="25286895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7042" y="1461029"/>
            <a:ext cx="9934904" cy="4653234"/>
          </a:xfrm>
        </p:spPr>
        <p:txBody>
          <a:bodyPr>
            <a:normAutofit lnSpcReduction="10000"/>
          </a:bodyPr>
          <a:lstStyle/>
          <a:p>
            <a:r>
              <a:rPr lang="en-IN" b="1" dirty="0"/>
              <a:t>Founded in 2008 and was doing brisk business till 2013, marketing themselves as a service that provided </a:t>
            </a:r>
            <a:r>
              <a:rPr lang="en-IN" b="1" u="sng" dirty="0">
                <a:solidFill>
                  <a:srgbClr val="0070C0"/>
                </a:solidFill>
              </a:rPr>
              <a:t>homes</a:t>
            </a:r>
            <a:r>
              <a:rPr lang="en-IN" b="1" dirty="0"/>
              <a:t> for travellers rather than just </a:t>
            </a:r>
            <a:r>
              <a:rPr lang="en-IN" b="1" u="sng" dirty="0">
                <a:solidFill>
                  <a:srgbClr val="0070C0"/>
                </a:solidFill>
              </a:rPr>
              <a:t>accommodation</a:t>
            </a:r>
            <a:r>
              <a:rPr lang="en-IN" b="1" dirty="0"/>
              <a:t>.</a:t>
            </a:r>
          </a:p>
          <a:p>
            <a:r>
              <a:rPr lang="en-IN" b="1" dirty="0"/>
              <a:t>They conducted interviews with hundreds of people all over the world who used the platform as </a:t>
            </a:r>
            <a:r>
              <a:rPr lang="en-IN" b="1" u="sng" dirty="0">
                <a:solidFill>
                  <a:srgbClr val="0070C0"/>
                </a:solidFill>
              </a:rPr>
              <a:t>hosts</a:t>
            </a:r>
            <a:r>
              <a:rPr lang="en-IN" b="1" dirty="0"/>
              <a:t> and as </a:t>
            </a:r>
            <a:r>
              <a:rPr lang="en-IN" b="1" u="sng" dirty="0">
                <a:solidFill>
                  <a:srgbClr val="0070C0"/>
                </a:solidFill>
              </a:rPr>
              <a:t>holidaymakers</a:t>
            </a:r>
            <a:r>
              <a:rPr lang="en-IN" b="1" dirty="0"/>
              <a:t>.</a:t>
            </a:r>
          </a:p>
          <a:p>
            <a:r>
              <a:rPr lang="en-IN" b="1" dirty="0"/>
              <a:t>The simple idea of </a:t>
            </a:r>
            <a:r>
              <a:rPr lang="en-IN" b="1" u="sng" dirty="0">
                <a:solidFill>
                  <a:srgbClr val="0070C0"/>
                </a:solidFill>
              </a:rPr>
              <a:t>‘belonging’ </a:t>
            </a:r>
            <a:r>
              <a:rPr lang="en-IN" b="1" dirty="0"/>
              <a:t>became the centre of the Airbnb brand story.</a:t>
            </a:r>
          </a:p>
          <a:p>
            <a:r>
              <a:rPr lang="en-IN" b="1" dirty="0"/>
              <a:t>‘Belong Anywhere’ became the official tagline of Airbnb and led to the creation of their new logo and their entire brand story.</a:t>
            </a:r>
          </a:p>
          <a:p>
            <a:r>
              <a:rPr lang="en-IN" b="1" dirty="0"/>
              <a:t>“We imagine a world where you belong anywhere” is the new </a:t>
            </a:r>
            <a:br>
              <a:rPr lang="en-IN" b="1" dirty="0"/>
            </a:br>
            <a:r>
              <a:rPr lang="en-IN" b="1" dirty="0"/>
              <a:t>tagline.</a:t>
            </a:r>
            <a:endParaRPr lang="en-US" b="1" dirty="0"/>
          </a:p>
        </p:txBody>
      </p:sp>
      <p:sp>
        <p:nvSpPr>
          <p:cNvPr id="4" name="Title 1"/>
          <p:cNvSpPr>
            <a:spLocks noGrp="1"/>
          </p:cNvSpPr>
          <p:nvPr>
            <p:ph type="title"/>
          </p:nvPr>
        </p:nvSpPr>
        <p:spPr>
          <a:xfrm>
            <a:off x="838200" y="301083"/>
            <a:ext cx="10515600" cy="1024480"/>
          </a:xfrm>
        </p:spPr>
        <p:txBody>
          <a:bodyPr vert="horz" lIns="91440" tIns="45720" rIns="91440" bIns="45720" rtlCol="0" anchor="ctr">
            <a:normAutofit/>
          </a:bodyPr>
          <a:lstStyle/>
          <a:p>
            <a:r>
              <a:rPr lang="en-US" sz="3600" b="1" dirty="0">
                <a:solidFill>
                  <a:srgbClr val="002060"/>
                </a:solidFill>
                <a:latin typeface="Georgia" panose="02040502050405020303" pitchFamily="18" charset="0"/>
              </a:rPr>
              <a:t>Airbnb</a:t>
            </a:r>
            <a:endParaRPr lang="en-IN" sz="3600" b="1" dirty="0">
              <a:solidFill>
                <a:srgbClr val="002060"/>
              </a:solidFill>
              <a:latin typeface="Georgia" panose="02040502050405020303" pitchFamily="18" charset="0"/>
            </a:endParaRPr>
          </a:p>
        </p:txBody>
      </p:sp>
    </p:spTree>
    <p:extLst>
      <p:ext uri="{BB962C8B-B14F-4D97-AF65-F5344CB8AC3E}">
        <p14:creationId xmlns:p14="http://schemas.microsoft.com/office/powerpoint/2010/main" val="23971677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and Story Hero - Airbnb Bel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27" y="1163906"/>
            <a:ext cx="7982852" cy="44970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79967" y="3874076"/>
            <a:ext cx="141386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280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People</a:t>
            </a:r>
            <a:endParaRPr lang="en-US" dirty="0"/>
          </a:p>
        </p:txBody>
      </p:sp>
      <p:sp>
        <p:nvSpPr>
          <p:cNvPr id="4" name="TextBox 3"/>
          <p:cNvSpPr txBox="1"/>
          <p:nvPr/>
        </p:nvSpPr>
        <p:spPr>
          <a:xfrm>
            <a:off x="2523522" y="3874076"/>
            <a:ext cx="1148576"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280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Place</a:t>
            </a:r>
            <a:endParaRPr lang="en-US" dirty="0"/>
          </a:p>
        </p:txBody>
      </p:sp>
      <p:sp>
        <p:nvSpPr>
          <p:cNvPr id="5" name="TextBox 4"/>
          <p:cNvSpPr txBox="1"/>
          <p:nvPr/>
        </p:nvSpPr>
        <p:spPr>
          <a:xfrm>
            <a:off x="3809565" y="3874076"/>
            <a:ext cx="1148576"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defRPr sz="2800" b="1">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Love</a:t>
            </a:r>
            <a:endParaRPr lang="en-US" dirty="0"/>
          </a:p>
        </p:txBody>
      </p:sp>
      <p:sp>
        <p:nvSpPr>
          <p:cNvPr id="6" name="TextBox 5"/>
          <p:cNvSpPr txBox="1"/>
          <p:nvPr/>
        </p:nvSpPr>
        <p:spPr>
          <a:xfrm>
            <a:off x="5218592" y="3859324"/>
            <a:ext cx="161313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sz="2800" b="1" dirty="0"/>
              <a:t>Airbnb</a:t>
            </a:r>
            <a:endParaRPr lang="en-US" sz="2800" b="1" dirty="0"/>
          </a:p>
        </p:txBody>
      </p:sp>
      <p:sp>
        <p:nvSpPr>
          <p:cNvPr id="7" name="TextBox 6"/>
          <p:cNvSpPr txBox="1"/>
          <p:nvPr/>
        </p:nvSpPr>
        <p:spPr>
          <a:xfrm>
            <a:off x="7084865" y="3859324"/>
            <a:ext cx="2062192" cy="144655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IN" sz="2800" b="1" dirty="0"/>
              <a:t>Airbnb New Logo</a:t>
            </a:r>
          </a:p>
          <a:p>
            <a:pPr algn="ctr"/>
            <a:r>
              <a:rPr lang="en-US" sz="3200" b="1" dirty="0" err="1">
                <a:solidFill>
                  <a:srgbClr val="002060"/>
                </a:solidFill>
              </a:rPr>
              <a:t>Bélo</a:t>
            </a:r>
            <a:endParaRPr lang="en-US" sz="3200" b="1" dirty="0">
              <a:solidFill>
                <a:srgbClr val="002060"/>
              </a:solidFill>
            </a:endParaRPr>
          </a:p>
        </p:txBody>
      </p:sp>
      <p:sp>
        <p:nvSpPr>
          <p:cNvPr id="8" name="Title 1"/>
          <p:cNvSpPr txBox="1">
            <a:spLocks/>
          </p:cNvSpPr>
          <p:nvPr/>
        </p:nvSpPr>
        <p:spPr>
          <a:xfrm>
            <a:off x="310896" y="155916"/>
            <a:ext cx="11408664" cy="1307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rgbClr val="002060"/>
                </a:solidFill>
                <a:latin typeface="Georgia" panose="02040502050405020303" pitchFamily="18" charset="0"/>
              </a:rPr>
              <a:t>Airbnb changed the logo after it was value $10 billion</a:t>
            </a:r>
            <a:endParaRPr lang="en-IN" sz="3200" b="1" dirty="0">
              <a:solidFill>
                <a:srgbClr val="002060"/>
              </a:solidFill>
              <a:latin typeface="Georgia" panose="02040502050405020303" pitchFamily="18" charset="0"/>
            </a:endParaRPr>
          </a:p>
        </p:txBody>
      </p:sp>
      <p:sp>
        <p:nvSpPr>
          <p:cNvPr id="3" name="AutoShape 2" descr="Image result for airbnb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8530600" y="1281457"/>
            <a:ext cx="1449447" cy="96454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5279" y="2578608"/>
            <a:ext cx="1053120" cy="1053120"/>
          </a:xfrm>
          <a:prstGeom prst="rect">
            <a:avLst/>
          </a:prstGeom>
        </p:spPr>
      </p:pic>
    </p:spTree>
    <p:extLst>
      <p:ext uri="{BB962C8B-B14F-4D97-AF65-F5344CB8AC3E}">
        <p14:creationId xmlns:p14="http://schemas.microsoft.com/office/powerpoint/2010/main" val="13949938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96374"/>
            <a:ext cx="10515600" cy="747960"/>
          </a:xfrm>
        </p:spPr>
        <p:txBody>
          <a:bodyPr vert="horz" lIns="91440" tIns="45720" rIns="91440" bIns="45720" rtlCol="0" anchor="ctr">
            <a:normAutofit/>
          </a:bodyPr>
          <a:lstStyle/>
          <a:p>
            <a:r>
              <a:rPr lang="en-US" sz="3600" b="1" dirty="0">
                <a:solidFill>
                  <a:srgbClr val="002060"/>
                </a:solidFill>
                <a:latin typeface="Georgia" panose="02040502050405020303" pitchFamily="18" charset="0"/>
              </a:rPr>
              <a:t>Airbnb</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676656" y="1146158"/>
            <a:ext cx="10220890" cy="3036736"/>
          </a:xfrm>
        </p:spPr>
        <p:txBody>
          <a:bodyPr>
            <a:normAutofit/>
          </a:bodyPr>
          <a:lstStyle/>
          <a:p>
            <a:r>
              <a:rPr lang="en-US" sz="2400" b="1" dirty="0"/>
              <a:t>Airbnb started with three broke students and an air mattress. </a:t>
            </a:r>
          </a:p>
          <a:p>
            <a:r>
              <a:rPr lang="en-US" sz="2400" b="1" dirty="0"/>
              <a:t>When they were in </a:t>
            </a:r>
            <a:r>
              <a:rPr lang="en-US" sz="2400" b="1" dirty="0" smtClean="0"/>
              <a:t>college, </a:t>
            </a:r>
            <a:r>
              <a:rPr lang="en-US" sz="2400" b="1" dirty="0"/>
              <a:t>Brian </a:t>
            </a:r>
            <a:r>
              <a:rPr lang="en-US" sz="2400" b="1" dirty="0" err="1"/>
              <a:t>Chesky</a:t>
            </a:r>
            <a:r>
              <a:rPr lang="en-US" sz="2400" b="1" dirty="0"/>
              <a:t>, Joe </a:t>
            </a:r>
            <a:r>
              <a:rPr lang="en-US" sz="2400" b="1" dirty="0" err="1"/>
              <a:t>Gebbia</a:t>
            </a:r>
            <a:r>
              <a:rPr lang="en-US" sz="2400" b="1" dirty="0"/>
              <a:t> and Nathan </a:t>
            </a:r>
            <a:r>
              <a:rPr lang="en-US" sz="2400" b="1" dirty="0" err="1"/>
              <a:t>Blecharczyk</a:t>
            </a:r>
            <a:r>
              <a:rPr lang="en-US" sz="2400" b="1" dirty="0"/>
              <a:t> rented a mattress on their floor to strangers to make both ends meet.</a:t>
            </a:r>
          </a:p>
          <a:p>
            <a:r>
              <a:rPr lang="en-US" sz="2400" b="1" dirty="0"/>
              <a:t>From there, Airbnb has gone onto be valued </a:t>
            </a:r>
            <a:r>
              <a:rPr lang="en-US" sz="2400" b="1" dirty="0" smtClean="0"/>
              <a:t>more than $40 </a:t>
            </a:r>
            <a:r>
              <a:rPr lang="en-US" sz="2400" b="1" dirty="0"/>
              <a:t>billion. </a:t>
            </a:r>
          </a:p>
          <a:p>
            <a:pPr marL="0" indent="0">
              <a:buNone/>
            </a:pPr>
            <a:r>
              <a:rPr lang="en-IN" sz="2400" b="1" dirty="0"/>
              <a:t>Their mission</a:t>
            </a:r>
          </a:p>
          <a:p>
            <a:pPr marL="0" indent="0">
              <a:buNone/>
            </a:pPr>
            <a:r>
              <a:rPr lang="en-IN" sz="2400" b="1" dirty="0">
                <a:solidFill>
                  <a:srgbClr val="002060"/>
                </a:solidFill>
              </a:rPr>
              <a:t>To provide travellers with authentic </a:t>
            </a:r>
            <a:r>
              <a:rPr lang="en-IN" sz="2400" b="1" dirty="0" smtClean="0">
                <a:solidFill>
                  <a:srgbClr val="002060"/>
                </a:solidFill>
              </a:rPr>
              <a:t>experience </a:t>
            </a:r>
            <a:r>
              <a:rPr lang="en-IN" sz="2400" b="1" dirty="0">
                <a:solidFill>
                  <a:srgbClr val="002060"/>
                </a:solidFill>
              </a:rPr>
              <a:t>and to foster a sense of belonging anywhere in a community of like-minded individuals</a:t>
            </a:r>
            <a:r>
              <a:rPr lang="en-IN" sz="2400" b="1" dirty="0" smtClean="0">
                <a:solidFill>
                  <a:srgbClr val="002060"/>
                </a:solidFill>
              </a:rPr>
              <a:t>.</a:t>
            </a:r>
            <a:endParaRPr lang="en-IN" sz="2400" b="1" dirty="0"/>
          </a:p>
        </p:txBody>
      </p:sp>
      <p:graphicFrame>
        <p:nvGraphicFramePr>
          <p:cNvPr id="4" name="Table 3"/>
          <p:cNvGraphicFramePr>
            <a:graphicFrameLocks noGrp="1"/>
          </p:cNvGraphicFramePr>
          <p:nvPr>
            <p:extLst>
              <p:ext uri="{D42A27DB-BD31-4B8C-83A1-F6EECF244321}">
                <p14:modId xmlns:p14="http://schemas.microsoft.com/office/powerpoint/2010/main" val="1230595498"/>
              </p:ext>
            </p:extLst>
          </p:nvPr>
        </p:nvGraphicFramePr>
        <p:xfrm>
          <a:off x="252921" y="4751102"/>
          <a:ext cx="11799651" cy="1463040"/>
        </p:xfrm>
        <a:graphic>
          <a:graphicData uri="http://schemas.openxmlformats.org/drawingml/2006/table">
            <a:tbl>
              <a:tblPr>
                <a:tableStyleId>{08FB837D-C827-4EFA-A057-4D05807E0F7C}</a:tableStyleId>
              </a:tblPr>
              <a:tblGrid>
                <a:gridCol w="3933217">
                  <a:extLst>
                    <a:ext uri="{9D8B030D-6E8A-4147-A177-3AD203B41FA5}">
                      <a16:colId xmlns:a16="http://schemas.microsoft.com/office/drawing/2014/main" val="20000"/>
                    </a:ext>
                  </a:extLst>
                </a:gridCol>
                <a:gridCol w="3933217">
                  <a:extLst>
                    <a:ext uri="{9D8B030D-6E8A-4147-A177-3AD203B41FA5}">
                      <a16:colId xmlns:a16="http://schemas.microsoft.com/office/drawing/2014/main" val="20001"/>
                    </a:ext>
                  </a:extLst>
                </a:gridCol>
                <a:gridCol w="3933217">
                  <a:extLst>
                    <a:ext uri="{9D8B030D-6E8A-4147-A177-3AD203B41FA5}">
                      <a16:colId xmlns:a16="http://schemas.microsoft.com/office/drawing/2014/main" val="20002"/>
                    </a:ext>
                  </a:extLst>
                </a:gridCol>
              </a:tblGrid>
              <a:tr h="0">
                <a:tc>
                  <a:txBody>
                    <a:bodyPr/>
                    <a:lstStyle/>
                    <a:p>
                      <a:r>
                        <a:rPr lang="en-IN" dirty="0">
                          <a:effectLst/>
                        </a:rPr>
                        <a:t>Booking Holdings</a:t>
                      </a:r>
                    </a:p>
                  </a:txBody>
                  <a:tcPr anchor="ctr"/>
                </a:tc>
                <a:tc>
                  <a:txBody>
                    <a:bodyPr/>
                    <a:lstStyle/>
                    <a:p>
                      <a:r>
                        <a:rPr lang="en-IN"/>
                        <a:t>$3.3 billion</a:t>
                      </a:r>
                    </a:p>
                  </a:txBody>
                  <a:tcPr anchor="ctr"/>
                </a:tc>
                <a:tc>
                  <a:txBody>
                    <a:bodyPr/>
                    <a:lstStyle/>
                    <a:p>
                      <a:r>
                        <a:rPr lang="en-IN" dirty="0" smtClean="0"/>
                        <a:t>$1.3 billion      Valuation $ 58 billion</a:t>
                      </a:r>
                      <a:endParaRPr lang="en-IN" dirty="0"/>
                    </a:p>
                  </a:txBody>
                  <a:tcPr anchor="ctr"/>
                </a:tc>
                <a:extLst>
                  <a:ext uri="{0D108BD9-81ED-4DB2-BD59-A6C34878D82A}">
                    <a16:rowId xmlns:a16="http://schemas.microsoft.com/office/drawing/2014/main" val="10000"/>
                  </a:ext>
                </a:extLst>
              </a:tr>
              <a:tr h="0">
                <a:tc>
                  <a:txBody>
                    <a:bodyPr/>
                    <a:lstStyle/>
                    <a:p>
                      <a:r>
                        <a:rPr lang="en-IN">
                          <a:effectLst/>
                        </a:rPr>
                        <a:t>Expedia Group</a:t>
                      </a:r>
                    </a:p>
                  </a:txBody>
                  <a:tcPr anchor="ctr"/>
                </a:tc>
                <a:tc>
                  <a:txBody>
                    <a:bodyPr/>
                    <a:lstStyle/>
                    <a:p>
                      <a:r>
                        <a:rPr lang="en-IN" dirty="0"/>
                        <a:t>$2.7 billion</a:t>
                      </a:r>
                    </a:p>
                  </a:txBody>
                  <a:tcPr anchor="ctr"/>
                </a:tc>
                <a:tc>
                  <a:txBody>
                    <a:bodyPr/>
                    <a:lstStyle/>
                    <a:p>
                      <a:r>
                        <a:rPr lang="en-IN" dirty="0"/>
                        <a:t>$478 </a:t>
                      </a:r>
                      <a:r>
                        <a:rPr lang="en-IN" dirty="0" smtClean="0"/>
                        <a:t>million     Valuation $ 8 billion</a:t>
                      </a:r>
                      <a:endParaRPr lang="en-IN" dirty="0"/>
                    </a:p>
                  </a:txBody>
                  <a:tcPr anchor="ctr"/>
                </a:tc>
                <a:extLst>
                  <a:ext uri="{0D108BD9-81ED-4DB2-BD59-A6C34878D82A}">
                    <a16:rowId xmlns:a16="http://schemas.microsoft.com/office/drawing/2014/main" val="10001"/>
                  </a:ext>
                </a:extLst>
              </a:tr>
              <a:tr h="0">
                <a:tc>
                  <a:txBody>
                    <a:bodyPr/>
                    <a:lstStyle/>
                    <a:p>
                      <a:r>
                        <a:rPr lang="en-IN">
                          <a:effectLst/>
                        </a:rPr>
                        <a:t>Airbnb</a:t>
                      </a:r>
                    </a:p>
                  </a:txBody>
                  <a:tcPr anchor="ctr"/>
                </a:tc>
                <a:tc>
                  <a:txBody>
                    <a:bodyPr/>
                    <a:lstStyle/>
                    <a:p>
                      <a:r>
                        <a:rPr lang="en-IN" dirty="0"/>
                        <a:t>$1.1 billion</a:t>
                      </a:r>
                      <a:endParaRPr lang="en-IN" b="1" dirty="0"/>
                    </a:p>
                  </a:txBody>
                  <a:tcPr anchor="ctr"/>
                </a:tc>
                <a:tc>
                  <a:txBody>
                    <a:bodyPr/>
                    <a:lstStyle/>
                    <a:p>
                      <a:r>
                        <a:rPr lang="en-IN" b="1" dirty="0">
                          <a:solidFill>
                            <a:srgbClr val="FF0000"/>
                          </a:solidFill>
                        </a:rPr>
                        <a:t>($276.4 million</a:t>
                      </a:r>
                      <a:r>
                        <a:rPr lang="en-IN" b="1" dirty="0" smtClean="0">
                          <a:solidFill>
                            <a:srgbClr val="FF0000"/>
                          </a:solidFill>
                        </a:rPr>
                        <a:t>) </a:t>
                      </a:r>
                      <a:r>
                        <a:rPr lang="en-IN" dirty="0" smtClean="0"/>
                        <a:t>Valuation $ 40 billion</a:t>
                      </a:r>
                      <a:endParaRPr lang="en-IN" b="1" dirty="0">
                        <a:solidFill>
                          <a:srgbClr val="FF0000"/>
                        </a:solidFill>
                      </a:endParaRPr>
                    </a:p>
                  </a:txBody>
                  <a:tcPr anchor="ctr"/>
                </a:tc>
                <a:extLst>
                  <a:ext uri="{0D108BD9-81ED-4DB2-BD59-A6C34878D82A}">
                    <a16:rowId xmlns:a16="http://schemas.microsoft.com/office/drawing/2014/main" val="10002"/>
                  </a:ext>
                </a:extLst>
              </a:tr>
              <a:tr h="0">
                <a:tc>
                  <a:txBody>
                    <a:bodyPr/>
                    <a:lstStyle/>
                    <a:p>
                      <a:r>
                        <a:rPr lang="en-IN">
                          <a:effectLst/>
                        </a:rPr>
                        <a:t>Tripadvisor</a:t>
                      </a:r>
                    </a:p>
                  </a:txBody>
                  <a:tcPr anchor="ctr"/>
                </a:tc>
                <a:tc>
                  <a:txBody>
                    <a:bodyPr/>
                    <a:lstStyle/>
                    <a:p>
                      <a:r>
                        <a:rPr lang="en-IN"/>
                        <a:t>$335 million</a:t>
                      </a:r>
                    </a:p>
                  </a:txBody>
                  <a:tcPr anchor="ctr"/>
                </a:tc>
                <a:tc>
                  <a:txBody>
                    <a:bodyPr/>
                    <a:lstStyle/>
                    <a:p>
                      <a:r>
                        <a:rPr lang="en-IN" dirty="0"/>
                        <a:t>$92 million</a:t>
                      </a:r>
                    </a:p>
                  </a:txBody>
                  <a:tcPr anchor="ctr"/>
                </a:tc>
                <a:extLst>
                  <a:ext uri="{0D108BD9-81ED-4DB2-BD59-A6C34878D82A}">
                    <a16:rowId xmlns:a16="http://schemas.microsoft.com/office/drawing/2014/main" val="10003"/>
                  </a:ext>
                </a:extLst>
              </a:tr>
            </a:tbl>
          </a:graphicData>
        </a:graphic>
      </p:graphicFrame>
      <p:sp>
        <p:nvSpPr>
          <p:cNvPr id="5" name="TextBox 4"/>
          <p:cNvSpPr txBox="1"/>
          <p:nvPr/>
        </p:nvSpPr>
        <p:spPr>
          <a:xfrm>
            <a:off x="4221804" y="4284718"/>
            <a:ext cx="1702341" cy="369332"/>
          </a:xfrm>
          <a:prstGeom prst="rect">
            <a:avLst/>
          </a:prstGeom>
          <a:noFill/>
        </p:spPr>
        <p:txBody>
          <a:bodyPr wrap="square" rtlCol="0">
            <a:spAutoFit/>
          </a:bodyPr>
          <a:lstStyle/>
          <a:p>
            <a:r>
              <a:rPr lang="en-US" dirty="0" smtClean="0"/>
              <a:t>Sales</a:t>
            </a:r>
            <a:endParaRPr lang="en-IN" dirty="0"/>
          </a:p>
        </p:txBody>
      </p:sp>
      <p:sp>
        <p:nvSpPr>
          <p:cNvPr id="6" name="TextBox 5"/>
          <p:cNvSpPr txBox="1"/>
          <p:nvPr/>
        </p:nvSpPr>
        <p:spPr>
          <a:xfrm>
            <a:off x="8190689" y="4279946"/>
            <a:ext cx="1478605" cy="369332"/>
          </a:xfrm>
          <a:prstGeom prst="rect">
            <a:avLst/>
          </a:prstGeom>
          <a:noFill/>
        </p:spPr>
        <p:txBody>
          <a:bodyPr wrap="square" rtlCol="0">
            <a:spAutoFit/>
          </a:bodyPr>
          <a:lstStyle/>
          <a:p>
            <a:r>
              <a:rPr lang="en-US" dirty="0" smtClean="0"/>
              <a:t>Profit</a:t>
            </a:r>
            <a:endParaRPr lang="en-IN" dirty="0"/>
          </a:p>
        </p:txBody>
      </p:sp>
      <p:sp>
        <p:nvSpPr>
          <p:cNvPr id="7" name="TextBox 6"/>
          <p:cNvSpPr txBox="1"/>
          <p:nvPr/>
        </p:nvSpPr>
        <p:spPr>
          <a:xfrm>
            <a:off x="9824936" y="4279946"/>
            <a:ext cx="1702341" cy="369332"/>
          </a:xfrm>
          <a:prstGeom prst="rect">
            <a:avLst/>
          </a:prstGeom>
          <a:noFill/>
        </p:spPr>
        <p:txBody>
          <a:bodyPr wrap="square" rtlCol="0">
            <a:spAutoFit/>
          </a:bodyPr>
          <a:lstStyle/>
          <a:p>
            <a:r>
              <a:rPr lang="en-US" dirty="0" smtClean="0"/>
              <a:t>Valuation</a:t>
            </a:r>
            <a:endParaRPr lang="en-IN" dirty="0"/>
          </a:p>
        </p:txBody>
      </p:sp>
    </p:spTree>
    <p:extLst>
      <p:ext uri="{BB962C8B-B14F-4D97-AF65-F5344CB8AC3E}">
        <p14:creationId xmlns:p14="http://schemas.microsoft.com/office/powerpoint/2010/main" val="42212066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600" b="1" dirty="0">
                <a:solidFill>
                  <a:srgbClr val="002060"/>
                </a:solidFill>
                <a:latin typeface="Georgia" panose="02040502050405020303" pitchFamily="18" charset="0"/>
              </a:rPr>
              <a:t>Learning from </a:t>
            </a:r>
            <a:r>
              <a:rPr lang="en-IN" sz="3600" b="1" dirty="0" err="1">
                <a:solidFill>
                  <a:srgbClr val="002060"/>
                </a:solidFill>
                <a:latin typeface="Georgia" panose="02040502050405020303" pitchFamily="18" charset="0"/>
              </a:rPr>
              <a:t>AirBNB</a:t>
            </a:r>
            <a:r>
              <a:rPr lang="en-IN" sz="3600" b="1" dirty="0">
                <a:solidFill>
                  <a:srgbClr val="002060"/>
                </a:solidFill>
                <a:latin typeface="Georgia" panose="02040502050405020303" pitchFamily="18" charset="0"/>
              </a:rPr>
              <a:t> Branding</a:t>
            </a:r>
            <a:endParaRPr lang="en-US"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764628" y="1478784"/>
            <a:ext cx="10793388" cy="3513630"/>
          </a:xfrm>
        </p:spPr>
        <p:txBody>
          <a:bodyPr/>
          <a:lstStyle/>
          <a:p>
            <a:r>
              <a:rPr lang="en-IN" b="1" dirty="0" smtClean="0"/>
              <a:t>1 – Keep </a:t>
            </a:r>
            <a:r>
              <a:rPr lang="en-IN" b="1" dirty="0"/>
              <a:t>People At </a:t>
            </a:r>
            <a:r>
              <a:rPr lang="en-IN" b="1" dirty="0" smtClean="0"/>
              <a:t>the </a:t>
            </a:r>
            <a:r>
              <a:rPr lang="en-IN" b="1" dirty="0"/>
              <a:t>Centre – you learn from your own community.</a:t>
            </a:r>
          </a:p>
          <a:p>
            <a:r>
              <a:rPr lang="en-IN" b="1" dirty="0" smtClean="0"/>
              <a:t>2 – It’s </a:t>
            </a:r>
            <a:r>
              <a:rPr lang="en-IN" b="1" dirty="0"/>
              <a:t>Not Too Late to Find Your Story – continuously evolve.</a:t>
            </a:r>
          </a:p>
          <a:p>
            <a:r>
              <a:rPr lang="en-US" b="1" dirty="0" smtClean="0"/>
              <a:t>3 – Content </a:t>
            </a:r>
            <a:r>
              <a:rPr lang="en-US" b="1" dirty="0"/>
              <a:t>is </a:t>
            </a:r>
            <a:r>
              <a:rPr lang="en-US" b="1" dirty="0" smtClean="0"/>
              <a:t>the Key </a:t>
            </a:r>
            <a:r>
              <a:rPr lang="en-US" b="1" dirty="0"/>
              <a:t>–The consistently post contents and their </a:t>
            </a:r>
            <a:r>
              <a:rPr lang="en-IN" b="1" dirty="0"/>
              <a:t>content is heavily user-driven and centres on stories from within the Airbnb community.</a:t>
            </a:r>
            <a:endParaRPr lang="en-US" b="1" dirty="0"/>
          </a:p>
          <a:p>
            <a:endParaRPr lang="en-US" dirty="0"/>
          </a:p>
        </p:txBody>
      </p:sp>
    </p:spTree>
    <p:extLst>
      <p:ext uri="{BB962C8B-B14F-4D97-AF65-F5344CB8AC3E}">
        <p14:creationId xmlns:p14="http://schemas.microsoft.com/office/powerpoint/2010/main" val="30251724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9222"/>
          </a:xfrm>
        </p:spPr>
        <p:txBody>
          <a:bodyPr vert="horz" lIns="91440" tIns="45720" rIns="91440" bIns="45720" rtlCol="0" anchor="ctr">
            <a:normAutofit/>
          </a:bodyPr>
          <a:lstStyle/>
          <a:p>
            <a:r>
              <a:rPr lang="en-US" sz="3600" b="1" dirty="0">
                <a:solidFill>
                  <a:srgbClr val="002060"/>
                </a:solidFill>
                <a:latin typeface="Georgia" panose="02040502050405020303" pitchFamily="18" charset="0"/>
              </a:rPr>
              <a:t>Branding</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1012471" y="1263434"/>
            <a:ext cx="9218614" cy="4351338"/>
          </a:xfrm>
        </p:spPr>
        <p:txBody>
          <a:bodyPr/>
          <a:lstStyle/>
          <a:p>
            <a:r>
              <a:rPr lang="en-US" sz="2400" b="1" dirty="0"/>
              <a:t>Brand represents what your company stands for and is the purpose of your company? How is your company going to connect with people? And why should people care?</a:t>
            </a:r>
          </a:p>
          <a:p>
            <a:r>
              <a:rPr lang="en-US" sz="2400" b="1" dirty="0"/>
              <a:t>“ </a:t>
            </a:r>
            <a:r>
              <a:rPr lang="en-US" sz="2400" b="1" dirty="0">
                <a:solidFill>
                  <a:srgbClr val="00B050"/>
                </a:solidFill>
              </a:rPr>
              <a:t>If people believe they share values with a company</a:t>
            </a:r>
            <a:r>
              <a:rPr lang="en-US" sz="2400" b="1" dirty="0"/>
              <a:t>, they will stay </a:t>
            </a:r>
            <a:r>
              <a:rPr lang="en-US" sz="2400" b="1" u="sng" dirty="0">
                <a:solidFill>
                  <a:srgbClr val="0070C0"/>
                </a:solidFill>
              </a:rPr>
              <a:t>loyal</a:t>
            </a:r>
            <a:r>
              <a:rPr lang="en-US" sz="2400" b="1" dirty="0"/>
              <a:t> to the brand.”</a:t>
            </a:r>
          </a:p>
          <a:p>
            <a:r>
              <a:rPr lang="en-US" sz="2400" b="1" dirty="0"/>
              <a:t>Brand connected strongly and emotionally with </a:t>
            </a:r>
            <a:r>
              <a:rPr lang="en-US" sz="2400" b="1" dirty="0">
                <a:solidFill>
                  <a:srgbClr val="00B050"/>
                </a:solidFill>
              </a:rPr>
              <a:t>large customer base </a:t>
            </a:r>
            <a:r>
              <a:rPr lang="en-US" sz="2400" b="1" dirty="0"/>
              <a:t>are regarded as of high brand equity. Strong brand equity gives </a:t>
            </a:r>
            <a:r>
              <a:rPr lang="en-US" sz="2400" b="1" u="sng" dirty="0">
                <a:solidFill>
                  <a:srgbClr val="0070C0"/>
                </a:solidFill>
              </a:rPr>
              <a:t>pricing power</a:t>
            </a:r>
            <a:r>
              <a:rPr lang="en-US" sz="2400" b="1" dirty="0"/>
              <a:t>. </a:t>
            </a:r>
            <a:endParaRPr lang="en-US" sz="2400" b="1" dirty="0" smtClean="0"/>
          </a:p>
          <a:p>
            <a:r>
              <a:rPr lang="en-US" sz="2400" b="1" dirty="0" smtClean="0"/>
              <a:t>A </a:t>
            </a:r>
            <a:r>
              <a:rPr lang="en-US" sz="2400" b="1" dirty="0"/>
              <a:t>company with a strong brand equity can charge higher price than competitors for similar product and earn above average profit.</a:t>
            </a:r>
            <a:endParaRPr lang="en-IN" sz="2400" b="1" dirty="0"/>
          </a:p>
        </p:txBody>
      </p:sp>
    </p:spTree>
    <p:extLst>
      <p:ext uri="{BB962C8B-B14F-4D97-AF65-F5344CB8AC3E}">
        <p14:creationId xmlns:p14="http://schemas.microsoft.com/office/powerpoint/2010/main" val="39246247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70377"/>
          </a:xfrm>
        </p:spPr>
        <p:txBody>
          <a:bodyPr vert="horz" lIns="91440" tIns="45720" rIns="91440" bIns="45720" rtlCol="0" anchor="ctr">
            <a:normAutofit/>
          </a:bodyPr>
          <a:lstStyle/>
          <a:p>
            <a:r>
              <a:rPr lang="en-US" sz="3600" b="1" dirty="0">
                <a:solidFill>
                  <a:srgbClr val="002060"/>
                </a:solidFill>
                <a:latin typeface="Georgia" panose="02040502050405020303" pitchFamily="18" charset="0"/>
              </a:rPr>
              <a:t>Brand</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579407" y="1319843"/>
            <a:ext cx="9741752" cy="4351338"/>
          </a:xfrm>
        </p:spPr>
        <p:txBody>
          <a:bodyPr>
            <a:normAutofit fontScale="92500" lnSpcReduction="10000"/>
          </a:bodyPr>
          <a:lstStyle/>
          <a:p>
            <a:r>
              <a:rPr lang="en-US" b="1" dirty="0"/>
              <a:t>You want your customers to </a:t>
            </a:r>
            <a:r>
              <a:rPr lang="en-US" b="1" dirty="0">
                <a:solidFill>
                  <a:srgbClr val="00B050"/>
                </a:solidFill>
              </a:rPr>
              <a:t>talk about it everywhere</a:t>
            </a:r>
            <a:r>
              <a:rPr lang="en-US" b="1" dirty="0"/>
              <a:t>, every time, on dinner table, at public gathering, at home, at market place. You want your customers to be evangelists. </a:t>
            </a:r>
          </a:p>
          <a:p>
            <a:r>
              <a:rPr lang="en-US" b="1" dirty="0"/>
              <a:t>People must believe they receive values from your company, they should build trust in their mind, they should feel comfortable buying what you offer. Then they will stay loyal to the brand.</a:t>
            </a:r>
          </a:p>
          <a:p>
            <a:r>
              <a:rPr lang="en-US" b="1" dirty="0"/>
              <a:t>The connecting thread between the company and customers is the brand. Brand </a:t>
            </a:r>
            <a:r>
              <a:rPr lang="en-US" b="1" dirty="0" smtClean="0"/>
              <a:t>is the container of all </a:t>
            </a:r>
            <a:r>
              <a:rPr lang="en-US" b="1" dirty="0"/>
              <a:t>the values you provide to attract and retain customers and the value for which you exist. </a:t>
            </a:r>
          </a:p>
          <a:p>
            <a:r>
              <a:rPr lang="en-US" b="1" dirty="0"/>
              <a:t>Brand may appear like a symbol or text. But it is the holder of everything that you want your customer to </a:t>
            </a:r>
            <a:r>
              <a:rPr lang="en-US" b="1" dirty="0" smtClean="0"/>
              <a:t>value in your offering.</a:t>
            </a:r>
            <a:endParaRPr lang="en-IN" b="1" dirty="0"/>
          </a:p>
        </p:txBody>
      </p:sp>
    </p:spTree>
    <p:extLst>
      <p:ext uri="{BB962C8B-B14F-4D97-AF65-F5344CB8AC3E}">
        <p14:creationId xmlns:p14="http://schemas.microsoft.com/office/powerpoint/2010/main" val="11125787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2338"/>
          </a:xfrm>
        </p:spPr>
        <p:txBody>
          <a:bodyPr vert="horz" lIns="91440" tIns="45720" rIns="91440" bIns="45720" rtlCol="0" anchor="ctr">
            <a:normAutofit fontScale="90000"/>
          </a:bodyPr>
          <a:lstStyle/>
          <a:p>
            <a:r>
              <a:rPr lang="en-IN" sz="3600" b="1" dirty="0">
                <a:solidFill>
                  <a:srgbClr val="002060"/>
                </a:solidFill>
                <a:latin typeface="Georgia" panose="02040502050405020303" pitchFamily="18" charset="0"/>
              </a:rPr>
              <a:t>The Brand Symbol</a:t>
            </a:r>
          </a:p>
        </p:txBody>
      </p:sp>
      <p:sp>
        <p:nvSpPr>
          <p:cNvPr id="3" name="Content Placeholder 2"/>
          <p:cNvSpPr>
            <a:spLocks noGrp="1"/>
          </p:cNvSpPr>
          <p:nvPr>
            <p:ph idx="1"/>
          </p:nvPr>
        </p:nvSpPr>
        <p:spPr>
          <a:xfrm>
            <a:off x="694509" y="1028791"/>
            <a:ext cx="10515600" cy="1609906"/>
          </a:xfrm>
        </p:spPr>
        <p:txBody>
          <a:bodyPr>
            <a:normAutofit fontScale="92500" lnSpcReduction="10000"/>
          </a:bodyPr>
          <a:lstStyle/>
          <a:p>
            <a:r>
              <a:rPr lang="en-US" b="1" dirty="0"/>
              <a:t>A meaningful logo, color mix, a brand message or tagline aligning with your mission/vision. </a:t>
            </a:r>
          </a:p>
          <a:p>
            <a:r>
              <a:rPr lang="en-US" b="1" dirty="0"/>
              <a:t>It should transmit the message you want your customers to perceive about your product/service and company.</a:t>
            </a:r>
          </a:p>
          <a:p>
            <a:endParaRPr lang="en-IN" b="1" dirty="0"/>
          </a:p>
        </p:txBody>
      </p:sp>
      <p:sp>
        <p:nvSpPr>
          <p:cNvPr id="5" name="AutoShape 2" descr="Image result for bra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bran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199" y="3033110"/>
            <a:ext cx="3441087" cy="2294058"/>
          </a:xfrm>
          <a:prstGeom prst="rect">
            <a:avLst/>
          </a:prstGeom>
        </p:spPr>
      </p:pic>
    </p:spTree>
    <p:extLst>
      <p:ext uri="{BB962C8B-B14F-4D97-AF65-F5344CB8AC3E}">
        <p14:creationId xmlns:p14="http://schemas.microsoft.com/office/powerpoint/2010/main" val="20536285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2016"/>
          </a:xfrm>
          <a:noFill/>
          <a:ln>
            <a:noFill/>
          </a:ln>
        </p:spPr>
        <p:txBody>
          <a:bodyPr spcFirstLastPara="1" wrap="square" lIns="91425" tIns="45700" rIns="91425" bIns="45700" anchor="ctr" anchorCtr="0">
            <a:noAutofit/>
          </a:bodyPr>
          <a:lstStyle/>
          <a:p>
            <a:r>
              <a:rPr lang="en-US" sz="3200" b="1" dirty="0">
                <a:solidFill>
                  <a:srgbClr val="0070C0"/>
                </a:solidFill>
              </a:rPr>
              <a:t>Public Relations</a:t>
            </a:r>
            <a:endParaRPr lang="en-IN" sz="3200" b="1" dirty="0">
              <a:solidFill>
                <a:srgbClr val="0070C0"/>
              </a:solidFill>
            </a:endParaRPr>
          </a:p>
        </p:txBody>
      </p:sp>
      <p:sp>
        <p:nvSpPr>
          <p:cNvPr id="3" name="Content Placeholder 2"/>
          <p:cNvSpPr>
            <a:spLocks noGrp="1"/>
          </p:cNvSpPr>
          <p:nvPr>
            <p:ph idx="1"/>
          </p:nvPr>
        </p:nvSpPr>
        <p:spPr>
          <a:xfrm>
            <a:off x="467444" y="1149530"/>
            <a:ext cx="11200300" cy="4987479"/>
          </a:xfrm>
        </p:spPr>
        <p:txBody>
          <a:bodyPr>
            <a:normAutofit lnSpcReduction="10000"/>
          </a:bodyPr>
          <a:lstStyle/>
          <a:p>
            <a:r>
              <a:rPr lang="en-IN" sz="2400" b="1" dirty="0">
                <a:solidFill>
                  <a:srgbClr val="002060"/>
                </a:solidFill>
              </a:rPr>
              <a:t>Michael </a:t>
            </a:r>
            <a:r>
              <a:rPr lang="en-IN" sz="2400" b="1" dirty="0" err="1">
                <a:solidFill>
                  <a:srgbClr val="002060"/>
                </a:solidFill>
              </a:rPr>
              <a:t>Dubin</a:t>
            </a:r>
            <a:r>
              <a:rPr lang="en-IN" sz="2400" b="1" dirty="0">
                <a:solidFill>
                  <a:srgbClr val="002060"/>
                </a:solidFill>
              </a:rPr>
              <a:t> stumbles upon a warehouse full of surplus razor blades</a:t>
            </a:r>
          </a:p>
          <a:p>
            <a:r>
              <a:rPr lang="en-IN" sz="2400" b="1" dirty="0">
                <a:solidFill>
                  <a:srgbClr val="002060"/>
                </a:solidFill>
              </a:rPr>
              <a:t>He started the Dollar Shave Club offer, Posted a YouTube video about the offer and </a:t>
            </a:r>
            <a:r>
              <a:rPr lang="en-US" sz="2400" b="1" dirty="0">
                <a:solidFill>
                  <a:srgbClr val="002060"/>
                </a:solidFill>
              </a:rPr>
              <a:t>launched on March 6, 2012</a:t>
            </a:r>
            <a:r>
              <a:rPr lang="en-IN" sz="2400" b="1" dirty="0">
                <a:solidFill>
                  <a:srgbClr val="002060"/>
                </a:solidFill>
              </a:rPr>
              <a:t>.</a:t>
            </a:r>
          </a:p>
          <a:p>
            <a:r>
              <a:rPr lang="en-US" sz="2400" b="1" dirty="0">
                <a:solidFill>
                  <a:srgbClr val="002060"/>
                </a:solidFill>
              </a:rPr>
              <a:t>The YouTube video attracted an unanticipated amount of traffic, that </a:t>
            </a:r>
            <a:r>
              <a:rPr lang="en-US" sz="2400" b="1" dirty="0">
                <a:solidFill>
                  <a:srgbClr val="0070C0"/>
                </a:solidFill>
              </a:rPr>
              <a:t>crashed the company’s server in the first hour</a:t>
            </a:r>
            <a:r>
              <a:rPr lang="en-US" sz="2400" b="1" dirty="0">
                <a:solidFill>
                  <a:srgbClr val="002060"/>
                </a:solidFill>
              </a:rPr>
              <a:t>. [It eventually had </a:t>
            </a:r>
            <a:r>
              <a:rPr lang="en-US" sz="2400" b="1" dirty="0">
                <a:solidFill>
                  <a:srgbClr val="00B050"/>
                </a:solidFill>
              </a:rPr>
              <a:t>25 million views</a:t>
            </a:r>
            <a:r>
              <a:rPr lang="en-US" sz="2400" b="1" dirty="0">
                <a:solidFill>
                  <a:srgbClr val="002060"/>
                </a:solidFill>
              </a:rPr>
              <a:t>]</a:t>
            </a:r>
          </a:p>
          <a:p>
            <a:r>
              <a:rPr lang="en-US" sz="2400" b="1" dirty="0">
                <a:solidFill>
                  <a:srgbClr val="00B050"/>
                </a:solidFill>
              </a:rPr>
              <a:t>Within 48 hours, they received 12,000 orders.</a:t>
            </a:r>
          </a:p>
          <a:p>
            <a:r>
              <a:rPr lang="en-US" sz="2400" b="1" dirty="0">
                <a:solidFill>
                  <a:srgbClr val="002060"/>
                </a:solidFill>
              </a:rPr>
              <a:t>In 2016, dollar shaving club was acquired by Unilever for $ 1 billion. </a:t>
            </a:r>
          </a:p>
          <a:p>
            <a:pPr marL="114300" indent="0">
              <a:buNone/>
            </a:pPr>
            <a:r>
              <a:rPr lang="en-US" sz="2400" b="1" dirty="0" smtClean="0"/>
              <a:t> What do you learn from this story?</a:t>
            </a:r>
          </a:p>
          <a:p>
            <a:pPr marL="114300" indent="0">
              <a:buNone/>
            </a:pPr>
            <a:r>
              <a:rPr lang="en-US" sz="2400" b="1" dirty="0" smtClean="0"/>
              <a:t>An ordinary unemployed person is entrusted to find solution to a problem and he creates a unicorn without borrowing or taking huge investment. Michael would never think he had the entrepreneurial talent. But someone wanted help and he was forced to think of plausible solution. And an entrepreneur was born from nowhere. He converted a liability/CHALLENGE into a huge wealth/OPPORTUNITY.</a:t>
            </a:r>
            <a:endParaRPr lang="en-US" sz="2400" b="1" dirty="0"/>
          </a:p>
          <a:p>
            <a:endParaRPr lang="en-IN" sz="2400" b="1" dirty="0"/>
          </a:p>
        </p:txBody>
      </p:sp>
      <p:sp>
        <p:nvSpPr>
          <p:cNvPr id="4" name="Rectangle 3"/>
          <p:cNvSpPr/>
          <p:nvPr/>
        </p:nvSpPr>
        <p:spPr>
          <a:xfrm>
            <a:off x="1532998" y="5906176"/>
            <a:ext cx="7051930"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IN" sz="2400" dirty="0"/>
              <a:t>https://www.youtube.com/watch?v=ZUG9qYTJMsI</a:t>
            </a:r>
          </a:p>
        </p:txBody>
      </p:sp>
    </p:spTree>
    <p:extLst>
      <p:ext uri="{BB962C8B-B14F-4D97-AF65-F5344CB8AC3E}">
        <p14:creationId xmlns:p14="http://schemas.microsoft.com/office/powerpoint/2010/main" val="9944593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wdDnDiag">
          <a:fgClr>
            <a:schemeClr val="accent4">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50000"/>
                  </a:schemeClr>
                </a:solidFill>
              </a:rPr>
              <a:t>Trend: Selecting business model based on TREND</a:t>
            </a:r>
            <a:endParaRPr lang="en-IN" dirty="0"/>
          </a:p>
        </p:txBody>
      </p:sp>
      <p:sp>
        <p:nvSpPr>
          <p:cNvPr id="4" name="Title 1"/>
          <p:cNvSpPr>
            <a:spLocks noGrp="1"/>
          </p:cNvSpPr>
          <p:nvPr>
            <p:ph type="body" idx="1"/>
          </p:nvPr>
        </p:nvSpPr>
        <p:spPr>
          <a:xfrm>
            <a:off x="875228" y="1794094"/>
            <a:ext cx="9322872" cy="3629244"/>
          </a:xfrm>
          <a:noFill/>
          <a:ln>
            <a:noFill/>
          </a:ln>
        </p:spPr>
        <p:style>
          <a:lnRef idx="2">
            <a:schemeClr val="accent1"/>
          </a:lnRef>
          <a:fillRef idx="1">
            <a:schemeClr val="lt1"/>
          </a:fillRef>
          <a:effectRef idx="0">
            <a:schemeClr val="accent1"/>
          </a:effectRef>
          <a:fontRef idx="minor">
            <a:schemeClr val="dk1"/>
          </a:fontRef>
        </p:style>
        <p:txBody>
          <a:bodyPr>
            <a:noAutofit/>
          </a:bodyPr>
          <a:lstStyle/>
          <a:p>
            <a:pPr marL="114300" indent="0" algn="l">
              <a:buNone/>
            </a:pPr>
            <a:r>
              <a:rPr lang="en-US" dirty="0" smtClean="0"/>
              <a:t>Trend </a:t>
            </a:r>
            <a:r>
              <a:rPr lang="en-US" dirty="0"/>
              <a:t>provides great opportunity for starting new </a:t>
            </a:r>
            <a:r>
              <a:rPr lang="en-US" dirty="0" smtClean="0"/>
              <a:t>&amp; winning </a:t>
            </a:r>
            <a:r>
              <a:rPr lang="en-US" dirty="0"/>
              <a:t>ventures. </a:t>
            </a:r>
            <a:endParaRPr lang="en-US" dirty="0" smtClean="0"/>
          </a:p>
          <a:p>
            <a:pPr marL="114300" indent="0" algn="l">
              <a:buNone/>
            </a:pPr>
            <a:r>
              <a:rPr lang="en-IN" dirty="0" smtClean="0"/>
              <a:t>Those who are ahead of the trend or at least at the forefront of the trend, tend to enjoy natural advantages.</a:t>
            </a:r>
          </a:p>
          <a:p>
            <a:pPr marL="114300" indent="0" algn="l">
              <a:buNone/>
            </a:pPr>
            <a:r>
              <a:rPr lang="en-IN" dirty="0" smtClean="0"/>
              <a:t>Therefore, it is important to be able to forecast the technology trend, fashion trend, social trend, lifestyle, economic and environmental trend for creation of attractive new businesses</a:t>
            </a:r>
            <a:endParaRPr lang="en-US" dirty="0"/>
          </a:p>
        </p:txBody>
      </p:sp>
      <p:sp>
        <p:nvSpPr>
          <p:cNvPr id="7" name="AutoShape 2" descr="Trend free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18" y="1967438"/>
            <a:ext cx="723210" cy="72321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726" y="2802314"/>
            <a:ext cx="695474" cy="695474"/>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018" y="3712155"/>
            <a:ext cx="686181" cy="686181"/>
          </a:xfrm>
          <a:prstGeom prst="rect">
            <a:avLst/>
          </a:prstGeom>
        </p:spPr>
      </p:pic>
    </p:spTree>
    <p:extLst>
      <p:ext uri="{BB962C8B-B14F-4D97-AF65-F5344CB8AC3E}">
        <p14:creationId xmlns:p14="http://schemas.microsoft.com/office/powerpoint/2010/main" val="209814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 calcmode="lin" valueType="num">
                                      <p:cBhvr additive="base">
                                        <p:cTn id="21"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
                                            <p:txEl>
                                              <p:pRg st="1" end="1"/>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9446"/>
            <a:ext cx="10515600" cy="885606"/>
          </a:xfrm>
        </p:spPr>
        <p:txBody>
          <a:bodyPr/>
          <a:lstStyle/>
          <a:p>
            <a:r>
              <a:rPr lang="en-US" sz="3200" b="1" dirty="0">
                <a:solidFill>
                  <a:srgbClr val="0070C0"/>
                </a:solidFill>
              </a:rPr>
              <a:t>Public Relations</a:t>
            </a:r>
            <a:endParaRPr lang="en-US" sz="3200" dirty="0">
              <a:solidFill>
                <a:srgbClr val="0070C0"/>
              </a:solidFill>
            </a:endParaRPr>
          </a:p>
        </p:txBody>
      </p:sp>
      <p:sp>
        <p:nvSpPr>
          <p:cNvPr id="3" name="Text Placeholder 2"/>
          <p:cNvSpPr>
            <a:spLocks noGrp="1"/>
          </p:cNvSpPr>
          <p:nvPr>
            <p:ph type="body" idx="1"/>
          </p:nvPr>
        </p:nvSpPr>
        <p:spPr>
          <a:xfrm>
            <a:off x="838200" y="1676903"/>
            <a:ext cx="8631621" cy="4351338"/>
          </a:xfrm>
        </p:spPr>
        <p:txBody>
          <a:bodyPr/>
          <a:lstStyle/>
          <a:p>
            <a:r>
              <a:rPr lang="en-US" sz="2400" b="1" dirty="0">
                <a:solidFill>
                  <a:srgbClr val="002060"/>
                </a:solidFill>
              </a:rPr>
              <a:t>. Drew Huston was confident about his idea</a:t>
            </a:r>
            <a:r>
              <a:rPr lang="en-US" sz="2400" b="1" dirty="0" smtClean="0">
                <a:solidFill>
                  <a:srgbClr val="002060"/>
                </a:solidFill>
              </a:rPr>
              <a:t>. But nobody invested in him. Dropbox </a:t>
            </a:r>
            <a:r>
              <a:rPr lang="en-US" sz="2400" b="1" dirty="0">
                <a:solidFill>
                  <a:srgbClr val="002060"/>
                </a:solidFill>
              </a:rPr>
              <a:t>early MVP was just a video showing how the file sharing service is different from all other existing </a:t>
            </a:r>
            <a:r>
              <a:rPr lang="en-US" sz="2400" b="1" dirty="0" smtClean="0">
                <a:solidFill>
                  <a:srgbClr val="002060"/>
                </a:solidFill>
              </a:rPr>
              <a:t>ones They </a:t>
            </a:r>
            <a:r>
              <a:rPr lang="en-US" sz="2400" b="1" dirty="0">
                <a:solidFill>
                  <a:srgbClr val="002060"/>
                </a:solidFill>
              </a:rPr>
              <a:t>received </a:t>
            </a:r>
            <a:r>
              <a:rPr lang="en-US" sz="2400" b="1" dirty="0">
                <a:solidFill>
                  <a:srgbClr val="00B050"/>
                </a:solidFill>
              </a:rPr>
              <a:t>10,000 plus signups </a:t>
            </a:r>
            <a:r>
              <a:rPr lang="en-US" sz="2400" b="1" dirty="0">
                <a:solidFill>
                  <a:srgbClr val="002060"/>
                </a:solidFill>
              </a:rPr>
              <a:t>in the first day.</a:t>
            </a:r>
          </a:p>
          <a:p>
            <a:r>
              <a:rPr lang="en-US" sz="2400" b="1" dirty="0" err="1">
                <a:solidFill>
                  <a:srgbClr val="002060"/>
                </a:solidFill>
              </a:rPr>
              <a:t>Warby</a:t>
            </a:r>
            <a:r>
              <a:rPr lang="en-US" sz="2400" b="1" dirty="0">
                <a:solidFill>
                  <a:srgbClr val="002060"/>
                </a:solidFill>
              </a:rPr>
              <a:t> Parker’s PR firm helped place a story in </a:t>
            </a:r>
            <a:r>
              <a:rPr lang="en-US" sz="2400" b="1" i="1" dirty="0">
                <a:solidFill>
                  <a:srgbClr val="002060"/>
                </a:solidFill>
              </a:rPr>
              <a:t>Vogue</a:t>
            </a:r>
            <a:r>
              <a:rPr lang="en-US" sz="2400" b="1" dirty="0">
                <a:solidFill>
                  <a:srgbClr val="002060"/>
                </a:solidFill>
              </a:rPr>
              <a:t>—a piece that dubbed the company the </a:t>
            </a:r>
            <a:r>
              <a:rPr lang="en-US" sz="2400" b="1" dirty="0">
                <a:solidFill>
                  <a:srgbClr val="00B050"/>
                </a:solidFill>
              </a:rPr>
              <a:t>“Netflix of eyewear” </a:t>
            </a:r>
            <a:r>
              <a:rPr lang="en-US" sz="2400" b="1" dirty="0">
                <a:solidFill>
                  <a:srgbClr val="002060"/>
                </a:solidFill>
              </a:rPr>
              <a:t>and generated so many sales that the startup ran out of inventory.</a:t>
            </a:r>
            <a:r>
              <a:rPr lang="en-US" sz="2400" b="1" baseline="30000" dirty="0">
                <a:solidFill>
                  <a:srgbClr val="002060"/>
                </a:solidFill>
              </a:rPr>
              <a:t> </a:t>
            </a:r>
            <a:endParaRPr lang="en-US" sz="2400" b="1" dirty="0">
              <a:solidFill>
                <a:srgbClr val="002060"/>
              </a:solidFill>
            </a:endParaRPr>
          </a:p>
          <a:p>
            <a:r>
              <a:rPr lang="en-US" sz="2400" b="1" dirty="0">
                <a:solidFill>
                  <a:srgbClr val="002060"/>
                </a:solidFill>
              </a:rPr>
              <a:t>If those companies’ founders hadn’t decided to spread the word about their companies—each in their own way—they may have never become </a:t>
            </a:r>
            <a:r>
              <a:rPr lang="en-US" sz="2400" b="1" dirty="0" smtClean="0">
                <a:solidFill>
                  <a:srgbClr val="002060"/>
                </a:solidFill>
              </a:rPr>
              <a:t>household </a:t>
            </a:r>
            <a:r>
              <a:rPr lang="en-US" sz="2400" b="1" dirty="0">
                <a:solidFill>
                  <a:srgbClr val="002060"/>
                </a:solidFill>
              </a:rPr>
              <a:t>names.</a:t>
            </a:r>
          </a:p>
          <a:p>
            <a:endParaRPr lang="en-US" sz="2400" dirty="0">
              <a:solidFill>
                <a:srgbClr val="002060"/>
              </a:solidFill>
            </a:endParaRPr>
          </a:p>
        </p:txBody>
      </p:sp>
    </p:spTree>
    <p:extLst>
      <p:ext uri="{BB962C8B-B14F-4D97-AF65-F5344CB8AC3E}">
        <p14:creationId xmlns:p14="http://schemas.microsoft.com/office/powerpoint/2010/main" val="558889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8312" y="756741"/>
            <a:ext cx="10515600" cy="990709"/>
          </a:xfrm>
          <a:noFill/>
          <a:ln>
            <a:noFill/>
          </a:ln>
        </p:spPr>
        <p:txBody>
          <a:bodyPr spcFirstLastPara="1" wrap="square" lIns="91425" tIns="45700" rIns="91425" bIns="45700" anchor="ctr" anchorCtr="0">
            <a:noAutofit/>
          </a:bodyPr>
          <a:lstStyle/>
          <a:p>
            <a:r>
              <a:rPr lang="en-US" sz="3200" b="1" dirty="0" smtClean="0">
                <a:solidFill>
                  <a:srgbClr val="0070C0"/>
                </a:solidFill>
              </a:rPr>
              <a:t>Public Relation</a:t>
            </a:r>
            <a:endParaRPr lang="en-IN" sz="3200" b="1" dirty="0">
              <a:solidFill>
                <a:srgbClr val="0070C0"/>
              </a:solidFill>
            </a:endParaRPr>
          </a:p>
        </p:txBody>
      </p:sp>
      <p:sp>
        <p:nvSpPr>
          <p:cNvPr id="3" name="Content Placeholder 2"/>
          <p:cNvSpPr>
            <a:spLocks noGrp="1"/>
          </p:cNvSpPr>
          <p:nvPr>
            <p:ph idx="1"/>
          </p:nvPr>
        </p:nvSpPr>
        <p:spPr>
          <a:xfrm>
            <a:off x="1124228" y="2040058"/>
            <a:ext cx="10570302" cy="1966912"/>
          </a:xfrm>
        </p:spPr>
        <p:txBody>
          <a:bodyPr/>
          <a:lstStyle/>
          <a:p>
            <a:r>
              <a:rPr lang="en-US" b="1" dirty="0"/>
              <a:t>Many startups fail—even if they offer a great product or groundbreaking </a:t>
            </a:r>
            <a:r>
              <a:rPr lang="en-US" b="1" dirty="0">
                <a:solidFill>
                  <a:srgbClr val="00B050"/>
                </a:solidFill>
              </a:rPr>
              <a:t>service—because they fail to get the word out. </a:t>
            </a:r>
          </a:p>
          <a:p>
            <a:r>
              <a:rPr lang="en-US" b="1" dirty="0"/>
              <a:t>They may think the product will sell itself – if we </a:t>
            </a:r>
            <a:r>
              <a:rPr lang="en-US" b="1" dirty="0" smtClean="0"/>
              <a:t>produce, </a:t>
            </a:r>
            <a:r>
              <a:rPr lang="en-US" b="1" dirty="0"/>
              <a:t>it will sell.</a:t>
            </a:r>
            <a:endParaRPr lang="en-IN" b="1" dirty="0"/>
          </a:p>
        </p:txBody>
      </p:sp>
      <p:sp>
        <p:nvSpPr>
          <p:cNvPr id="4" name="TextBox 3"/>
          <p:cNvSpPr txBox="1"/>
          <p:nvPr/>
        </p:nvSpPr>
        <p:spPr>
          <a:xfrm>
            <a:off x="1318312" y="3704873"/>
            <a:ext cx="10068028" cy="2246769"/>
          </a:xfrm>
          <a:prstGeom prst="rect">
            <a:avLst/>
          </a:prstGeom>
          <a:noFill/>
        </p:spPr>
        <p:txBody>
          <a:bodyPr wrap="square" rtlCol="0">
            <a:spAutoFit/>
          </a:bodyPr>
          <a:lstStyle/>
          <a:p>
            <a:r>
              <a:rPr lang="en-US" sz="2800" b="1" dirty="0" smtClean="0">
                <a:solidFill>
                  <a:srgbClr val="00B050"/>
                </a:solidFill>
              </a:rPr>
              <a:t>People generally do not think rationally. They are mostly emotional and they eventually settle with a combination of rationality and emotional stimulation.</a:t>
            </a:r>
          </a:p>
          <a:p>
            <a:r>
              <a:rPr lang="en-US" sz="2800" b="1" dirty="0" smtClean="0">
                <a:solidFill>
                  <a:srgbClr val="00B050"/>
                </a:solidFill>
              </a:rPr>
              <a:t>So </a:t>
            </a:r>
            <a:r>
              <a:rPr lang="en-US" sz="2800" b="1" dirty="0" smtClean="0">
                <a:solidFill>
                  <a:srgbClr val="0070C0"/>
                </a:solidFill>
              </a:rPr>
              <a:t>superior value proposition </a:t>
            </a:r>
            <a:r>
              <a:rPr lang="en-US" sz="2800" b="1" dirty="0" smtClean="0">
                <a:solidFill>
                  <a:srgbClr val="00B050"/>
                </a:solidFill>
              </a:rPr>
              <a:t>and </a:t>
            </a:r>
            <a:r>
              <a:rPr lang="en-US" sz="2800" b="1" dirty="0" smtClean="0">
                <a:solidFill>
                  <a:srgbClr val="0070C0"/>
                </a:solidFill>
              </a:rPr>
              <a:t>storytelling to resonate </a:t>
            </a:r>
            <a:r>
              <a:rPr lang="en-US" sz="2800" b="1" dirty="0" smtClean="0">
                <a:solidFill>
                  <a:srgbClr val="00B050"/>
                </a:solidFill>
              </a:rPr>
              <a:t>with the customers will only help win them. </a:t>
            </a:r>
            <a:endParaRPr lang="en-IN" sz="2800" b="1" dirty="0">
              <a:solidFill>
                <a:srgbClr val="00B050"/>
              </a:solidFill>
            </a:endParaRPr>
          </a:p>
        </p:txBody>
      </p:sp>
    </p:spTree>
    <p:extLst>
      <p:ext uri="{BB962C8B-B14F-4D97-AF65-F5344CB8AC3E}">
        <p14:creationId xmlns:p14="http://schemas.microsoft.com/office/powerpoint/2010/main" val="8586971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3">
                                            <p:txEl>
                                              <p:pRg st="0" end="0"/>
                                            </p:txEl>
                                          </p:spTgt>
                                        </p:tgtEl>
                                        <p:attrNameLst>
                                          <p:attrName>ppt_w</p:attrName>
                                        </p:attrNameLst>
                                      </p:cBhvr>
                                      <p:tavLst>
                                        <p:tav tm="0">
                                          <p:val>
                                            <p:strVal val="ppt_w"/>
                                          </p:val>
                                        </p:tav>
                                        <p:tav tm="100000">
                                          <p:val>
                                            <p:fltVal val="0"/>
                                          </p:val>
                                        </p:tav>
                                      </p:tavLst>
                                    </p:anim>
                                    <p:anim calcmode="lin" valueType="num">
                                      <p:cBhvr>
                                        <p:cTn id="7" dur="1000"/>
                                        <p:tgtEl>
                                          <p:spTgt spid="3">
                                            <p:txEl>
                                              <p:pRg st="0" end="0"/>
                                            </p:txEl>
                                          </p:spTgt>
                                        </p:tgtEl>
                                        <p:attrNameLst>
                                          <p:attrName>ppt_h</p:attrName>
                                        </p:attrNameLst>
                                      </p:cBhvr>
                                      <p:tavLst>
                                        <p:tav tm="0">
                                          <p:val>
                                            <p:strVal val="ppt_h"/>
                                          </p:val>
                                        </p:tav>
                                        <p:tav tm="100000">
                                          <p:val>
                                            <p:fltVal val="0"/>
                                          </p:val>
                                        </p:tav>
                                      </p:tavLst>
                                    </p:anim>
                                    <p:anim calcmode="lin" valueType="num">
                                      <p:cBhvr>
                                        <p:cTn id="8" dur="1000"/>
                                        <p:tgtEl>
                                          <p:spTgt spid="3">
                                            <p:txEl>
                                              <p:pRg st="0" end="0"/>
                                            </p:txEl>
                                          </p:spTgt>
                                        </p:tgtEl>
                                        <p:attrNameLst>
                                          <p:attrName>style.rotation</p:attrName>
                                        </p:attrNameLst>
                                      </p:cBhvr>
                                      <p:tavLst>
                                        <p:tav tm="0">
                                          <p:val>
                                            <p:fltVal val="0"/>
                                          </p:val>
                                        </p:tav>
                                        <p:tav tm="100000">
                                          <p:val>
                                            <p:fltVal val="90"/>
                                          </p:val>
                                        </p:tav>
                                      </p:tavLst>
                                    </p:anim>
                                    <p:animEffect transition="out" filter="fade">
                                      <p:cBhvr>
                                        <p:cTn id="9" dur="1000"/>
                                        <p:tgtEl>
                                          <p:spTgt spid="3">
                                            <p:txEl>
                                              <p:pRg st="0" end="0"/>
                                            </p:txEl>
                                          </p:spTgt>
                                        </p:tgtEl>
                                      </p:cBhvr>
                                    </p:animEffect>
                                    <p:set>
                                      <p:cBhvr>
                                        <p:cTn id="10" dur="1" fill="hold">
                                          <p:stCondLst>
                                            <p:cond delay="999"/>
                                          </p:stCondLst>
                                        </p:cTn>
                                        <p:tgtEl>
                                          <p:spTgt spid="3">
                                            <p:txEl>
                                              <p:pRg st="0" end="0"/>
                                            </p:txEl>
                                          </p:spTgt>
                                        </p:tgtEl>
                                        <p:attrNameLst>
                                          <p:attrName>style.visibility</p:attrName>
                                        </p:attrNameLst>
                                      </p:cBhvr>
                                      <p:to>
                                        <p:strVal val="hidden"/>
                                      </p:to>
                                    </p:set>
                                  </p:childTnLst>
                                </p:cTn>
                              </p:par>
                              <p:par>
                                <p:cTn id="11" presetID="31" presetClass="exit" presetSubtype="0" fill="hold" grpId="0" nodeType="withEffect">
                                  <p:stCondLst>
                                    <p:cond delay="0"/>
                                  </p:stCondLst>
                                  <p:childTnLst>
                                    <p:anim calcmode="lin" valueType="num">
                                      <p:cBhvr>
                                        <p:cTn id="12" dur="1000"/>
                                        <p:tgtEl>
                                          <p:spTgt spid="3">
                                            <p:txEl>
                                              <p:pRg st="1" end="1"/>
                                            </p:txEl>
                                          </p:spTgt>
                                        </p:tgtEl>
                                        <p:attrNameLst>
                                          <p:attrName>ppt_w</p:attrName>
                                        </p:attrNameLst>
                                      </p:cBhvr>
                                      <p:tavLst>
                                        <p:tav tm="0">
                                          <p:val>
                                            <p:strVal val="ppt_w"/>
                                          </p:val>
                                        </p:tav>
                                        <p:tav tm="100000">
                                          <p:val>
                                            <p:fltVal val="0"/>
                                          </p:val>
                                        </p:tav>
                                      </p:tavLst>
                                    </p:anim>
                                    <p:anim calcmode="lin" valueType="num">
                                      <p:cBhvr>
                                        <p:cTn id="13" dur="1000"/>
                                        <p:tgtEl>
                                          <p:spTgt spid="3">
                                            <p:txEl>
                                              <p:pRg st="1" end="1"/>
                                            </p:txEl>
                                          </p:spTgt>
                                        </p:tgtEl>
                                        <p:attrNameLst>
                                          <p:attrName>ppt_h</p:attrName>
                                        </p:attrNameLst>
                                      </p:cBhvr>
                                      <p:tavLst>
                                        <p:tav tm="0">
                                          <p:val>
                                            <p:strVal val="ppt_h"/>
                                          </p:val>
                                        </p:tav>
                                        <p:tav tm="100000">
                                          <p:val>
                                            <p:fltVal val="0"/>
                                          </p:val>
                                        </p:tav>
                                      </p:tavLst>
                                    </p:anim>
                                    <p:anim calcmode="lin" valueType="num">
                                      <p:cBhvr>
                                        <p:cTn id="14" dur="1000"/>
                                        <p:tgtEl>
                                          <p:spTgt spid="3">
                                            <p:txEl>
                                              <p:pRg st="1" end="1"/>
                                            </p:txEl>
                                          </p:spTgt>
                                        </p:tgtEl>
                                        <p:attrNameLst>
                                          <p:attrName>style.rotation</p:attrName>
                                        </p:attrNameLst>
                                      </p:cBhvr>
                                      <p:tavLst>
                                        <p:tav tm="0">
                                          <p:val>
                                            <p:fltVal val="0"/>
                                          </p:val>
                                        </p:tav>
                                        <p:tav tm="100000">
                                          <p:val>
                                            <p:fltVal val="90"/>
                                          </p:val>
                                        </p:tav>
                                      </p:tavLst>
                                    </p:anim>
                                    <p:animEffect transition="out" filter="fade">
                                      <p:cBhvr>
                                        <p:cTn id="15" dur="1000"/>
                                        <p:tgtEl>
                                          <p:spTgt spid="3">
                                            <p:txEl>
                                              <p:pRg st="1" end="1"/>
                                            </p:txEl>
                                          </p:spTgt>
                                        </p:tgtEl>
                                      </p:cBhvr>
                                    </p:animEffect>
                                    <p:set>
                                      <p:cBhvr>
                                        <p:cTn id="16" dur="1" fill="hold">
                                          <p:stCondLst>
                                            <p:cond delay="9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 y="386146"/>
            <a:ext cx="11881104" cy="1663372"/>
          </a:xfrm>
          <a:noFill/>
          <a:ln>
            <a:noFill/>
          </a:ln>
        </p:spPr>
        <p:txBody>
          <a:bodyPr spcFirstLastPara="1" wrap="square" lIns="91425" tIns="45700" rIns="91425" bIns="45700" anchor="ctr" anchorCtr="0">
            <a:noAutofit/>
          </a:bodyPr>
          <a:lstStyle/>
          <a:p>
            <a:r>
              <a:rPr lang="en-IN" sz="3200" b="1" dirty="0">
                <a:solidFill>
                  <a:srgbClr val="0070C0"/>
                </a:solidFill>
              </a:rPr>
              <a:t>Make no mistake! Product-market-fit is the most important element for success. But the sooner potential customers get to know of the value proposition, higher is the success potential.</a:t>
            </a:r>
            <a:endParaRPr lang="en-US" sz="3200" b="1" dirty="0">
              <a:solidFill>
                <a:srgbClr val="0070C0"/>
              </a:solidFill>
            </a:endParaRPr>
          </a:p>
        </p:txBody>
      </p:sp>
      <p:pic>
        <p:nvPicPr>
          <p:cNvPr id="1026" name="Picture 2" descr="Image result for balance gif"/>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7929" y="2154456"/>
            <a:ext cx="4914900" cy="3552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05556" y="3825765"/>
            <a:ext cx="1902373" cy="11035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PR – Create Awareness </a:t>
            </a:r>
            <a:endParaRPr lang="en-US" sz="2400" b="1" dirty="0"/>
          </a:p>
        </p:txBody>
      </p:sp>
      <p:sp>
        <p:nvSpPr>
          <p:cNvPr id="6" name="Rectangle 5"/>
          <p:cNvSpPr/>
          <p:nvPr/>
        </p:nvSpPr>
        <p:spPr>
          <a:xfrm>
            <a:off x="7922829" y="3930868"/>
            <a:ext cx="1681655" cy="11035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Product-market-fit</a:t>
            </a:r>
            <a:endParaRPr lang="en-US" sz="2400" b="1" dirty="0"/>
          </a:p>
        </p:txBody>
      </p:sp>
    </p:spTree>
    <p:extLst>
      <p:ext uri="{BB962C8B-B14F-4D97-AF65-F5344CB8AC3E}">
        <p14:creationId xmlns:p14="http://schemas.microsoft.com/office/powerpoint/2010/main" val="22180605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880" y="558114"/>
            <a:ext cx="10515600" cy="822145"/>
          </a:xfrm>
          <a:noFill/>
          <a:ln>
            <a:noFill/>
          </a:ln>
        </p:spPr>
        <p:txBody>
          <a:bodyPr spcFirstLastPara="1" wrap="square" lIns="91425" tIns="45700" rIns="91425" bIns="45700" anchor="ctr" anchorCtr="0">
            <a:noAutofit/>
          </a:bodyPr>
          <a:lstStyle/>
          <a:p>
            <a:r>
              <a:rPr lang="en-US" sz="3200" b="1" dirty="0">
                <a:solidFill>
                  <a:srgbClr val="0070C0"/>
                </a:solidFill>
              </a:rPr>
              <a:t>Advertising</a:t>
            </a:r>
            <a:endParaRPr lang="en-IN" sz="3200" b="1" dirty="0">
              <a:solidFill>
                <a:srgbClr val="0070C0"/>
              </a:solidFill>
            </a:endParaRPr>
          </a:p>
        </p:txBody>
      </p:sp>
      <p:sp>
        <p:nvSpPr>
          <p:cNvPr id="3" name="Content Placeholder 2"/>
          <p:cNvSpPr>
            <a:spLocks noGrp="1"/>
          </p:cNvSpPr>
          <p:nvPr>
            <p:ph idx="1"/>
          </p:nvPr>
        </p:nvSpPr>
        <p:spPr>
          <a:xfrm>
            <a:off x="992900" y="1488180"/>
            <a:ext cx="10428474" cy="4695945"/>
          </a:xfrm>
        </p:spPr>
        <p:txBody>
          <a:bodyPr>
            <a:normAutofit/>
          </a:bodyPr>
          <a:lstStyle/>
          <a:p>
            <a:r>
              <a:rPr lang="en-US" sz="2400" b="1" dirty="0"/>
              <a:t>Like PR, advertising is an outbound marketing to push your message out. </a:t>
            </a:r>
            <a:r>
              <a:rPr lang="en-US" sz="2400" b="1" dirty="0">
                <a:solidFill>
                  <a:srgbClr val="0070C0"/>
                </a:solidFill>
              </a:rPr>
              <a:t>But you’re not filtering it through a reporter</a:t>
            </a:r>
            <a:r>
              <a:rPr lang="en-US" sz="2400" b="1" dirty="0"/>
              <a:t>. </a:t>
            </a:r>
          </a:p>
          <a:p>
            <a:r>
              <a:rPr lang="en-US" sz="2400" b="1" dirty="0"/>
              <a:t>The wonderful digital world offers boundless new opportunities to advertise in a cost effective way compared with the traditional media advertising, like billboards and TV, to Google AdWords and the latest social media advertising.  </a:t>
            </a:r>
          </a:p>
          <a:p>
            <a:r>
              <a:rPr lang="en-US" sz="2400" b="1" dirty="0"/>
              <a:t>Like PR, it’s important to pick advertising </a:t>
            </a:r>
            <a:r>
              <a:rPr lang="en-US" sz="2400" b="1" dirty="0">
                <a:solidFill>
                  <a:srgbClr val="0070C0"/>
                </a:solidFill>
              </a:rPr>
              <a:t>destinations</a:t>
            </a:r>
            <a:r>
              <a:rPr lang="en-US" sz="2400" b="1" dirty="0"/>
              <a:t> that engage your target market. Online advertising in particular can be incredibly granular—allowing you to laser-focus on the specific demographics </a:t>
            </a:r>
            <a:br>
              <a:rPr lang="en-US" sz="2400" b="1" dirty="0"/>
            </a:br>
            <a:r>
              <a:rPr lang="en-US" sz="2400" b="1" dirty="0"/>
              <a:t>and even the mindset of your target market. </a:t>
            </a:r>
          </a:p>
          <a:p>
            <a:r>
              <a:rPr lang="en-US" sz="2400" b="1" dirty="0"/>
              <a:t>Use of appropriate media </a:t>
            </a:r>
            <a:r>
              <a:rPr lang="en-US" sz="2400" b="1" dirty="0">
                <a:solidFill>
                  <a:srgbClr val="0070C0"/>
                </a:solidFill>
              </a:rPr>
              <a:t>depends on the type of targeted </a:t>
            </a:r>
            <a:r>
              <a:rPr lang="en-US" sz="2400" b="1" dirty="0" smtClean="0">
                <a:solidFill>
                  <a:srgbClr val="0070C0"/>
                </a:solidFill>
              </a:rPr>
              <a:t>customers</a:t>
            </a:r>
            <a:r>
              <a:rPr lang="en-US" sz="2400" b="1" dirty="0"/>
              <a:t>.</a:t>
            </a:r>
            <a:endParaRPr lang="en-IN" sz="2400" b="1" dirty="0"/>
          </a:p>
        </p:txBody>
      </p:sp>
    </p:spTree>
    <p:extLst>
      <p:ext uri="{BB962C8B-B14F-4D97-AF65-F5344CB8AC3E}">
        <p14:creationId xmlns:p14="http://schemas.microsoft.com/office/powerpoint/2010/main" val="7291737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00916"/>
          </a:xfrm>
          <a:noFill/>
          <a:ln>
            <a:noFill/>
          </a:ln>
        </p:spPr>
        <p:txBody>
          <a:bodyPr spcFirstLastPara="1" wrap="square" lIns="91425" tIns="45700" rIns="91425" bIns="45700" anchor="ctr" anchorCtr="0">
            <a:noAutofit/>
          </a:bodyPr>
          <a:lstStyle/>
          <a:p>
            <a:r>
              <a:rPr lang="en-US" sz="3200" b="1" dirty="0">
                <a:solidFill>
                  <a:srgbClr val="0070C0"/>
                </a:solidFill>
              </a:rPr>
              <a:t>Content Marketing Strategy</a:t>
            </a:r>
            <a:endParaRPr lang="en-IN" sz="3200" b="1" dirty="0">
              <a:solidFill>
                <a:srgbClr val="0070C0"/>
              </a:solidFill>
            </a:endParaRPr>
          </a:p>
        </p:txBody>
      </p:sp>
      <p:sp>
        <p:nvSpPr>
          <p:cNvPr id="3" name="Content Placeholder 2"/>
          <p:cNvSpPr>
            <a:spLocks noGrp="1"/>
          </p:cNvSpPr>
          <p:nvPr>
            <p:ph idx="1"/>
          </p:nvPr>
        </p:nvSpPr>
        <p:spPr>
          <a:xfrm>
            <a:off x="491359" y="1354454"/>
            <a:ext cx="10515600" cy="4162579"/>
          </a:xfrm>
        </p:spPr>
        <p:txBody>
          <a:bodyPr/>
          <a:lstStyle/>
          <a:p>
            <a:r>
              <a:rPr lang="en-US" sz="2400" b="1" dirty="0"/>
              <a:t>Content marketing is </a:t>
            </a:r>
            <a:r>
              <a:rPr lang="en-US" sz="2400" b="1" dirty="0" smtClean="0"/>
              <a:t>about </a:t>
            </a:r>
            <a:r>
              <a:rPr lang="en-US" sz="2400" b="1" dirty="0" smtClean="0">
                <a:solidFill>
                  <a:srgbClr val="00B050"/>
                </a:solidFill>
              </a:rPr>
              <a:t>educating the customers</a:t>
            </a:r>
            <a:r>
              <a:rPr lang="en-US" sz="2400" b="1" dirty="0" smtClean="0"/>
              <a:t>.</a:t>
            </a:r>
          </a:p>
          <a:p>
            <a:r>
              <a:rPr lang="en-US" sz="2400" b="1" dirty="0" smtClean="0"/>
              <a:t>is a </a:t>
            </a:r>
            <a:r>
              <a:rPr lang="en-US" sz="2400" b="1" dirty="0"/>
              <a:t>strategic marketing approach focused on </a:t>
            </a:r>
            <a:r>
              <a:rPr lang="en-US" sz="2400" b="1" dirty="0">
                <a:solidFill>
                  <a:srgbClr val="00B050"/>
                </a:solidFill>
              </a:rPr>
              <a:t>creating and distributing valuable, relevant, and consistent content to attract and retain a clearly defined audience </a:t>
            </a:r>
            <a:r>
              <a:rPr lang="en-US" sz="2400" b="1" dirty="0"/>
              <a:t>— and, ultimately, to drive profitable customer action.</a:t>
            </a:r>
          </a:p>
          <a:p>
            <a:pPr fontAlgn="base"/>
            <a:r>
              <a:rPr lang="en-US" sz="2400" b="1" dirty="0" smtClean="0"/>
              <a:t>Leads to </a:t>
            </a:r>
          </a:p>
          <a:p>
            <a:pPr lvl="1" fontAlgn="base">
              <a:buFont typeface="Wingdings" panose="05000000000000000000" pitchFamily="2" charset="2"/>
              <a:buChar char="v"/>
            </a:pPr>
            <a:r>
              <a:rPr lang="en-US" sz="2000" b="1" dirty="0" smtClean="0"/>
              <a:t>Increased awareness and a deep sense of trust.</a:t>
            </a:r>
            <a:endParaRPr lang="en-US" sz="2000" b="1" dirty="0"/>
          </a:p>
          <a:p>
            <a:pPr lvl="1" fontAlgn="base">
              <a:buFont typeface="Wingdings" panose="05000000000000000000" pitchFamily="2" charset="2"/>
              <a:buChar char="v"/>
            </a:pPr>
            <a:r>
              <a:rPr lang="en-US" sz="2000" b="1" dirty="0"/>
              <a:t>Increased </a:t>
            </a:r>
            <a:r>
              <a:rPr lang="en-US" sz="2000" b="1" dirty="0" smtClean="0"/>
              <a:t>sales.</a:t>
            </a:r>
            <a:endParaRPr lang="en-US" sz="2000" b="1" dirty="0"/>
          </a:p>
          <a:p>
            <a:pPr lvl="1" fontAlgn="base">
              <a:buFont typeface="Wingdings" panose="05000000000000000000" pitchFamily="2" charset="2"/>
              <a:buChar char="v"/>
            </a:pPr>
            <a:r>
              <a:rPr lang="en-US" sz="2000" b="1" dirty="0"/>
              <a:t>Cost </a:t>
            </a:r>
            <a:r>
              <a:rPr lang="en-US" sz="2000" b="1" dirty="0" smtClean="0"/>
              <a:t>savings.</a:t>
            </a:r>
            <a:endParaRPr lang="en-US" sz="2000" b="1" dirty="0"/>
          </a:p>
          <a:p>
            <a:pPr lvl="1" fontAlgn="base">
              <a:buFont typeface="Wingdings" panose="05000000000000000000" pitchFamily="2" charset="2"/>
              <a:buChar char="v"/>
            </a:pPr>
            <a:r>
              <a:rPr lang="en-US" sz="2000" b="1" dirty="0"/>
              <a:t>Increasing </a:t>
            </a:r>
            <a:r>
              <a:rPr lang="en-US" sz="2000" b="1" dirty="0" smtClean="0"/>
              <a:t>number of customers </a:t>
            </a:r>
            <a:r>
              <a:rPr lang="en-US" sz="2000" b="1" dirty="0"/>
              <a:t>with </a:t>
            </a:r>
            <a:r>
              <a:rPr lang="en-US" sz="2000" b="1" dirty="0" smtClean="0">
                <a:solidFill>
                  <a:srgbClr val="00B050"/>
                </a:solidFill>
              </a:rPr>
              <a:t>strong loyalty</a:t>
            </a:r>
            <a:r>
              <a:rPr lang="en-US" sz="2000" b="1" dirty="0" smtClean="0"/>
              <a:t>.</a:t>
            </a:r>
            <a:endParaRPr lang="en-US" sz="2000" b="1" dirty="0"/>
          </a:p>
          <a:p>
            <a:endParaRPr lang="en-IN" sz="2400" b="1" dirty="0"/>
          </a:p>
        </p:txBody>
      </p:sp>
    </p:spTree>
    <p:extLst>
      <p:ext uri="{BB962C8B-B14F-4D97-AF65-F5344CB8AC3E}">
        <p14:creationId xmlns:p14="http://schemas.microsoft.com/office/powerpoint/2010/main" val="6966581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971" y="396656"/>
            <a:ext cx="10870721" cy="1325563"/>
          </a:xfrm>
          <a:noFill/>
          <a:ln>
            <a:noFill/>
          </a:ln>
        </p:spPr>
        <p:txBody>
          <a:bodyPr spcFirstLastPara="1" wrap="square" lIns="91425" tIns="45700" rIns="91425" bIns="45700" anchor="ctr" anchorCtr="0">
            <a:noAutofit/>
          </a:bodyPr>
          <a:lstStyle/>
          <a:p>
            <a:r>
              <a:rPr lang="en-US" sz="3200" b="1" dirty="0">
                <a:solidFill>
                  <a:srgbClr val="0070C0"/>
                </a:solidFill>
              </a:rPr>
              <a:t>Quality Content Is a Win-Win for Both</a:t>
            </a:r>
            <a:endParaRPr lang="en-IN" sz="3200" b="1" dirty="0">
              <a:solidFill>
                <a:srgbClr val="0070C0"/>
              </a:solidFill>
            </a:endParaRPr>
          </a:p>
        </p:txBody>
      </p:sp>
      <p:sp>
        <p:nvSpPr>
          <p:cNvPr id="3" name="Content Placeholder 2"/>
          <p:cNvSpPr>
            <a:spLocks noGrp="1"/>
          </p:cNvSpPr>
          <p:nvPr>
            <p:ph idx="1"/>
          </p:nvPr>
        </p:nvSpPr>
        <p:spPr>
          <a:xfrm>
            <a:off x="1012971" y="1722219"/>
            <a:ext cx="9431894" cy="3050977"/>
          </a:xfrm>
        </p:spPr>
        <p:txBody>
          <a:bodyPr>
            <a:normAutofit/>
          </a:bodyPr>
          <a:lstStyle/>
          <a:p>
            <a:r>
              <a:rPr lang="en-US" sz="2400" b="1" dirty="0"/>
              <a:t>Instead of pitching your products or services, you are delivering information that makes your buyer more intelligent. </a:t>
            </a:r>
          </a:p>
          <a:p>
            <a:r>
              <a:rPr lang="en-US" sz="2400" b="1" dirty="0"/>
              <a:t>It helps buyers to make informed decisions and feel confident while making the purchase.</a:t>
            </a:r>
          </a:p>
          <a:p>
            <a:r>
              <a:rPr lang="en-US" sz="2400" b="1" dirty="0"/>
              <a:t>Through </a:t>
            </a:r>
            <a:r>
              <a:rPr lang="en-US" sz="2400" b="1" dirty="0" smtClean="0"/>
              <a:t>contents, </a:t>
            </a:r>
            <a:r>
              <a:rPr lang="en-US" sz="2400" b="1" dirty="0"/>
              <a:t>businesses try to deliver consistent, valuable information to buyers, educate them of the pros and </a:t>
            </a:r>
            <a:r>
              <a:rPr lang="en-US" sz="2400" b="1" dirty="0" smtClean="0"/>
              <a:t>cons of features. They </a:t>
            </a:r>
            <a:r>
              <a:rPr lang="en-US" sz="2400" b="1" dirty="0"/>
              <a:t>ultimately reward us with their business and loyalty.</a:t>
            </a:r>
            <a:endParaRPr lang="en-IN" sz="2400" b="1" dirty="0"/>
          </a:p>
        </p:txBody>
      </p:sp>
    </p:spTree>
    <p:extLst>
      <p:ext uri="{BB962C8B-B14F-4D97-AF65-F5344CB8AC3E}">
        <p14:creationId xmlns:p14="http://schemas.microsoft.com/office/powerpoint/2010/main" val="766607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208" y="548005"/>
            <a:ext cx="10515600" cy="945493"/>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Online Presence</a:t>
            </a:r>
            <a:endParaRPr lang="en-IN" sz="3200" b="1" dirty="0">
              <a:solidFill>
                <a:schemeClr val="accent5">
                  <a:lumMod val="75000"/>
                </a:schemeClr>
              </a:solidFill>
            </a:endParaRPr>
          </a:p>
        </p:txBody>
      </p:sp>
      <p:sp>
        <p:nvSpPr>
          <p:cNvPr id="3" name="Content Placeholder 2"/>
          <p:cNvSpPr>
            <a:spLocks noGrp="1"/>
          </p:cNvSpPr>
          <p:nvPr>
            <p:ph idx="1"/>
          </p:nvPr>
        </p:nvSpPr>
        <p:spPr>
          <a:xfrm>
            <a:off x="702616" y="1625508"/>
            <a:ext cx="10434775" cy="4082472"/>
          </a:xfrm>
        </p:spPr>
        <p:txBody>
          <a:bodyPr>
            <a:noAutofit/>
          </a:bodyPr>
          <a:lstStyle/>
          <a:p>
            <a:r>
              <a:rPr lang="en-US" b="1" dirty="0"/>
              <a:t>Online presence is the conspicuous presence of a business that can be found via an online search. </a:t>
            </a:r>
          </a:p>
          <a:p>
            <a:r>
              <a:rPr lang="en-US" b="1" dirty="0"/>
              <a:t>Online presence management is the actions of presenting and drawing traffic to your brand online. </a:t>
            </a:r>
          </a:p>
          <a:p>
            <a:endParaRPr lang="en-IN" b="1" dirty="0"/>
          </a:p>
        </p:txBody>
      </p:sp>
    </p:spTree>
    <p:extLst>
      <p:ext uri="{BB962C8B-B14F-4D97-AF65-F5344CB8AC3E}">
        <p14:creationId xmlns:p14="http://schemas.microsoft.com/office/powerpoint/2010/main" val="36464054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421" y="473363"/>
            <a:ext cx="11270674" cy="1240811"/>
          </a:xfrm>
        </p:spPr>
        <p:txBody>
          <a:bodyPr>
            <a:normAutofit fontScale="90000"/>
          </a:bodyPr>
          <a:lstStyle/>
          <a:p>
            <a:r>
              <a:rPr lang="en-US" sz="3200" b="1" dirty="0">
                <a:solidFill>
                  <a:srgbClr val="0070C0"/>
                </a:solidFill>
              </a:rPr>
              <a:t>Online </a:t>
            </a:r>
            <a:r>
              <a:rPr lang="en-US" sz="3200" b="1" dirty="0" smtClean="0">
                <a:solidFill>
                  <a:srgbClr val="0070C0"/>
                </a:solidFill>
              </a:rPr>
              <a:t>presence: </a:t>
            </a:r>
            <a:r>
              <a:rPr lang="en-US" sz="3200" b="1" dirty="0" smtClean="0"/>
              <a:t>to </a:t>
            </a:r>
            <a:r>
              <a:rPr lang="en-US" sz="3200" b="1" dirty="0"/>
              <a:t>create a long-term positive presence for a business, </a:t>
            </a:r>
            <a:r>
              <a:rPr lang="en-US" sz="3200" b="1" dirty="0" smtClean="0"/>
              <a:t>or </a:t>
            </a:r>
            <a:r>
              <a:rPr lang="en-US" sz="3200" b="1" dirty="0"/>
              <a:t>product in search engines and on the web in general</a:t>
            </a:r>
            <a:r>
              <a:rPr lang="en-US" sz="3200" b="1" dirty="0" smtClean="0"/>
              <a:t>.</a:t>
            </a:r>
            <a:endParaRPr lang="en-IN" sz="3200" dirty="0"/>
          </a:p>
        </p:txBody>
      </p:sp>
      <p:sp>
        <p:nvSpPr>
          <p:cNvPr id="3" name="Text Placeholder 2"/>
          <p:cNvSpPr>
            <a:spLocks noGrp="1"/>
          </p:cNvSpPr>
          <p:nvPr>
            <p:ph type="body" idx="1"/>
          </p:nvPr>
        </p:nvSpPr>
        <p:spPr>
          <a:xfrm>
            <a:off x="1135333" y="1961062"/>
            <a:ext cx="9589655" cy="3605356"/>
          </a:xfrm>
        </p:spPr>
        <p:txBody>
          <a:bodyPr numCol="2"/>
          <a:lstStyle/>
          <a:p>
            <a:pPr marL="0" indent="0">
              <a:buNone/>
            </a:pPr>
            <a:r>
              <a:rPr lang="en-US" b="1" dirty="0"/>
              <a:t>The actions involves </a:t>
            </a:r>
            <a:r>
              <a:rPr lang="en-US" b="1" dirty="0" smtClean="0"/>
              <a:t>combination of </a:t>
            </a:r>
          </a:p>
          <a:p>
            <a:r>
              <a:rPr lang="en-US" b="1" dirty="0" smtClean="0">
                <a:solidFill>
                  <a:srgbClr val="0070C0"/>
                </a:solidFill>
              </a:rPr>
              <a:t>web </a:t>
            </a:r>
            <a:r>
              <a:rPr lang="en-US" b="1" dirty="0">
                <a:solidFill>
                  <a:srgbClr val="0070C0"/>
                </a:solidFill>
              </a:rPr>
              <a:t>design</a:t>
            </a:r>
            <a:r>
              <a:rPr lang="en-US" b="1" dirty="0"/>
              <a:t> and development, </a:t>
            </a:r>
            <a:endParaRPr lang="en-US" b="1" dirty="0" smtClean="0"/>
          </a:p>
          <a:p>
            <a:r>
              <a:rPr lang="en-US" b="1" dirty="0" smtClean="0">
                <a:solidFill>
                  <a:srgbClr val="0070C0"/>
                </a:solidFill>
              </a:rPr>
              <a:t>blogging</a:t>
            </a:r>
            <a:r>
              <a:rPr lang="en-US" b="1" dirty="0"/>
              <a:t>, </a:t>
            </a:r>
            <a:endParaRPr lang="en-US" b="1" dirty="0" smtClean="0"/>
          </a:p>
          <a:p>
            <a:r>
              <a:rPr lang="en-US" b="1" dirty="0" smtClean="0">
                <a:solidFill>
                  <a:srgbClr val="0070C0"/>
                </a:solidFill>
              </a:rPr>
              <a:t>search </a:t>
            </a:r>
            <a:r>
              <a:rPr lang="en-US" b="1" dirty="0">
                <a:solidFill>
                  <a:srgbClr val="0070C0"/>
                </a:solidFill>
              </a:rPr>
              <a:t>engine optimization</a:t>
            </a:r>
            <a:r>
              <a:rPr lang="en-US" b="1" dirty="0"/>
              <a:t>, </a:t>
            </a:r>
            <a:endParaRPr lang="en-US" b="1" dirty="0" smtClean="0"/>
          </a:p>
          <a:p>
            <a:r>
              <a:rPr lang="en-US" b="1" dirty="0" smtClean="0">
                <a:solidFill>
                  <a:srgbClr val="0070C0"/>
                </a:solidFill>
              </a:rPr>
              <a:t>pay </a:t>
            </a:r>
            <a:r>
              <a:rPr lang="en-US" b="1" dirty="0">
                <a:solidFill>
                  <a:srgbClr val="0070C0"/>
                </a:solidFill>
              </a:rPr>
              <a:t>per click marketing</a:t>
            </a:r>
            <a:r>
              <a:rPr lang="en-US" b="1" dirty="0"/>
              <a:t>, </a:t>
            </a:r>
            <a:endParaRPr lang="en-US" b="1" dirty="0" smtClean="0"/>
          </a:p>
          <a:p>
            <a:r>
              <a:rPr lang="en-US" b="1" dirty="0" smtClean="0">
                <a:solidFill>
                  <a:srgbClr val="0070C0"/>
                </a:solidFill>
              </a:rPr>
              <a:t>reputation </a:t>
            </a:r>
            <a:r>
              <a:rPr lang="en-US" b="1" dirty="0">
                <a:solidFill>
                  <a:srgbClr val="0070C0"/>
                </a:solidFill>
              </a:rPr>
              <a:t>management</a:t>
            </a:r>
            <a:r>
              <a:rPr lang="en-US" b="1" dirty="0"/>
              <a:t>, </a:t>
            </a:r>
            <a:endParaRPr lang="en-US" b="1" dirty="0" smtClean="0"/>
          </a:p>
          <a:p>
            <a:r>
              <a:rPr lang="en-US" b="1" dirty="0" smtClean="0">
                <a:solidFill>
                  <a:srgbClr val="0070C0"/>
                </a:solidFill>
              </a:rPr>
              <a:t>directory </a:t>
            </a:r>
            <a:r>
              <a:rPr lang="en-US" b="1" dirty="0">
                <a:solidFill>
                  <a:srgbClr val="0070C0"/>
                </a:solidFill>
              </a:rPr>
              <a:t>listings</a:t>
            </a:r>
            <a:r>
              <a:rPr lang="en-US" b="1" dirty="0"/>
              <a:t>, </a:t>
            </a:r>
            <a:endParaRPr lang="en-US" b="1" dirty="0" smtClean="0"/>
          </a:p>
          <a:p>
            <a:r>
              <a:rPr lang="en-US" b="1" dirty="0" smtClean="0">
                <a:solidFill>
                  <a:srgbClr val="0070C0"/>
                </a:solidFill>
              </a:rPr>
              <a:t>social </a:t>
            </a:r>
            <a:r>
              <a:rPr lang="en-US" b="1" dirty="0">
                <a:solidFill>
                  <a:srgbClr val="0070C0"/>
                </a:solidFill>
              </a:rPr>
              <a:t>media</a:t>
            </a:r>
            <a:r>
              <a:rPr lang="en-US" b="1" dirty="0"/>
              <a:t>, </a:t>
            </a:r>
            <a:endParaRPr lang="en-US" b="1" dirty="0" smtClean="0"/>
          </a:p>
          <a:p>
            <a:r>
              <a:rPr lang="en-US" b="1" dirty="0" smtClean="0">
                <a:solidFill>
                  <a:srgbClr val="0070C0"/>
                </a:solidFill>
              </a:rPr>
              <a:t>link sharing - </a:t>
            </a:r>
            <a:r>
              <a:rPr lang="en-US" dirty="0"/>
              <a:t>get the word out about a product, service or brand.</a:t>
            </a:r>
            <a:endParaRPr lang="en-IN" dirty="0"/>
          </a:p>
        </p:txBody>
      </p:sp>
    </p:spTree>
    <p:extLst>
      <p:ext uri="{BB962C8B-B14F-4D97-AF65-F5344CB8AC3E}">
        <p14:creationId xmlns:p14="http://schemas.microsoft.com/office/powerpoint/2010/main" val="13066115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rgbClr val="0070C0"/>
                </a:solidFill>
              </a:rPr>
              <a:t>Social Media Marketing</a:t>
            </a:r>
            <a:endParaRPr lang="en-IN" sz="3200" b="1" dirty="0">
              <a:solidFill>
                <a:srgbClr val="0070C0"/>
              </a:solidFill>
            </a:endParaRPr>
          </a:p>
        </p:txBody>
      </p:sp>
      <p:sp>
        <p:nvSpPr>
          <p:cNvPr id="3" name="Content Placeholder 2"/>
          <p:cNvSpPr>
            <a:spLocks noGrp="1"/>
          </p:cNvSpPr>
          <p:nvPr>
            <p:ph idx="1"/>
          </p:nvPr>
        </p:nvSpPr>
        <p:spPr>
          <a:xfrm>
            <a:off x="838200" y="1405099"/>
            <a:ext cx="10515600" cy="4351338"/>
          </a:xfrm>
        </p:spPr>
        <p:txBody>
          <a:bodyPr>
            <a:normAutofit/>
          </a:bodyPr>
          <a:lstStyle/>
          <a:p>
            <a:r>
              <a:rPr lang="en-US" b="1" dirty="0"/>
              <a:t>Social media marketing is the promotion of product or services through the use of social media platforms and websites.</a:t>
            </a:r>
          </a:p>
          <a:p>
            <a:r>
              <a:rPr lang="en-US" b="1" dirty="0"/>
              <a:t>Businesses can use online media platform to </a:t>
            </a:r>
            <a:r>
              <a:rPr lang="en-US" b="1" dirty="0">
                <a:solidFill>
                  <a:srgbClr val="0070C0"/>
                </a:solidFill>
              </a:rPr>
              <a:t>gather customer data</a:t>
            </a:r>
            <a:r>
              <a:rPr lang="en-US" b="1" dirty="0"/>
              <a:t>, understand behavior, </a:t>
            </a:r>
            <a:r>
              <a:rPr lang="en-US" b="1" dirty="0">
                <a:solidFill>
                  <a:srgbClr val="0070C0"/>
                </a:solidFill>
              </a:rPr>
              <a:t>track customer retention in response to actions by the businesses</a:t>
            </a:r>
            <a:r>
              <a:rPr lang="en-US" b="1" dirty="0"/>
              <a:t>, analyze data using AI, </a:t>
            </a:r>
            <a:r>
              <a:rPr lang="en-US" b="1" dirty="0">
                <a:solidFill>
                  <a:srgbClr val="0070C0"/>
                </a:solidFill>
              </a:rPr>
              <a:t>take corrective strategies</a:t>
            </a:r>
            <a:r>
              <a:rPr lang="en-US" b="1" dirty="0"/>
              <a:t>, engage with customer for promotion.</a:t>
            </a:r>
          </a:p>
          <a:p>
            <a:r>
              <a:rPr lang="en-US" b="1" dirty="0"/>
              <a:t>Social media marketing can also be promoted through customers’ feedback mechanism.</a:t>
            </a:r>
            <a:endParaRPr lang="en-IN" b="1" dirty="0"/>
          </a:p>
        </p:txBody>
      </p:sp>
    </p:spTree>
    <p:extLst>
      <p:ext uri="{BB962C8B-B14F-4D97-AF65-F5344CB8AC3E}">
        <p14:creationId xmlns:p14="http://schemas.microsoft.com/office/powerpoint/2010/main" val="8825294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rgbClr val="0070C0"/>
                </a:solidFill>
              </a:rPr>
              <a:t>What can you do to get connected?</a:t>
            </a:r>
            <a:endParaRPr lang="en-IN" sz="3200" b="1" dirty="0">
              <a:solidFill>
                <a:srgbClr val="0070C0"/>
              </a:solidFill>
            </a:endParaRPr>
          </a:p>
        </p:txBody>
      </p:sp>
      <p:sp>
        <p:nvSpPr>
          <p:cNvPr id="3" name="Content Placeholder 2"/>
          <p:cNvSpPr>
            <a:spLocks noGrp="1"/>
          </p:cNvSpPr>
          <p:nvPr>
            <p:ph idx="1"/>
          </p:nvPr>
        </p:nvSpPr>
        <p:spPr>
          <a:xfrm>
            <a:off x="689078" y="1440521"/>
            <a:ext cx="11173968" cy="4351338"/>
          </a:xfrm>
        </p:spPr>
        <p:txBody>
          <a:bodyPr>
            <a:normAutofit/>
          </a:bodyPr>
          <a:lstStyle/>
          <a:p>
            <a:r>
              <a:rPr lang="en-US" b="1" dirty="0" smtClean="0">
                <a:solidFill>
                  <a:srgbClr val="002060"/>
                </a:solidFill>
              </a:rPr>
              <a:t>Join all the </a:t>
            </a:r>
            <a:r>
              <a:rPr lang="en-US" b="1" dirty="0">
                <a:solidFill>
                  <a:srgbClr val="002060"/>
                </a:solidFill>
              </a:rPr>
              <a:t>big networks.</a:t>
            </a:r>
          </a:p>
          <a:p>
            <a:r>
              <a:rPr lang="en-US" b="1" dirty="0" smtClean="0">
                <a:solidFill>
                  <a:srgbClr val="002060"/>
                </a:solidFill>
              </a:rPr>
              <a:t>Write sensible comment </a:t>
            </a:r>
            <a:r>
              <a:rPr lang="en-US" b="1" dirty="0">
                <a:solidFill>
                  <a:srgbClr val="002060"/>
                </a:solidFill>
              </a:rPr>
              <a:t>on </a:t>
            </a:r>
            <a:r>
              <a:rPr lang="en-US" b="1" dirty="0" smtClean="0">
                <a:solidFill>
                  <a:srgbClr val="002060"/>
                </a:solidFill>
              </a:rPr>
              <a:t>issues, display politeness, positivity and humor.</a:t>
            </a:r>
            <a:endParaRPr lang="en-US" b="1" dirty="0">
              <a:solidFill>
                <a:srgbClr val="002060"/>
              </a:solidFill>
            </a:endParaRPr>
          </a:p>
          <a:p>
            <a:r>
              <a:rPr lang="en-US" b="1" dirty="0" smtClean="0">
                <a:solidFill>
                  <a:srgbClr val="002060"/>
                </a:solidFill>
              </a:rPr>
              <a:t>Like</a:t>
            </a:r>
            <a:r>
              <a:rPr lang="en-US" b="1" dirty="0">
                <a:solidFill>
                  <a:srgbClr val="002060"/>
                </a:solidFill>
              </a:rPr>
              <a:t>, share, </a:t>
            </a:r>
            <a:r>
              <a:rPr lang="en-US" b="1" dirty="0" smtClean="0">
                <a:solidFill>
                  <a:srgbClr val="002060"/>
                </a:solidFill>
              </a:rPr>
              <a:t>connect and spread/expand your visibility.</a:t>
            </a:r>
            <a:endParaRPr lang="en-US" b="1" dirty="0">
              <a:solidFill>
                <a:srgbClr val="002060"/>
              </a:solidFill>
            </a:endParaRPr>
          </a:p>
          <a:p>
            <a:r>
              <a:rPr lang="en-US" b="1" dirty="0" smtClean="0">
                <a:solidFill>
                  <a:srgbClr val="002060"/>
                </a:solidFill>
              </a:rPr>
              <a:t>Prepare compelling contents, Target </a:t>
            </a:r>
            <a:r>
              <a:rPr lang="en-US" b="1" dirty="0">
                <a:solidFill>
                  <a:srgbClr val="002060"/>
                </a:solidFill>
              </a:rPr>
              <a:t>specific audiences at first and build.</a:t>
            </a:r>
          </a:p>
          <a:p>
            <a:r>
              <a:rPr lang="en-US" b="1" dirty="0" smtClean="0">
                <a:solidFill>
                  <a:srgbClr val="002060"/>
                </a:solidFill>
              </a:rPr>
              <a:t>Use </a:t>
            </a:r>
            <a:r>
              <a:rPr lang="en-US" b="1" dirty="0" err="1" smtClean="0">
                <a:solidFill>
                  <a:srgbClr val="002060"/>
                </a:solidFill>
              </a:rPr>
              <a:t>emojis</a:t>
            </a:r>
            <a:r>
              <a:rPr lang="en-US" b="1" dirty="0" smtClean="0">
                <a:solidFill>
                  <a:srgbClr val="002060"/>
                </a:solidFill>
              </a:rPr>
              <a:t> </a:t>
            </a:r>
            <a:r>
              <a:rPr lang="en-US" b="1" dirty="0">
                <a:solidFill>
                  <a:srgbClr val="002060"/>
                </a:solidFill>
              </a:rPr>
              <a:t>— it helps make your image personal and human. Stats released by </a:t>
            </a:r>
            <a:r>
              <a:rPr lang="en-US" b="1" dirty="0" err="1">
                <a:solidFill>
                  <a:srgbClr val="002060"/>
                </a:solidFill>
              </a:rPr>
              <a:t>Adweek</a:t>
            </a:r>
            <a:r>
              <a:rPr lang="en-US" b="1" dirty="0">
                <a:solidFill>
                  <a:srgbClr val="002060"/>
                </a:solidFill>
              </a:rPr>
              <a:t> showed that 92% of people use </a:t>
            </a:r>
            <a:r>
              <a:rPr lang="en-US" b="1" dirty="0" err="1">
                <a:solidFill>
                  <a:srgbClr val="002060"/>
                </a:solidFill>
              </a:rPr>
              <a:t>emojis</a:t>
            </a:r>
            <a:r>
              <a:rPr lang="en-US" b="1" dirty="0">
                <a:solidFill>
                  <a:srgbClr val="002060"/>
                </a:solidFill>
              </a:rPr>
              <a:t> as they feel it expresses better than words do.</a:t>
            </a:r>
          </a:p>
          <a:p>
            <a:r>
              <a:rPr lang="en-US" b="1" dirty="0">
                <a:solidFill>
                  <a:srgbClr val="002060"/>
                </a:solidFill>
              </a:rPr>
              <a:t>Most importantly, don’t pester — engage with users strategically</a:t>
            </a:r>
            <a:endParaRPr lang="en-IN" b="1" dirty="0">
              <a:solidFill>
                <a:srgbClr val="002060"/>
              </a:solidFill>
            </a:endParaRPr>
          </a:p>
        </p:txBody>
      </p:sp>
    </p:spTree>
    <p:extLst>
      <p:ext uri="{BB962C8B-B14F-4D97-AF65-F5344CB8AC3E}">
        <p14:creationId xmlns:p14="http://schemas.microsoft.com/office/powerpoint/2010/main" val="291973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laid">
          <a:fgClr>
            <a:schemeClr val="accent4">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74123" y="1072056"/>
            <a:ext cx="10167480" cy="5016632"/>
          </a:xfrm>
          <a:ln>
            <a:noFill/>
          </a:ln>
        </p:spPr>
        <p:style>
          <a:lnRef idx="2">
            <a:schemeClr val="accent5"/>
          </a:lnRef>
          <a:fillRef idx="1">
            <a:schemeClr val="lt1"/>
          </a:fillRef>
          <a:effectRef idx="0">
            <a:schemeClr val="accent5"/>
          </a:effectRef>
          <a:fontRef idx="minor">
            <a:schemeClr val="dk1"/>
          </a:fontRef>
        </p:style>
        <p:txBody>
          <a:bodyPr numCol="4">
            <a:noAutofit/>
          </a:bodyPr>
          <a:lstStyle/>
          <a:p>
            <a:r>
              <a:rPr lang="en-US" sz="2400" dirty="0">
                <a:solidFill>
                  <a:srgbClr val="002060"/>
                </a:solidFill>
              </a:rPr>
              <a:t>Green</a:t>
            </a:r>
          </a:p>
          <a:p>
            <a:r>
              <a:rPr lang="en-US" sz="2400" dirty="0">
                <a:solidFill>
                  <a:schemeClr val="bg2">
                    <a:lumMod val="60000"/>
                    <a:lumOff val="40000"/>
                  </a:schemeClr>
                </a:solidFill>
              </a:rPr>
              <a:t>Clean energy</a:t>
            </a:r>
          </a:p>
          <a:p>
            <a:r>
              <a:rPr lang="en-US" sz="2400" dirty="0">
                <a:solidFill>
                  <a:srgbClr val="002060"/>
                </a:solidFill>
              </a:rPr>
              <a:t>Organic orientation</a:t>
            </a:r>
          </a:p>
          <a:p>
            <a:r>
              <a:rPr lang="en-US" sz="2400" dirty="0">
                <a:solidFill>
                  <a:schemeClr val="bg2">
                    <a:lumMod val="60000"/>
                    <a:lumOff val="40000"/>
                  </a:schemeClr>
                </a:solidFill>
              </a:rPr>
              <a:t>Economic</a:t>
            </a:r>
          </a:p>
          <a:p>
            <a:r>
              <a:rPr lang="en-US" sz="2400" dirty="0">
                <a:solidFill>
                  <a:srgbClr val="002060"/>
                </a:solidFill>
              </a:rPr>
              <a:t>Social</a:t>
            </a:r>
          </a:p>
          <a:p>
            <a:r>
              <a:rPr lang="en-US" sz="2400" dirty="0">
                <a:solidFill>
                  <a:schemeClr val="bg2">
                    <a:lumMod val="60000"/>
                    <a:lumOff val="40000"/>
                  </a:schemeClr>
                </a:solidFill>
              </a:rPr>
              <a:t>Healthcare</a:t>
            </a:r>
          </a:p>
          <a:p>
            <a:r>
              <a:rPr lang="en-US" sz="2400" dirty="0">
                <a:solidFill>
                  <a:srgbClr val="002060"/>
                </a:solidFill>
              </a:rPr>
              <a:t>Web</a:t>
            </a:r>
          </a:p>
          <a:p>
            <a:r>
              <a:rPr lang="en-US" sz="2400" dirty="0">
                <a:solidFill>
                  <a:schemeClr val="bg2">
                    <a:lumMod val="60000"/>
                    <a:lumOff val="40000"/>
                  </a:schemeClr>
                </a:solidFill>
              </a:rPr>
              <a:t>Analytics</a:t>
            </a:r>
          </a:p>
          <a:p>
            <a:r>
              <a:rPr lang="en-US" sz="2400" dirty="0" err="1">
                <a:solidFill>
                  <a:srgbClr val="002060"/>
                </a:solidFill>
              </a:rPr>
              <a:t>IoT</a:t>
            </a:r>
            <a:endParaRPr lang="en-US" sz="2400" dirty="0">
              <a:solidFill>
                <a:srgbClr val="002060"/>
              </a:solidFill>
            </a:endParaRPr>
          </a:p>
          <a:p>
            <a:r>
              <a:rPr lang="en-US" sz="2400" dirty="0" err="1">
                <a:solidFill>
                  <a:schemeClr val="bg2">
                    <a:lumMod val="60000"/>
                    <a:lumOff val="40000"/>
                  </a:schemeClr>
                </a:solidFill>
              </a:rPr>
              <a:t>FinTech</a:t>
            </a:r>
            <a:endParaRPr lang="en-US" sz="2400" dirty="0">
              <a:solidFill>
                <a:schemeClr val="bg2">
                  <a:lumMod val="60000"/>
                  <a:lumOff val="40000"/>
                </a:schemeClr>
              </a:solidFill>
            </a:endParaRPr>
          </a:p>
          <a:p>
            <a:r>
              <a:rPr lang="en-US" sz="2400" dirty="0" smtClean="0">
                <a:solidFill>
                  <a:srgbClr val="002060"/>
                </a:solidFill>
              </a:rPr>
              <a:t>Digital </a:t>
            </a:r>
            <a:r>
              <a:rPr lang="en-US" sz="2400" dirty="0">
                <a:solidFill>
                  <a:srgbClr val="002060"/>
                </a:solidFill>
              </a:rPr>
              <a:t>wallet</a:t>
            </a:r>
          </a:p>
          <a:p>
            <a:r>
              <a:rPr lang="en-US" sz="2400" dirty="0">
                <a:solidFill>
                  <a:schemeClr val="bg2">
                    <a:lumMod val="60000"/>
                    <a:lumOff val="40000"/>
                  </a:schemeClr>
                </a:solidFill>
              </a:rPr>
              <a:t>Digital currency (</a:t>
            </a:r>
            <a:r>
              <a:rPr lang="en-US" sz="2400" dirty="0" smtClean="0">
                <a:solidFill>
                  <a:schemeClr val="bg2">
                    <a:lumMod val="60000"/>
                    <a:lumOff val="40000"/>
                  </a:schemeClr>
                </a:solidFill>
              </a:rPr>
              <a:t>cryptocurrency</a:t>
            </a:r>
          </a:p>
          <a:p>
            <a:r>
              <a:rPr lang="en-US" sz="2400" dirty="0" smtClean="0">
                <a:solidFill>
                  <a:srgbClr val="002060"/>
                </a:solidFill>
              </a:rPr>
              <a:t>Robotics</a:t>
            </a:r>
            <a:endParaRPr lang="en-US" sz="2400" dirty="0">
              <a:solidFill>
                <a:srgbClr val="002060"/>
              </a:solidFill>
            </a:endParaRPr>
          </a:p>
          <a:p>
            <a:r>
              <a:rPr lang="en-US" sz="2400" dirty="0">
                <a:solidFill>
                  <a:schemeClr val="bg2">
                    <a:lumMod val="60000"/>
                    <a:lumOff val="40000"/>
                  </a:schemeClr>
                </a:solidFill>
              </a:rPr>
              <a:t>Drone based technologies</a:t>
            </a:r>
          </a:p>
          <a:p>
            <a:r>
              <a:rPr lang="en-US" sz="2400" dirty="0">
                <a:solidFill>
                  <a:srgbClr val="002060"/>
                </a:solidFill>
              </a:rPr>
              <a:t>Artificial intelligence, machine learning</a:t>
            </a:r>
          </a:p>
          <a:p>
            <a:r>
              <a:rPr lang="en-US" sz="2400" dirty="0" smtClean="0">
                <a:solidFill>
                  <a:schemeClr val="bg2">
                    <a:lumMod val="60000"/>
                    <a:lumOff val="40000"/>
                  </a:schemeClr>
                </a:solidFill>
              </a:rPr>
              <a:t>Energy </a:t>
            </a:r>
            <a:r>
              <a:rPr lang="en-US" sz="2400" dirty="0">
                <a:solidFill>
                  <a:schemeClr val="bg2">
                    <a:lumMod val="60000"/>
                    <a:lumOff val="40000"/>
                  </a:schemeClr>
                </a:solidFill>
              </a:rPr>
              <a:t>storage – Battery </a:t>
            </a:r>
            <a:r>
              <a:rPr lang="en-US" sz="2400" dirty="0" smtClean="0">
                <a:solidFill>
                  <a:schemeClr val="bg2">
                    <a:lumMod val="60000"/>
                    <a:lumOff val="40000"/>
                  </a:schemeClr>
                </a:solidFill>
              </a:rPr>
              <a:t>technology, </a:t>
            </a:r>
            <a:r>
              <a:rPr lang="en-US" sz="2400" dirty="0">
                <a:solidFill>
                  <a:schemeClr val="bg2">
                    <a:lumMod val="60000"/>
                    <a:lumOff val="40000"/>
                  </a:schemeClr>
                </a:solidFill>
              </a:rPr>
              <a:t>Super capacitor /Ultra capacitor</a:t>
            </a:r>
          </a:p>
          <a:p>
            <a:r>
              <a:rPr lang="en-US" sz="2400" dirty="0">
                <a:solidFill>
                  <a:srgbClr val="002060"/>
                </a:solidFill>
              </a:rPr>
              <a:t>Electric vehicles</a:t>
            </a:r>
          </a:p>
          <a:p>
            <a:r>
              <a:rPr lang="en-IN" sz="2400" dirty="0">
                <a:solidFill>
                  <a:schemeClr val="bg2">
                    <a:lumMod val="60000"/>
                    <a:lumOff val="40000"/>
                  </a:schemeClr>
                </a:solidFill>
              </a:rPr>
              <a:t>Block chain</a:t>
            </a:r>
          </a:p>
          <a:p>
            <a:r>
              <a:rPr lang="en-IN" sz="2400" dirty="0" smtClean="0">
                <a:solidFill>
                  <a:srgbClr val="002060"/>
                </a:solidFill>
              </a:rPr>
              <a:t>E-commerce</a:t>
            </a:r>
          </a:p>
          <a:p>
            <a:r>
              <a:rPr lang="en-IN" sz="2400" dirty="0" smtClean="0">
                <a:solidFill>
                  <a:schemeClr val="bg2">
                    <a:lumMod val="60000"/>
                    <a:lumOff val="40000"/>
                  </a:schemeClr>
                </a:solidFill>
              </a:rPr>
              <a:t>Digital communication (</a:t>
            </a:r>
            <a:r>
              <a:rPr lang="en-IN" sz="2400" dirty="0" err="1" smtClean="0">
                <a:solidFill>
                  <a:schemeClr val="bg2">
                    <a:lumMod val="60000"/>
                    <a:lumOff val="40000"/>
                  </a:schemeClr>
                </a:solidFill>
              </a:rPr>
              <a:t>5G</a:t>
            </a:r>
            <a:r>
              <a:rPr lang="en-IN" sz="2400" dirty="0" smtClean="0">
                <a:solidFill>
                  <a:schemeClr val="bg2">
                    <a:lumMod val="60000"/>
                    <a:lumOff val="40000"/>
                  </a:schemeClr>
                </a:solidFill>
              </a:rPr>
              <a:t>)</a:t>
            </a:r>
          </a:p>
          <a:p>
            <a:r>
              <a:rPr lang="en-IN" sz="2400" dirty="0">
                <a:solidFill>
                  <a:srgbClr val="002060"/>
                </a:solidFill>
              </a:rPr>
              <a:t>Quantum </a:t>
            </a:r>
            <a:r>
              <a:rPr lang="en-IN" sz="2400" dirty="0" smtClean="0">
                <a:solidFill>
                  <a:srgbClr val="002060"/>
                </a:solidFill>
              </a:rPr>
              <a:t>computing</a:t>
            </a:r>
          </a:p>
          <a:p>
            <a:r>
              <a:rPr lang="en-US" sz="2400" dirty="0">
                <a:solidFill>
                  <a:schemeClr val="bg2">
                    <a:lumMod val="60000"/>
                    <a:lumOff val="40000"/>
                  </a:schemeClr>
                </a:solidFill>
              </a:rPr>
              <a:t>Smart </a:t>
            </a:r>
            <a:r>
              <a:rPr lang="en-US" sz="2400" dirty="0" smtClean="0">
                <a:solidFill>
                  <a:schemeClr val="bg2">
                    <a:lumMod val="60000"/>
                    <a:lumOff val="40000"/>
                  </a:schemeClr>
                </a:solidFill>
              </a:rPr>
              <a:t>irrigation</a:t>
            </a:r>
          </a:p>
          <a:p>
            <a:r>
              <a:rPr lang="en-US" sz="2400" dirty="0"/>
              <a:t>Virtual reality (VR)/Augmented reality (AR)</a:t>
            </a:r>
          </a:p>
          <a:p>
            <a:r>
              <a:rPr lang="en-US" sz="2400" dirty="0" smtClean="0">
                <a:solidFill>
                  <a:schemeClr val="bg2">
                    <a:lumMod val="60000"/>
                    <a:lumOff val="40000"/>
                  </a:schemeClr>
                </a:solidFill>
              </a:rPr>
              <a:t>Additive manufacturing</a:t>
            </a:r>
          </a:p>
          <a:p>
            <a:r>
              <a:rPr lang="en-US" sz="2400" dirty="0" err="1" smtClean="0">
                <a:solidFill>
                  <a:schemeClr val="bg2">
                    <a:lumMod val="60000"/>
                    <a:lumOff val="40000"/>
                  </a:schemeClr>
                </a:solidFill>
              </a:rPr>
              <a:t>Serverless</a:t>
            </a:r>
            <a:r>
              <a:rPr lang="en-US" sz="2400" dirty="0" smtClean="0">
                <a:solidFill>
                  <a:schemeClr val="bg2">
                    <a:lumMod val="60000"/>
                    <a:lumOff val="40000"/>
                  </a:schemeClr>
                </a:solidFill>
              </a:rPr>
              <a:t> computing</a:t>
            </a:r>
            <a:endParaRPr lang="en-US" sz="2400" dirty="0">
              <a:solidFill>
                <a:srgbClr val="002060"/>
              </a:solidFill>
            </a:endParaRPr>
          </a:p>
          <a:p>
            <a:endParaRPr lang="en-US" sz="2400" dirty="0">
              <a:solidFill>
                <a:srgbClr val="002060"/>
              </a:solidFill>
            </a:endParaRPr>
          </a:p>
          <a:p>
            <a:endParaRPr lang="en-US" sz="2400" dirty="0">
              <a:solidFill>
                <a:srgbClr val="002060"/>
              </a:solidFill>
            </a:endParaRPr>
          </a:p>
        </p:txBody>
      </p:sp>
      <p:sp>
        <p:nvSpPr>
          <p:cNvPr id="5" name="Title 4"/>
          <p:cNvSpPr>
            <a:spLocks noGrp="1"/>
          </p:cNvSpPr>
          <p:nvPr>
            <p:ph type="title"/>
          </p:nvPr>
        </p:nvSpPr>
        <p:spPr>
          <a:xfrm>
            <a:off x="838200" y="365126"/>
            <a:ext cx="10515600" cy="706930"/>
          </a:xfrm>
        </p:spPr>
        <p:txBody>
          <a:bodyPr/>
          <a:lstStyle/>
          <a:p>
            <a:r>
              <a:rPr lang="en-US" dirty="0">
                <a:solidFill>
                  <a:srgbClr val="002060"/>
                </a:solidFill>
              </a:rPr>
              <a:t>Recent trends defining the opportunity </a:t>
            </a:r>
            <a:r>
              <a:rPr lang="en-US" dirty="0" smtClean="0">
                <a:solidFill>
                  <a:srgbClr val="002060"/>
                </a:solidFill>
              </a:rPr>
              <a:t>landscape</a:t>
            </a:r>
            <a:endParaRPr lang="en-US" dirty="0"/>
          </a:p>
        </p:txBody>
      </p:sp>
    </p:spTree>
    <p:extLst>
      <p:ext uri="{BB962C8B-B14F-4D97-AF65-F5344CB8AC3E}">
        <p14:creationId xmlns:p14="http://schemas.microsoft.com/office/powerpoint/2010/main" val="31898895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702" y="365126"/>
            <a:ext cx="10850136" cy="1167202"/>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Marketing through Messaging or Messenger App</a:t>
            </a:r>
            <a:endParaRPr lang="en-IN" sz="3200" b="1" dirty="0">
              <a:solidFill>
                <a:schemeClr val="accent5">
                  <a:lumMod val="75000"/>
                </a:schemeClr>
              </a:solidFill>
            </a:endParaRPr>
          </a:p>
        </p:txBody>
      </p:sp>
      <p:sp>
        <p:nvSpPr>
          <p:cNvPr id="3" name="Content Placeholder 2"/>
          <p:cNvSpPr>
            <a:spLocks noGrp="1"/>
          </p:cNvSpPr>
          <p:nvPr>
            <p:ph idx="1"/>
          </p:nvPr>
        </p:nvSpPr>
        <p:spPr>
          <a:xfrm>
            <a:off x="95676" y="1384545"/>
            <a:ext cx="11008743" cy="4351338"/>
          </a:xfrm>
        </p:spPr>
        <p:txBody>
          <a:bodyPr>
            <a:normAutofit/>
          </a:bodyPr>
          <a:lstStyle/>
          <a:p>
            <a:r>
              <a:rPr lang="en-US" b="1" dirty="0"/>
              <a:t>Message marketing is one-to-one conversations to build relationships with your audience unlike email marketing which is one-to-many messaging. Facebook IQ research finds that:</a:t>
            </a:r>
          </a:p>
          <a:p>
            <a:r>
              <a:rPr lang="en-US" sz="3600" b="1" dirty="0" smtClean="0">
                <a:solidFill>
                  <a:srgbClr val="0070C0"/>
                </a:solidFill>
              </a:rPr>
              <a:t>56%</a:t>
            </a:r>
            <a:r>
              <a:rPr lang="en-US" b="1" dirty="0" smtClean="0"/>
              <a:t> prefer </a:t>
            </a:r>
            <a:r>
              <a:rPr lang="en-US" b="1" dirty="0"/>
              <a:t>to message rather than call a business.</a:t>
            </a:r>
          </a:p>
          <a:p>
            <a:r>
              <a:rPr lang="en-US" sz="3600" b="1" dirty="0" smtClean="0">
                <a:solidFill>
                  <a:srgbClr val="0070C0"/>
                </a:solidFill>
              </a:rPr>
              <a:t>61%</a:t>
            </a:r>
            <a:r>
              <a:rPr lang="en-US" b="1" dirty="0" smtClean="0"/>
              <a:t> are </a:t>
            </a:r>
            <a:r>
              <a:rPr lang="en-US" b="1" dirty="0"/>
              <a:t>favorable to personal messages from businesses.</a:t>
            </a:r>
          </a:p>
          <a:p>
            <a:r>
              <a:rPr lang="en-US" sz="3600" b="1" dirty="0" smtClean="0">
                <a:solidFill>
                  <a:srgbClr val="0070C0"/>
                </a:solidFill>
              </a:rPr>
              <a:t>50%</a:t>
            </a:r>
            <a:r>
              <a:rPr lang="en-US" b="1" dirty="0" smtClean="0">
                <a:solidFill>
                  <a:srgbClr val="0070C0"/>
                </a:solidFill>
              </a:rPr>
              <a:t> plus </a:t>
            </a:r>
            <a:r>
              <a:rPr lang="en-US" b="1" dirty="0"/>
              <a:t>are more likely to shop with </a:t>
            </a:r>
            <a:r>
              <a:rPr lang="en-US" b="1" dirty="0" smtClean="0"/>
              <a:t>business </a:t>
            </a:r>
            <a:r>
              <a:rPr lang="en-US" b="1" dirty="0"/>
              <a:t>they can message.</a:t>
            </a:r>
          </a:p>
          <a:p>
            <a:r>
              <a:rPr lang="en-US" sz="3600" b="1" dirty="0" smtClean="0">
                <a:solidFill>
                  <a:srgbClr val="0070C0"/>
                </a:solidFill>
              </a:rPr>
              <a:t>63%</a:t>
            </a:r>
            <a:r>
              <a:rPr lang="en-US" b="1" dirty="0" smtClean="0">
                <a:solidFill>
                  <a:srgbClr val="0070C0"/>
                </a:solidFill>
              </a:rPr>
              <a:t> </a:t>
            </a:r>
            <a:r>
              <a:rPr lang="en-US" b="1" dirty="0" smtClean="0"/>
              <a:t>reported </a:t>
            </a:r>
            <a:r>
              <a:rPr lang="en-US" b="1" dirty="0"/>
              <a:t>that their messaging with </a:t>
            </a:r>
            <a:r>
              <a:rPr lang="en-US" b="1" dirty="0" smtClean="0"/>
              <a:t>businesses is </a:t>
            </a:r>
            <a:r>
              <a:rPr lang="en-US" b="1" dirty="0"/>
              <a:t>increasing.</a:t>
            </a:r>
          </a:p>
          <a:p>
            <a:endParaRPr lang="en-IN" b="1" dirty="0"/>
          </a:p>
        </p:txBody>
      </p:sp>
    </p:spTree>
    <p:extLst>
      <p:ext uri="{BB962C8B-B14F-4D97-AF65-F5344CB8AC3E}">
        <p14:creationId xmlns:p14="http://schemas.microsoft.com/office/powerpoint/2010/main" val="37429896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509" y="1530061"/>
            <a:ext cx="10515600" cy="2663248"/>
          </a:xfrm>
        </p:spPr>
        <p:txBody>
          <a:bodyPr/>
          <a:lstStyle/>
          <a:p>
            <a:r>
              <a:rPr lang="en-US" b="1" dirty="0"/>
              <a:t>Average email open rates is around 19 percent and click-through rates capped at around 2 percent.</a:t>
            </a:r>
          </a:p>
          <a:p>
            <a:r>
              <a:rPr lang="en-US" b="1" dirty="0"/>
              <a:t>For message marketing, open rate is greater than 80 percent and click-through rate is greater than 30 percent. </a:t>
            </a:r>
            <a:endParaRPr lang="en-IN" b="1" dirty="0"/>
          </a:p>
        </p:txBody>
      </p:sp>
      <p:sp>
        <p:nvSpPr>
          <p:cNvPr id="4" name="Title 1">
            <a:extLst>
              <a:ext uri="{FF2B5EF4-FFF2-40B4-BE49-F238E27FC236}">
                <a16:creationId xmlns:a16="http://schemas.microsoft.com/office/drawing/2014/main" id="{BBE326B7-4A19-4E2F-8EDF-E0C36FA63C64}"/>
              </a:ext>
            </a:extLst>
          </p:cNvPr>
          <p:cNvSpPr>
            <a:spLocks noGrp="1"/>
          </p:cNvSpPr>
          <p:nvPr>
            <p:ph type="title"/>
          </p:nvPr>
        </p:nvSpPr>
        <p:spPr>
          <a:xfrm>
            <a:off x="838200" y="365125"/>
            <a:ext cx="10515600" cy="1325563"/>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Marketing through Messaging or Messenger App</a:t>
            </a:r>
            <a:endParaRPr lang="en-IN" sz="3200" b="1" dirty="0">
              <a:solidFill>
                <a:schemeClr val="accent5">
                  <a:lumMod val="75000"/>
                </a:schemeClr>
              </a:solidFill>
            </a:endParaRPr>
          </a:p>
        </p:txBody>
      </p:sp>
    </p:spTree>
    <p:extLst>
      <p:ext uri="{BB962C8B-B14F-4D97-AF65-F5344CB8AC3E}">
        <p14:creationId xmlns:p14="http://schemas.microsoft.com/office/powerpoint/2010/main" val="6606666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535510" cy="1325563"/>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Focus on Engaging With Your Customers Rather Than Just Selling</a:t>
            </a:r>
            <a:endParaRPr lang="en-US" sz="3200" b="1" dirty="0">
              <a:solidFill>
                <a:schemeClr val="accent5">
                  <a:lumMod val="75000"/>
                </a:schemeClr>
              </a:solidFill>
            </a:endParaRPr>
          </a:p>
        </p:txBody>
      </p:sp>
      <p:sp>
        <p:nvSpPr>
          <p:cNvPr id="3" name="Content Placeholder 2"/>
          <p:cNvSpPr>
            <a:spLocks noGrp="1"/>
          </p:cNvSpPr>
          <p:nvPr>
            <p:ph idx="1"/>
          </p:nvPr>
        </p:nvSpPr>
        <p:spPr>
          <a:xfrm>
            <a:off x="806669" y="1805656"/>
            <a:ext cx="9567041" cy="4351338"/>
          </a:xfrm>
        </p:spPr>
        <p:txBody>
          <a:bodyPr>
            <a:normAutofit/>
          </a:bodyPr>
          <a:lstStyle/>
          <a:p>
            <a:r>
              <a:rPr lang="en-IN" sz="2400" b="1" dirty="0" smtClean="0">
                <a:solidFill>
                  <a:srgbClr val="002060"/>
                </a:solidFill>
              </a:rPr>
              <a:t>It is necessary to engage with people to help to know more about your company and your products. </a:t>
            </a:r>
            <a:r>
              <a:rPr lang="en-IN" sz="2400" b="1" dirty="0" smtClean="0">
                <a:solidFill>
                  <a:schemeClr val="accent5">
                    <a:lumMod val="75000"/>
                  </a:schemeClr>
                </a:solidFill>
              </a:rPr>
              <a:t>Social media is the easiest way to engage</a:t>
            </a:r>
            <a:r>
              <a:rPr lang="en-IN" sz="2400" b="1" dirty="0" smtClean="0">
                <a:solidFill>
                  <a:srgbClr val="002060"/>
                </a:solidFill>
              </a:rPr>
              <a:t> with your target audience. Get involved in conversations and backlink your opinions to your product. </a:t>
            </a:r>
          </a:p>
          <a:p>
            <a:r>
              <a:rPr lang="en-IN" sz="2400" b="1" dirty="0" smtClean="0">
                <a:solidFill>
                  <a:srgbClr val="002060"/>
                </a:solidFill>
              </a:rPr>
              <a:t>Let the customers notice you, understand your concerns about their satisfaction and, eventually, they will begin to trust your brand. </a:t>
            </a:r>
          </a:p>
          <a:p>
            <a:r>
              <a:rPr lang="en-IN" sz="2400" b="1" dirty="0" smtClean="0">
                <a:solidFill>
                  <a:srgbClr val="002060"/>
                </a:solidFill>
              </a:rPr>
              <a:t>Be consciously very careful to be genuine, real and sober. Nobody will come back if you sound artificial or humbug. </a:t>
            </a:r>
          </a:p>
          <a:p>
            <a:r>
              <a:rPr lang="en-IN" sz="2400" b="1" dirty="0" smtClean="0">
                <a:solidFill>
                  <a:srgbClr val="002060"/>
                </a:solidFill>
              </a:rPr>
              <a:t>Empower customer with information on features that they should know about. Let them know that you have their best interest in mind.</a:t>
            </a:r>
          </a:p>
        </p:txBody>
      </p:sp>
    </p:spTree>
    <p:extLst>
      <p:ext uri="{BB962C8B-B14F-4D97-AF65-F5344CB8AC3E}">
        <p14:creationId xmlns:p14="http://schemas.microsoft.com/office/powerpoint/2010/main" val="8153813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chemeClr val="accent5">
                    <a:lumMod val="75000"/>
                  </a:schemeClr>
                </a:solidFill>
              </a:rPr>
              <a:t>Engaging With Your Customers</a:t>
            </a:r>
            <a:endParaRPr lang="en-US" sz="3200" dirty="0"/>
          </a:p>
        </p:txBody>
      </p:sp>
      <p:sp>
        <p:nvSpPr>
          <p:cNvPr id="3" name="Text Placeholder 2"/>
          <p:cNvSpPr>
            <a:spLocks noGrp="1"/>
          </p:cNvSpPr>
          <p:nvPr>
            <p:ph type="body" idx="1"/>
          </p:nvPr>
        </p:nvSpPr>
        <p:spPr>
          <a:xfrm>
            <a:off x="764309" y="1690688"/>
            <a:ext cx="10515600" cy="4351338"/>
          </a:xfrm>
        </p:spPr>
        <p:txBody>
          <a:bodyPr/>
          <a:lstStyle/>
          <a:p>
            <a:r>
              <a:rPr lang="en-IN" b="1" dirty="0"/>
              <a:t>Create a Niche and Build Credibility</a:t>
            </a:r>
            <a:endParaRPr lang="en-IN" dirty="0"/>
          </a:p>
          <a:p>
            <a:r>
              <a:rPr lang="en-IN" b="1" dirty="0"/>
              <a:t>Know and Share Your “Why”</a:t>
            </a:r>
            <a:endParaRPr lang="en-IN" dirty="0"/>
          </a:p>
          <a:p>
            <a:r>
              <a:rPr lang="en-IN" b="1" dirty="0"/>
              <a:t>Make your Content Easy to Discover</a:t>
            </a:r>
            <a:endParaRPr lang="en-IN" dirty="0"/>
          </a:p>
          <a:p>
            <a:r>
              <a:rPr lang="en-US" b="1" dirty="0" smtClean="0"/>
              <a:t>Frequently giveaway Samples </a:t>
            </a:r>
            <a:endParaRPr lang="en-US" dirty="0"/>
          </a:p>
          <a:p>
            <a:endParaRPr lang="en-US" dirty="0" smtClean="0">
              <a:hlinkClick r:id="rId2"/>
            </a:endParaRPr>
          </a:p>
          <a:p>
            <a:endParaRPr lang="en-US" dirty="0" smtClean="0">
              <a:hlinkClick r:id="rId2"/>
            </a:endParaRPr>
          </a:p>
          <a:p>
            <a:pPr marL="114300" indent="0">
              <a:buNone/>
            </a:pPr>
            <a:r>
              <a:rPr lang="en-US" sz="1800" dirty="0" smtClean="0">
                <a:hlinkClick r:id="rId2"/>
              </a:rPr>
              <a:t>https</a:t>
            </a:r>
            <a:r>
              <a:rPr lang="en-US" sz="1800" dirty="0">
                <a:hlinkClick r:id="rId2"/>
              </a:rPr>
              <a:t>://kickideas.com/how-to-marketing-your-startup-on-a-tight-budget/?</a:t>
            </a:r>
            <a:r>
              <a:rPr lang="en-US" sz="1800" dirty="0" smtClean="0">
                <a:hlinkClick r:id="rId2"/>
              </a:rPr>
              <a:t>gclid=Cj0KCQiA_rfvBRCPARIsANlV66M1Jci4iccqize00bgwYNXkmKSAQ0OL6WQTs-5mg-osI-2Aw_ose80aApYREALw_wcB</a:t>
            </a:r>
            <a:endParaRPr lang="en-US" sz="1800" dirty="0" smtClean="0"/>
          </a:p>
          <a:p>
            <a:endParaRPr lang="en-IN" dirty="0"/>
          </a:p>
        </p:txBody>
      </p:sp>
    </p:spTree>
    <p:extLst>
      <p:ext uri="{BB962C8B-B14F-4D97-AF65-F5344CB8AC3E}">
        <p14:creationId xmlns:p14="http://schemas.microsoft.com/office/powerpoint/2010/main" val="42146997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 y="1238251"/>
            <a:ext cx="10858500" cy="2547938"/>
          </a:xfrm>
        </p:spPr>
        <p:txBody>
          <a:bodyPr>
            <a:normAutofit/>
          </a:bodyPr>
          <a:lstStyle/>
          <a:p>
            <a:pPr algn="ctr"/>
            <a:r>
              <a:rPr lang="en-US" sz="3600" b="1" dirty="0">
                <a:solidFill>
                  <a:srgbClr val="002060"/>
                </a:solidFill>
                <a:latin typeface="Georgia" panose="02040502050405020303" pitchFamily="18" charset="0"/>
              </a:rPr>
              <a:t>How much of what you have to do for furthering your business is to be discovered through experimentations and moving up the learning curve.</a:t>
            </a:r>
            <a:endParaRPr lang="en-IN" sz="3600" b="1" dirty="0">
              <a:solidFill>
                <a:srgbClr val="002060"/>
              </a:solidFill>
              <a:latin typeface="Georgia" panose="02040502050405020303" pitchFamily="18" charset="0"/>
            </a:endParaRPr>
          </a:p>
        </p:txBody>
      </p:sp>
    </p:spTree>
    <p:extLst>
      <p:ext uri="{BB962C8B-B14F-4D97-AF65-F5344CB8AC3E}">
        <p14:creationId xmlns:p14="http://schemas.microsoft.com/office/powerpoint/2010/main" val="28624468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dirty="0" smtClean="0"/>
              <a:t>Thank you</a:t>
            </a:r>
            <a:endParaRPr lang="en-IN"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4793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4A5A-F8BB-4E40-8F0A-FF650BF5E6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5AC6E7-0F6C-4C24-B552-6D70DD2AE17E}"/>
              </a:ext>
            </a:extLst>
          </p:cNvPr>
          <p:cNvSpPr>
            <a:spLocks noGrp="1"/>
          </p:cNvSpPr>
          <p:nvPr>
            <p:ph idx="1"/>
          </p:nvPr>
        </p:nvSpPr>
        <p:spPr>
          <a:xfrm>
            <a:off x="838200" y="1825625"/>
            <a:ext cx="10515600" cy="2093232"/>
          </a:xfrm>
        </p:spPr>
        <p:txBody>
          <a:bodyPr vert="horz" lIns="91440" tIns="45720" rIns="91440" bIns="45720" rtlCol="0" anchor="ctr">
            <a:normAutofit/>
          </a:bodyPr>
          <a:lstStyle/>
          <a:p>
            <a:pPr algn="ctr">
              <a:spcBef>
                <a:spcPct val="0"/>
              </a:spcBef>
              <a:buNone/>
            </a:pPr>
            <a:r>
              <a:rPr lang="en-IN" sz="3600" b="1" dirty="0">
                <a:solidFill>
                  <a:srgbClr val="002060"/>
                </a:solidFill>
                <a:latin typeface="Georgia" panose="02040502050405020303" pitchFamily="18" charset="0"/>
                <a:ea typeface="+mj-ea"/>
                <a:cs typeface="+mj-cs"/>
              </a:rPr>
              <a:t>Market Segmentation, Targeting and Positioning</a:t>
            </a:r>
          </a:p>
        </p:txBody>
      </p:sp>
      <p:sp>
        <p:nvSpPr>
          <p:cNvPr id="4" name="Rectangle 3"/>
          <p:cNvSpPr/>
          <p:nvPr/>
        </p:nvSpPr>
        <p:spPr>
          <a:xfrm>
            <a:off x="1053860" y="4248319"/>
            <a:ext cx="10084279" cy="80021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20000"/>
                </a:solidFill>
                <a:effectLst/>
                <a:uLnTx/>
                <a:uFillTx/>
                <a:latin typeface="Calibri" panose="020F0502020204030204"/>
                <a:ea typeface="+mn-ea"/>
                <a:cs typeface="+mn-cs"/>
              </a:rPr>
              <a:t>Topic: </a:t>
            </a:r>
            <a:r>
              <a:rPr kumimoji="0" lang="en-US" sz="2800" b="1" i="0" u="none" strike="noStrike" kern="1200" cap="none" spc="0" normalizeH="0" baseline="0" noProof="0" dirty="0" smtClean="0">
                <a:ln>
                  <a:noFill/>
                </a:ln>
                <a:solidFill>
                  <a:srgbClr val="320000"/>
                </a:solidFill>
                <a:effectLst/>
                <a:uLnTx/>
                <a:uFillTx/>
                <a:latin typeface="Calibri" panose="020F0502020204030204"/>
                <a:ea typeface="+mn-ea"/>
                <a:cs typeface="+mn-cs"/>
              </a:rPr>
              <a:t>Market</a:t>
            </a:r>
            <a:r>
              <a:rPr kumimoji="0" lang="en-US" sz="2800" b="1" i="0" u="none" strike="noStrike" kern="1200" cap="none" spc="0" normalizeH="0" noProof="0" dirty="0" smtClean="0">
                <a:ln>
                  <a:noFill/>
                </a:ln>
                <a:solidFill>
                  <a:srgbClr val="320000"/>
                </a:solidFill>
                <a:effectLst/>
                <a:uLnTx/>
                <a:uFillTx/>
                <a:latin typeface="Calibri" panose="020F0502020204030204"/>
                <a:ea typeface="+mn-ea"/>
                <a:cs typeface="+mn-cs"/>
              </a:rPr>
              <a:t> Segmentation and Target Market</a:t>
            </a:r>
            <a:r>
              <a:rPr kumimoji="0" lang="en-US" sz="2800" b="1" i="0" u="none" strike="noStrike" kern="1200" cap="none" spc="0" normalizeH="0" baseline="0" noProof="0" dirty="0" smtClean="0">
                <a:ln>
                  <a:noFill/>
                </a:ln>
                <a:solidFill>
                  <a:srgbClr val="320000"/>
                </a:solidFill>
                <a:effectLst/>
                <a:uLnTx/>
                <a:uFillTx/>
                <a:latin typeface="Calibri" panose="020F0502020204030204"/>
                <a:ea typeface="+mn-ea"/>
                <a:cs typeface="+mn-cs"/>
              </a:rPr>
              <a:t>ing</a:t>
            </a:r>
            <a:endParaRPr kumimoji="0" lang="en-US" sz="2800" b="1" i="0" u="none" strike="noStrike" kern="1200" cap="none" spc="0" normalizeH="0" baseline="0" noProof="0" dirty="0">
              <a:ln>
                <a:noFill/>
              </a:ln>
              <a:solidFill>
                <a:srgbClr val="32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Lecture </a:t>
            </a:r>
            <a:r>
              <a:rPr kumimoji="0" lang="en-US" sz="1800" b="1" i="0" u="none" strike="noStrike" kern="1200" cap="none" spc="0" normalizeH="0" baseline="0" noProof="0" dirty="0" smtClean="0">
                <a:ln>
                  <a:noFill/>
                </a:ln>
                <a:solidFill>
                  <a:srgbClr val="C00000"/>
                </a:solidFill>
                <a:effectLst/>
                <a:uLnTx/>
                <a:uFillTx/>
                <a:latin typeface="Calibri" panose="020F0502020204030204"/>
                <a:ea typeface="+mn-ea"/>
                <a:cs typeface="+mn-cs"/>
              </a:rPr>
              <a:t>Note #: 13                        03/10/2020</a:t>
            </a:r>
            <a:endPar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8934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gn="ctr"/>
            <a:r>
              <a:rPr lang="en-US" sz="3600" b="1" dirty="0">
                <a:solidFill>
                  <a:srgbClr val="002060"/>
                </a:solidFill>
                <a:latin typeface="Georgia" panose="02040502050405020303" pitchFamily="18" charset="0"/>
              </a:rPr>
              <a:t>Three Steps to Know and Serve the Customers</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1126836" y="2337459"/>
            <a:ext cx="10226964" cy="2681720"/>
          </a:xfrm>
        </p:spPr>
        <p:txBody>
          <a:bodyPr>
            <a:normAutofit/>
          </a:bodyPr>
          <a:lstStyle/>
          <a:p>
            <a:r>
              <a:rPr lang="en-US" b="1" dirty="0"/>
              <a:t>Market segmentation</a:t>
            </a:r>
          </a:p>
          <a:p>
            <a:r>
              <a:rPr lang="en-US" b="1" dirty="0"/>
              <a:t>Target marketing / market niche </a:t>
            </a:r>
          </a:p>
          <a:p>
            <a:r>
              <a:rPr lang="en-US" b="1" dirty="0"/>
              <a:t>Product or Service </a:t>
            </a:r>
            <a:r>
              <a:rPr lang="en-US" b="1" dirty="0" smtClean="0"/>
              <a:t>Positioning</a:t>
            </a:r>
          </a:p>
          <a:p>
            <a:r>
              <a:rPr lang="en-US" b="1" dirty="0" smtClean="0"/>
              <a:t>Influencer marketing</a:t>
            </a:r>
          </a:p>
          <a:p>
            <a:r>
              <a:rPr lang="en-US" b="1" dirty="0" smtClean="0"/>
              <a:t>Hype before launch – start with escape velocity</a:t>
            </a:r>
            <a:endParaRPr lang="en-US" b="1" dirty="0"/>
          </a:p>
          <a:p>
            <a:endParaRPr lang="en-US" b="1" dirty="0"/>
          </a:p>
          <a:p>
            <a:pPr marL="0" indent="0">
              <a:buNone/>
            </a:pPr>
            <a:endParaRPr lang="en-US" b="1" dirty="0"/>
          </a:p>
        </p:txBody>
      </p:sp>
    </p:spTree>
    <p:extLst>
      <p:ext uri="{BB962C8B-B14F-4D97-AF65-F5344CB8AC3E}">
        <p14:creationId xmlns:p14="http://schemas.microsoft.com/office/powerpoint/2010/main" val="25643005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accent5">
                    <a:lumMod val="75000"/>
                  </a:schemeClr>
                </a:solidFill>
              </a:rPr>
              <a:t>Segmentation</a:t>
            </a:r>
            <a:endParaRPr lang="en-US" sz="3200" b="1" dirty="0">
              <a:solidFill>
                <a:schemeClr val="accent5">
                  <a:lumMod val="75000"/>
                </a:schemeClr>
              </a:solidFill>
            </a:endParaRPr>
          </a:p>
        </p:txBody>
      </p:sp>
      <p:sp>
        <p:nvSpPr>
          <p:cNvPr id="3" name="Content Placeholder 2"/>
          <p:cNvSpPr>
            <a:spLocks noGrp="1"/>
          </p:cNvSpPr>
          <p:nvPr>
            <p:ph idx="1"/>
          </p:nvPr>
        </p:nvSpPr>
        <p:spPr>
          <a:xfrm>
            <a:off x="1179576" y="1499085"/>
            <a:ext cx="9770978" cy="4351338"/>
          </a:xfrm>
        </p:spPr>
        <p:txBody>
          <a:bodyPr/>
          <a:lstStyle/>
          <a:p>
            <a:r>
              <a:rPr lang="en-IN" b="1" dirty="0"/>
              <a:t>The mission is the statement of purpose for which an organization exists.</a:t>
            </a:r>
          </a:p>
          <a:p>
            <a:r>
              <a:rPr lang="en-IN" b="1" dirty="0"/>
              <a:t>Mission contains information on the customers  the company serves, the products and services it provides and the unique value proposition differentiating it from the competitors.</a:t>
            </a:r>
          </a:p>
          <a:p>
            <a:r>
              <a:rPr lang="en-IN" b="1" dirty="0"/>
              <a:t>Mission and market are, thus, inextricably associated.</a:t>
            </a:r>
          </a:p>
          <a:p>
            <a:r>
              <a:rPr lang="en-IN" b="1" dirty="0"/>
              <a:t>Marketing management, therefore, begins as the idea of the </a:t>
            </a:r>
            <a:br>
              <a:rPr lang="en-IN" b="1" dirty="0"/>
            </a:br>
            <a:r>
              <a:rPr lang="en-IN" b="1" dirty="0"/>
              <a:t>startup germinates. </a:t>
            </a:r>
          </a:p>
        </p:txBody>
      </p:sp>
    </p:spTree>
    <p:extLst>
      <p:ext uri="{BB962C8B-B14F-4D97-AF65-F5344CB8AC3E}">
        <p14:creationId xmlns:p14="http://schemas.microsoft.com/office/powerpoint/2010/main" val="17855076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6377" y="1193142"/>
            <a:ext cx="9773729" cy="3416320"/>
          </a:xfrm>
          <a:prstGeom prst="rect">
            <a:avLst/>
          </a:prstGeom>
          <a:noFill/>
        </p:spPr>
        <p:txBody>
          <a:bodyPr wrap="square" rtlCol="0">
            <a:spAutoFit/>
          </a:bodyPr>
          <a:lstStyle/>
          <a:p>
            <a:pPr marL="342900" indent="-342900">
              <a:buFont typeface="Arial" panose="020B0604020202020204" pitchFamily="34" charset="0"/>
              <a:buChar char="•"/>
            </a:pPr>
            <a:r>
              <a:rPr lang="en-US" sz="2400" b="1" dirty="0"/>
              <a:t>The most critical event in an enterprise is </a:t>
            </a:r>
            <a:r>
              <a:rPr lang="en-US" sz="2400" b="1" dirty="0" smtClean="0"/>
              <a:t>the one </a:t>
            </a:r>
            <a:r>
              <a:rPr lang="en-US" sz="2400" b="1" dirty="0"/>
              <a:t>when customers pay money in exchange for products or services. </a:t>
            </a:r>
          </a:p>
          <a:p>
            <a:pPr marL="342900" indent="-342900">
              <a:buFont typeface="Arial" panose="020B0604020202020204" pitchFamily="34" charset="0"/>
              <a:buChar char="•"/>
            </a:pPr>
            <a:r>
              <a:rPr lang="en-US" sz="2400" b="1" dirty="0"/>
              <a:t>Even before we start designing a product, we need to know who our customers are.</a:t>
            </a:r>
          </a:p>
          <a:p>
            <a:pPr marL="342900" indent="-342900">
              <a:buFont typeface="Arial" panose="020B0604020202020204" pitchFamily="34" charset="0"/>
              <a:buChar char="•"/>
            </a:pPr>
            <a:r>
              <a:rPr lang="en-US" sz="2400" b="1" dirty="0">
                <a:solidFill>
                  <a:schemeClr val="accent5">
                    <a:lumMod val="75000"/>
                  </a:schemeClr>
                </a:solidFill>
              </a:rPr>
              <a:t>We define a clear persona of our customers delineating their unique characteristics, taste, choices, behavior, aspirations and pains. </a:t>
            </a:r>
          </a:p>
          <a:p>
            <a:pPr marL="342900" indent="-342900">
              <a:buFont typeface="Arial" panose="020B0604020202020204" pitchFamily="34" charset="0"/>
              <a:buChar char="•"/>
            </a:pPr>
            <a:r>
              <a:rPr lang="en-US" sz="2400" b="1" dirty="0"/>
              <a:t>This helps us to identify a homogenous group of people, though, they may be spread over a vast geography.</a:t>
            </a:r>
          </a:p>
          <a:p>
            <a:pPr marL="342900" indent="-342900">
              <a:buFont typeface="Arial" panose="020B0604020202020204" pitchFamily="34" charset="0"/>
              <a:buChar char="•"/>
            </a:pPr>
            <a:r>
              <a:rPr lang="en-IN" sz="2400" b="1" dirty="0"/>
              <a:t>This homogenous group of people constitutes the segment.</a:t>
            </a:r>
            <a:endParaRPr lang="en-US" sz="2400" b="1" dirty="0"/>
          </a:p>
        </p:txBody>
      </p:sp>
      <p:sp>
        <p:nvSpPr>
          <p:cNvPr id="3" name="Title 1"/>
          <p:cNvSpPr>
            <a:spLocks noGrp="1"/>
          </p:cNvSpPr>
          <p:nvPr>
            <p:ph type="title"/>
          </p:nvPr>
        </p:nvSpPr>
        <p:spPr>
          <a:xfrm>
            <a:off x="838200" y="365125"/>
            <a:ext cx="10515600" cy="752475"/>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Segmentation</a:t>
            </a:r>
          </a:p>
        </p:txBody>
      </p:sp>
    </p:spTree>
    <p:extLst>
      <p:ext uri="{BB962C8B-B14F-4D97-AF65-F5344CB8AC3E}">
        <p14:creationId xmlns:p14="http://schemas.microsoft.com/office/powerpoint/2010/main" val="1201508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solidDmnd">
          <a:fgClr>
            <a:schemeClr val="accent4">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 is driven by</a:t>
            </a:r>
            <a:endParaRPr lang="en-IN" dirty="0"/>
          </a:p>
        </p:txBody>
      </p:sp>
      <p:sp>
        <p:nvSpPr>
          <p:cNvPr id="3" name="Text Placeholder 2"/>
          <p:cNvSpPr>
            <a:spLocks noGrp="1"/>
          </p:cNvSpPr>
          <p:nvPr>
            <p:ph type="body" idx="1"/>
          </p:nvPr>
        </p:nvSpPr>
        <p:spPr/>
        <p:txBody>
          <a:bodyPr/>
          <a:lstStyle/>
          <a:p>
            <a:pPr>
              <a:buFont typeface="Wingdings" panose="05000000000000000000" pitchFamily="2" charset="2"/>
              <a:buChar char="q"/>
            </a:pPr>
            <a:r>
              <a:rPr lang="en-US" dirty="0" smtClean="0"/>
              <a:t> Technology trend or emergence – 5G, Autonomous, E-Vehicle, CC</a:t>
            </a:r>
          </a:p>
          <a:p>
            <a:pPr>
              <a:buFont typeface="Wingdings" panose="05000000000000000000" pitchFamily="2" charset="2"/>
              <a:buChar char="q"/>
            </a:pPr>
            <a:r>
              <a:rPr lang="en-US" dirty="0" smtClean="0"/>
              <a:t> Social change – retail, smart home</a:t>
            </a:r>
          </a:p>
          <a:p>
            <a:pPr>
              <a:buFont typeface="Wingdings" panose="05000000000000000000" pitchFamily="2" charset="2"/>
              <a:buChar char="q"/>
            </a:pPr>
            <a:r>
              <a:rPr lang="en-US" dirty="0" smtClean="0"/>
              <a:t> Environmental change – global warming, pandemic </a:t>
            </a:r>
          </a:p>
          <a:p>
            <a:pPr>
              <a:buFont typeface="Wingdings" panose="05000000000000000000" pitchFamily="2" charset="2"/>
              <a:buChar char="q"/>
            </a:pPr>
            <a:r>
              <a:rPr lang="en-US" dirty="0" smtClean="0"/>
              <a:t> Economic change – decentralizing financial services</a:t>
            </a:r>
          </a:p>
          <a:p>
            <a:pPr>
              <a:buFont typeface="Wingdings" panose="05000000000000000000" pitchFamily="2" charset="2"/>
              <a:buChar char="q"/>
            </a:pPr>
            <a:r>
              <a:rPr lang="en-US" dirty="0" smtClean="0"/>
              <a:t> Fashion – media </a:t>
            </a:r>
            <a:endParaRPr lang="en-IN" dirty="0"/>
          </a:p>
        </p:txBody>
      </p:sp>
    </p:spTree>
    <p:extLst>
      <p:ext uri="{BB962C8B-B14F-4D97-AF65-F5344CB8AC3E}">
        <p14:creationId xmlns:p14="http://schemas.microsoft.com/office/powerpoint/2010/main" val="16464369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US" sz="3200" b="1" dirty="0">
                <a:solidFill>
                  <a:schemeClr val="accent5">
                    <a:lumMod val="75000"/>
                  </a:schemeClr>
                </a:solidFill>
              </a:rPr>
              <a:t>Segmentation</a:t>
            </a:r>
            <a:endParaRPr lang="en-IN" sz="3200" b="1" dirty="0">
              <a:solidFill>
                <a:schemeClr val="accent5">
                  <a:lumMod val="75000"/>
                </a:schemeClr>
              </a:solidFill>
            </a:endParaRPr>
          </a:p>
        </p:txBody>
      </p:sp>
      <p:sp>
        <p:nvSpPr>
          <p:cNvPr id="3" name="Content Placeholder 2"/>
          <p:cNvSpPr>
            <a:spLocks noGrp="1"/>
          </p:cNvSpPr>
          <p:nvPr>
            <p:ph idx="1"/>
          </p:nvPr>
        </p:nvSpPr>
        <p:spPr>
          <a:xfrm>
            <a:off x="562155" y="1497821"/>
            <a:ext cx="10515600" cy="4351338"/>
          </a:xfrm>
        </p:spPr>
        <p:txBody>
          <a:bodyPr>
            <a:normAutofit fontScale="92500" lnSpcReduction="10000"/>
          </a:bodyPr>
          <a:lstStyle/>
          <a:p>
            <a:pPr marL="342900" indent="-342900"/>
            <a:r>
              <a:rPr lang="en-US" b="1" dirty="0"/>
              <a:t>Once we define the persona, we can customize our products or services to best suit our target customers. </a:t>
            </a:r>
          </a:p>
          <a:p>
            <a:pPr marL="342900" indent="-342900"/>
            <a:r>
              <a:rPr lang="en-US" b="1" dirty="0"/>
              <a:t>We can now identify the media for creating awareness that is visible to our specific group of customers.</a:t>
            </a:r>
          </a:p>
          <a:p>
            <a:pPr marL="342900" indent="-342900"/>
            <a:r>
              <a:rPr lang="en-US" b="1" dirty="0"/>
              <a:t>We can choose the channel for selling and delivering the product as preferred by them.</a:t>
            </a:r>
          </a:p>
          <a:p>
            <a:pPr marL="342900" indent="-342900"/>
            <a:r>
              <a:rPr lang="en-US" b="1" dirty="0"/>
              <a:t>Since we know the customer persona, deciding on the promotion process should also be easy.</a:t>
            </a:r>
          </a:p>
          <a:p>
            <a:pPr marL="342900" indent="-342900"/>
            <a:r>
              <a:rPr lang="en-US" b="1" dirty="0"/>
              <a:t>We want to pay close attention to our customers to keep them happy so that they remain loyal to our brand (positioning) for a long time to come.</a:t>
            </a:r>
            <a:endParaRPr lang="en-US" sz="3200" b="1" dirty="0">
              <a:solidFill>
                <a:srgbClr val="002060"/>
              </a:solidFill>
            </a:endParaRPr>
          </a:p>
          <a:p>
            <a:endParaRPr lang="en-IN" b="1" dirty="0"/>
          </a:p>
        </p:txBody>
      </p:sp>
    </p:spTree>
    <p:extLst>
      <p:ext uri="{BB962C8B-B14F-4D97-AF65-F5344CB8AC3E}">
        <p14:creationId xmlns:p14="http://schemas.microsoft.com/office/powerpoint/2010/main" val="24781549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Market Segment</a:t>
            </a:r>
            <a:endParaRPr lang="en-US" sz="3200" b="1" dirty="0">
              <a:solidFill>
                <a:schemeClr val="accent5">
                  <a:lumMod val="75000"/>
                </a:schemeClr>
              </a:solidFill>
            </a:endParaRPr>
          </a:p>
        </p:txBody>
      </p:sp>
      <p:sp>
        <p:nvSpPr>
          <p:cNvPr id="3" name="Content Placeholder 2"/>
          <p:cNvSpPr>
            <a:spLocks noGrp="1"/>
          </p:cNvSpPr>
          <p:nvPr>
            <p:ph idx="1"/>
          </p:nvPr>
        </p:nvSpPr>
        <p:spPr>
          <a:xfrm>
            <a:off x="777240" y="1546951"/>
            <a:ext cx="10515600" cy="4351338"/>
          </a:xfrm>
        </p:spPr>
        <p:txBody>
          <a:bodyPr vert="horz" lIns="91440" tIns="45720" rIns="91440" bIns="45720" rtlCol="0">
            <a:normAutofit/>
          </a:bodyPr>
          <a:lstStyle/>
          <a:p>
            <a:r>
              <a:rPr lang="en-IN" sz="2400" b="1" dirty="0"/>
              <a:t>Is a subset of the market consisting of those people or businesses among the entire people or businesses in the market who have similar likes, dislikes, taste and aspirations, similar pains and look for similar solutions, similar needs, and affordability. </a:t>
            </a:r>
          </a:p>
          <a:p>
            <a:r>
              <a:rPr lang="en-IN" sz="2400" b="1" dirty="0"/>
              <a:t>Market segment is identified for the purpose of understanding particular unmet pain in any group of people and developing solution to alleviate the unmet pain in a manner that would be regarded as superior value for money.</a:t>
            </a:r>
          </a:p>
          <a:p>
            <a:r>
              <a:rPr lang="en-IN" sz="2400" b="1" dirty="0"/>
              <a:t>Segmentation is the process of dividing the total market of heterogeneous customers into subgroups of homogenous customers with similar needs, wants and aspirations </a:t>
            </a:r>
            <a:r>
              <a:rPr lang="en-IN" sz="2400" b="1" dirty="0">
                <a:solidFill>
                  <a:srgbClr val="0070C0"/>
                </a:solidFill>
              </a:rPr>
              <a:t>concerning a particular type of product or service</a:t>
            </a:r>
            <a:r>
              <a:rPr lang="en-IN" sz="2400" b="1" dirty="0"/>
              <a:t>.</a:t>
            </a:r>
          </a:p>
          <a:p>
            <a:endParaRPr lang="en-US" sz="2400" b="1" dirty="0"/>
          </a:p>
        </p:txBody>
      </p:sp>
    </p:spTree>
    <p:extLst>
      <p:ext uri="{BB962C8B-B14F-4D97-AF65-F5344CB8AC3E}">
        <p14:creationId xmlns:p14="http://schemas.microsoft.com/office/powerpoint/2010/main" val="29043224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dirty="0">
                <a:solidFill>
                  <a:srgbClr val="C00000"/>
                </a:solidFill>
                <a:latin typeface="Georgia" panose="02040502050405020303" pitchFamily="18" charset="0"/>
              </a:rPr>
              <a:t>The story of the 10 Carat Gold Jewelry</a:t>
            </a:r>
          </a:p>
        </p:txBody>
      </p:sp>
      <p:sp>
        <p:nvSpPr>
          <p:cNvPr id="3" name="Content Placeholder 2"/>
          <p:cNvSpPr>
            <a:spLocks noGrp="1"/>
          </p:cNvSpPr>
          <p:nvPr>
            <p:ph idx="1"/>
          </p:nvPr>
        </p:nvSpPr>
        <p:spPr>
          <a:xfrm>
            <a:off x="585216" y="1808534"/>
            <a:ext cx="10954512" cy="4351338"/>
          </a:xfrm>
        </p:spPr>
        <p:txBody>
          <a:bodyPr vert="horz" lIns="91440" tIns="45720" rIns="91440" bIns="45720" rtlCol="0">
            <a:normAutofit/>
          </a:bodyPr>
          <a:lstStyle/>
          <a:p>
            <a:r>
              <a:rPr lang="en-US" sz="2400" b="1" dirty="0"/>
              <a:t>Indians love gold jewelry.</a:t>
            </a:r>
            <a:endParaRPr lang="en-IN" sz="2400" b="1" dirty="0"/>
          </a:p>
          <a:p>
            <a:r>
              <a:rPr lang="en-US" sz="2400" b="1" dirty="0"/>
              <a:t>Gold price has gone up and has remained at an elevated level for a long time. The making charge of an ornament is some percentage of the price of the gold, which has made it even costlier.</a:t>
            </a:r>
          </a:p>
          <a:p>
            <a:r>
              <a:rPr lang="en-IN" sz="2400" b="1" dirty="0"/>
              <a:t>You are exploring the idea of 10 carat  gold jewellery.</a:t>
            </a:r>
          </a:p>
          <a:p>
            <a:r>
              <a:rPr lang="en-IN" sz="2400" b="1" dirty="0"/>
              <a:t>These jewellery have less gold (close to 10 parts Gold and 14 parts other metals such as </a:t>
            </a:r>
            <a:r>
              <a:rPr lang="de-DE" sz="2400" b="1" dirty="0"/>
              <a:t>copper, zinc, silver or nickel</a:t>
            </a:r>
            <a:r>
              <a:rPr lang="en-IN" sz="2400" b="1" dirty="0"/>
              <a:t>).</a:t>
            </a:r>
          </a:p>
          <a:p>
            <a:r>
              <a:rPr lang="en-IN" sz="2400" b="1" dirty="0"/>
              <a:t>Therefore, they are cheaper, though they look good and remain shiny for a long time, like gold.</a:t>
            </a:r>
          </a:p>
        </p:txBody>
      </p:sp>
      <p:sp>
        <p:nvSpPr>
          <p:cNvPr id="5"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Georgia" panose="02040502050405020303" pitchFamily="18" charset="0"/>
              </a:rPr>
              <a:t>Understanding Market Segment</a:t>
            </a:r>
          </a:p>
        </p:txBody>
      </p:sp>
    </p:spTree>
    <p:extLst>
      <p:ext uri="{BB962C8B-B14F-4D97-AF65-F5344CB8AC3E}">
        <p14:creationId xmlns:p14="http://schemas.microsoft.com/office/powerpoint/2010/main" val="21115178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ormAutofit/>
          </a:bodyPr>
          <a:lstStyle/>
          <a:p>
            <a:r>
              <a:rPr lang="en-IN" sz="2400" b="1" dirty="0"/>
              <a:t>With increasing price of gold you presume that people would prefer to buy these jewellery.</a:t>
            </a:r>
          </a:p>
          <a:p>
            <a:r>
              <a:rPr lang="en-US" sz="2400" b="1" dirty="0"/>
              <a:t>You have decided to manufacture and sell 10 carat gold jewelry.</a:t>
            </a:r>
            <a:endParaRPr lang="en-IN" sz="2400" b="1" dirty="0"/>
          </a:p>
          <a:p>
            <a:r>
              <a:rPr lang="en-IN" sz="2400" b="1" dirty="0"/>
              <a:t>You are planning to set up a mechanized manufacturing facility with an investment of </a:t>
            </a:r>
            <a:r>
              <a:rPr lang="en-IN" sz="2400" b="1" dirty="0" err="1"/>
              <a:t>Rs</a:t>
            </a:r>
            <a:r>
              <a:rPr lang="en-IN" sz="2400" b="1" dirty="0"/>
              <a:t>. 1 </a:t>
            </a:r>
            <a:r>
              <a:rPr lang="en-IN" sz="2400" b="1" dirty="0" err="1"/>
              <a:t>crore</a:t>
            </a:r>
            <a:r>
              <a:rPr lang="en-IN" sz="2400" b="1" dirty="0"/>
              <a:t>. </a:t>
            </a:r>
          </a:p>
          <a:p>
            <a:r>
              <a:rPr lang="en-IN" sz="2400" b="1" dirty="0"/>
              <a:t>You have identified a village with 500 households (families) to start marketing.</a:t>
            </a:r>
          </a:p>
          <a:p>
            <a:r>
              <a:rPr lang="en-IN" sz="2400" b="1" dirty="0"/>
              <a:t>You want to directly approach to the families.</a:t>
            </a:r>
          </a:p>
        </p:txBody>
      </p:sp>
      <p:sp>
        <p:nvSpPr>
          <p:cNvPr id="4"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dirty="0">
                <a:solidFill>
                  <a:srgbClr val="C00000"/>
                </a:solidFill>
                <a:latin typeface="Georgia" panose="02040502050405020303" pitchFamily="18" charset="0"/>
              </a:rPr>
              <a:t>The story of the 10 Carat Gold Jewelry</a:t>
            </a:r>
          </a:p>
        </p:txBody>
      </p:sp>
      <p:sp>
        <p:nvSpPr>
          <p:cNvPr id="5"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rgbClr val="002060"/>
                </a:solidFill>
                <a:latin typeface="Georgia" panose="02040502050405020303" pitchFamily="18" charset="0"/>
                <a:ea typeface="+mj-ea"/>
                <a:cs typeface="+mj-cs"/>
              </a:defRPr>
            </a:lvl1pPr>
          </a:lstStyle>
          <a:p>
            <a:r>
              <a:rPr lang="en-US" dirty="0"/>
              <a:t>Understanding Market Segment</a:t>
            </a:r>
          </a:p>
        </p:txBody>
      </p:sp>
    </p:spTree>
    <p:extLst>
      <p:ext uri="{BB962C8B-B14F-4D97-AF65-F5344CB8AC3E}">
        <p14:creationId xmlns:p14="http://schemas.microsoft.com/office/powerpoint/2010/main" val="781881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b="1" dirty="0">
                <a:solidFill>
                  <a:srgbClr val="C00000"/>
                </a:solidFill>
                <a:latin typeface="Georgia" panose="02040502050405020303" pitchFamily="18" charset="0"/>
              </a:rPr>
              <a:t>You have two options</a:t>
            </a:r>
          </a:p>
          <a:p>
            <a:pPr marL="914400" lvl="1" indent="-457200">
              <a:buFont typeface="+mj-lt"/>
              <a:buAutoNum type="alphaUcPeriod"/>
            </a:pPr>
            <a:r>
              <a:rPr lang="en-US" b="1" dirty="0"/>
              <a:t>Option 1: Go and meet all the households to sell the jewelry </a:t>
            </a:r>
          </a:p>
          <a:p>
            <a:pPr lvl="2">
              <a:buFont typeface="Wingdings" panose="05000000000000000000" pitchFamily="2" charset="2"/>
              <a:buChar char="q"/>
            </a:pPr>
            <a:r>
              <a:rPr lang="en-US" b="1" dirty="0"/>
              <a:t>  You start from one end of the village and move to the other end.</a:t>
            </a:r>
          </a:p>
          <a:p>
            <a:pPr lvl="2">
              <a:buFont typeface="Wingdings" panose="05000000000000000000" pitchFamily="2" charset="2"/>
              <a:buChar char="q"/>
            </a:pPr>
            <a:r>
              <a:rPr lang="en-US" b="1" dirty="0"/>
              <a:t>  This may take more than a month to cover the whole village.</a:t>
            </a:r>
          </a:p>
          <a:p>
            <a:pPr lvl="2">
              <a:buFont typeface="Wingdings" panose="05000000000000000000" pitchFamily="2" charset="2"/>
              <a:buChar char="q"/>
            </a:pPr>
            <a:r>
              <a:rPr lang="en-US" b="1" dirty="0"/>
              <a:t>  May cost huge sums of money to communicate and meet. </a:t>
            </a:r>
          </a:p>
          <a:p>
            <a:pPr lvl="2">
              <a:buFont typeface="Wingdings" panose="05000000000000000000" pitchFamily="2" charset="2"/>
              <a:buChar char="q"/>
            </a:pPr>
            <a:r>
              <a:rPr lang="en-US" b="1" dirty="0"/>
              <a:t>  Engage manpower for a long time leading to opportunity cost.</a:t>
            </a:r>
          </a:p>
          <a:p>
            <a:pPr lvl="2">
              <a:buFont typeface="Wingdings" panose="05000000000000000000" pitchFamily="2" charset="2"/>
              <a:buChar char="q"/>
            </a:pPr>
            <a:r>
              <a:rPr lang="en-US" b="1" dirty="0"/>
              <a:t>  Eventually you may find that only a few families are your actual customers.</a:t>
            </a:r>
            <a:endParaRPr lang="en-IN" b="1" dirty="0"/>
          </a:p>
        </p:txBody>
      </p:sp>
      <p:sp>
        <p:nvSpPr>
          <p:cNvPr id="5"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dirty="0">
                <a:solidFill>
                  <a:srgbClr val="C00000"/>
                </a:solidFill>
                <a:latin typeface="Georgia" panose="02040502050405020303" pitchFamily="18" charset="0"/>
              </a:rPr>
              <a:t>The story of the 10 Carat Gold Jewelry</a:t>
            </a:r>
          </a:p>
        </p:txBody>
      </p:sp>
      <p:sp>
        <p:nvSpPr>
          <p:cNvPr id="6"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rgbClr val="002060"/>
                </a:solidFill>
                <a:latin typeface="Georgia" panose="02040502050405020303" pitchFamily="18" charset="0"/>
                <a:ea typeface="+mj-ea"/>
                <a:cs typeface="+mj-cs"/>
              </a:defRPr>
            </a:lvl1pPr>
          </a:lstStyle>
          <a:p>
            <a:r>
              <a:rPr lang="en-US" dirty="0"/>
              <a:t>Understanding Market Segment</a:t>
            </a:r>
          </a:p>
        </p:txBody>
      </p:sp>
    </p:spTree>
    <p:extLst>
      <p:ext uri="{BB962C8B-B14F-4D97-AF65-F5344CB8AC3E}">
        <p14:creationId xmlns:p14="http://schemas.microsoft.com/office/powerpoint/2010/main" val="27477155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90480"/>
            <a:ext cx="10515600" cy="4351338"/>
          </a:xfrm>
        </p:spPr>
        <p:txBody>
          <a:bodyPr/>
          <a:lstStyle/>
          <a:p>
            <a:pPr lvl="2">
              <a:buFont typeface="Wingdings" panose="05000000000000000000" pitchFamily="2" charset="2"/>
              <a:buChar char="q"/>
            </a:pPr>
            <a:endParaRPr lang="en-US" dirty="0"/>
          </a:p>
          <a:p>
            <a:pPr marL="914400" lvl="1" indent="-457200">
              <a:buFont typeface="+mj-lt"/>
              <a:buAutoNum type="alphaUcPeriod" startAt="2"/>
            </a:pPr>
            <a:r>
              <a:rPr lang="en-US" b="1" dirty="0"/>
              <a:t>Option 2: Identify those who are most likely buyers of your products</a:t>
            </a:r>
          </a:p>
          <a:p>
            <a:pPr marL="457200" lvl="1" indent="0">
              <a:buNone/>
            </a:pPr>
            <a:endParaRPr lang="en-US" b="1" dirty="0"/>
          </a:p>
          <a:p>
            <a:pPr lvl="2">
              <a:buFont typeface="Wingdings" panose="05000000000000000000" pitchFamily="2" charset="2"/>
              <a:buChar char="q"/>
            </a:pPr>
            <a:r>
              <a:rPr lang="en-US" b="1" dirty="0"/>
              <a:t>  You know the profile of families who are your likely customers.  </a:t>
            </a:r>
          </a:p>
          <a:p>
            <a:pPr lvl="2">
              <a:buFont typeface="Wingdings" panose="05000000000000000000" pitchFamily="2" charset="2"/>
              <a:buChar char="q"/>
            </a:pPr>
            <a:r>
              <a:rPr lang="en-US" b="1" dirty="0"/>
              <a:t>  You collect demographic data on the population of the village. </a:t>
            </a:r>
          </a:p>
          <a:p>
            <a:pPr lvl="2">
              <a:buFont typeface="Wingdings" panose="05000000000000000000" pitchFamily="2" charset="2"/>
              <a:buChar char="q"/>
            </a:pPr>
            <a:r>
              <a:rPr lang="en-US" b="1" dirty="0"/>
              <a:t>  Identify families with middle to high income.</a:t>
            </a:r>
          </a:p>
          <a:p>
            <a:pPr lvl="2">
              <a:buFont typeface="Wingdings" panose="05000000000000000000" pitchFamily="2" charset="2"/>
              <a:buChar char="q"/>
            </a:pPr>
            <a:r>
              <a:rPr lang="en-US" b="1" dirty="0"/>
              <a:t>  Out of those, identify families with women in the age-group of say 18 to 60 years.</a:t>
            </a:r>
          </a:p>
          <a:p>
            <a:pPr lvl="2">
              <a:buFont typeface="Wingdings" panose="05000000000000000000" pitchFamily="2" charset="2"/>
              <a:buChar char="q"/>
            </a:pPr>
            <a:r>
              <a:rPr lang="en-US" b="1" dirty="0"/>
              <a:t>  Attend this smaller group of families.</a:t>
            </a:r>
          </a:p>
          <a:p>
            <a:pPr marL="914400" lvl="2" indent="0">
              <a:buNone/>
            </a:pPr>
            <a:endParaRPr lang="en-US" b="1" dirty="0"/>
          </a:p>
          <a:p>
            <a:pPr>
              <a:buFont typeface="Wingdings" panose="05000000000000000000" pitchFamily="2" charset="2"/>
              <a:buChar char="Ø"/>
            </a:pPr>
            <a:r>
              <a:rPr lang="en-US" b="1" dirty="0"/>
              <a:t>  You can see the benefit of identifying the people who are potential customers. So you adapt the option 2.</a:t>
            </a:r>
            <a:endParaRPr lang="en-IN" b="1" dirty="0"/>
          </a:p>
        </p:txBody>
      </p:sp>
      <p:sp>
        <p:nvSpPr>
          <p:cNvPr id="5"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b="1" dirty="0">
                <a:solidFill>
                  <a:srgbClr val="C00000"/>
                </a:solidFill>
                <a:latin typeface="Georgia" panose="02040502050405020303" pitchFamily="18" charset="0"/>
              </a:rPr>
              <a:t>The story of the 10 Carat Gold Jewelry</a:t>
            </a:r>
          </a:p>
        </p:txBody>
      </p:sp>
      <p:sp>
        <p:nvSpPr>
          <p:cNvPr id="6"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Georgia" panose="02040502050405020303" pitchFamily="18" charset="0"/>
              </a:rPr>
              <a:t>Understanding Market Segment</a:t>
            </a:r>
          </a:p>
        </p:txBody>
      </p:sp>
    </p:spTree>
    <p:extLst>
      <p:ext uri="{BB962C8B-B14F-4D97-AF65-F5344CB8AC3E}">
        <p14:creationId xmlns:p14="http://schemas.microsoft.com/office/powerpoint/2010/main" val="10365292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eft Brace 2"/>
          <p:cNvSpPr/>
          <p:nvPr/>
        </p:nvSpPr>
        <p:spPr>
          <a:xfrm>
            <a:off x="1955260" y="2110902"/>
            <a:ext cx="632297" cy="24805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7" name="Group 6"/>
          <p:cNvGrpSpPr/>
          <p:nvPr/>
        </p:nvGrpSpPr>
        <p:grpSpPr>
          <a:xfrm>
            <a:off x="1227130" y="750640"/>
            <a:ext cx="9458036" cy="5455964"/>
            <a:chOff x="1300731" y="953895"/>
            <a:chExt cx="7862724" cy="5455964"/>
          </a:xfrm>
        </p:grpSpPr>
        <p:grpSp>
          <p:nvGrpSpPr>
            <p:cNvPr id="5" name="Group 4"/>
            <p:cNvGrpSpPr/>
            <p:nvPr/>
          </p:nvGrpSpPr>
          <p:grpSpPr>
            <a:xfrm>
              <a:off x="1300731" y="953895"/>
              <a:ext cx="7862724" cy="5455964"/>
              <a:chOff x="1222910" y="963038"/>
              <a:chExt cx="7862724" cy="5455964"/>
            </a:xfrm>
          </p:grpSpPr>
          <p:graphicFrame>
            <p:nvGraphicFramePr>
              <p:cNvPr id="2" name="Chart 1"/>
              <p:cNvGraphicFramePr>
                <a:graphicFrameLocks/>
              </p:cNvGraphicFramePr>
              <p:nvPr>
                <p:extLst/>
              </p:nvPr>
            </p:nvGraphicFramePr>
            <p:xfrm>
              <a:off x="1222910" y="963038"/>
              <a:ext cx="7862724" cy="5455964"/>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rot="18029883">
                <a:off x="2639738" y="2172235"/>
                <a:ext cx="1614787" cy="30703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120 families</a:t>
                </a:r>
                <a:endParaRPr lang="en-IN" dirty="0"/>
              </a:p>
            </p:txBody>
          </p:sp>
        </p:grpSp>
        <p:sp>
          <p:nvSpPr>
            <p:cNvPr id="6" name="Arc 5"/>
            <p:cNvSpPr/>
            <p:nvPr/>
          </p:nvSpPr>
          <p:spPr>
            <a:xfrm rot="13295587">
              <a:off x="3572794" y="1519978"/>
              <a:ext cx="3067367" cy="3288624"/>
            </a:xfrm>
            <a:prstGeom prst="arc">
              <a:avLst>
                <a:gd name="adj1" fmla="val 16200000"/>
                <a:gd name="adj2" fmla="val 21534393"/>
              </a:avLst>
            </a:prstGeom>
            <a:ln w="63500" cmpd="thickThin">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8" name="TextBox 7"/>
          <p:cNvSpPr txBox="1"/>
          <p:nvPr/>
        </p:nvSpPr>
        <p:spPr>
          <a:xfrm>
            <a:off x="6560486" y="4941013"/>
            <a:ext cx="3431690" cy="646331"/>
          </a:xfrm>
          <a:prstGeom prst="rect">
            <a:avLst/>
          </a:prstGeom>
          <a:noFill/>
        </p:spPr>
        <p:txBody>
          <a:bodyPr wrap="square" rtlCol="0">
            <a:spAutoFit/>
          </a:bodyPr>
          <a:lstStyle/>
          <a:p>
            <a:r>
              <a:rPr lang="en-IN" dirty="0"/>
              <a:t>1. </a:t>
            </a:r>
            <a:r>
              <a:rPr lang="en-US" dirty="0">
                <a:solidFill>
                  <a:srgbClr val="C00000"/>
                </a:solidFill>
                <a:latin typeface="Georgia" panose="02040502050405020303" pitchFamily="18" charset="0"/>
              </a:rPr>
              <a:t>Gold Jewelry of 10 Carat</a:t>
            </a:r>
            <a:endParaRPr lang="en-IN" dirty="0"/>
          </a:p>
          <a:p>
            <a:r>
              <a:rPr lang="en-IN" dirty="0"/>
              <a:t>2. Silver jewellery</a:t>
            </a:r>
            <a:endParaRPr lang="en-US" dirty="0"/>
          </a:p>
        </p:txBody>
      </p:sp>
    </p:spTree>
    <p:extLst>
      <p:ext uri="{BB962C8B-B14F-4D97-AF65-F5344CB8AC3E}">
        <p14:creationId xmlns:p14="http://schemas.microsoft.com/office/powerpoint/2010/main" val="42090000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738" y="1795630"/>
            <a:ext cx="10515600" cy="4351338"/>
          </a:xfrm>
        </p:spPr>
        <p:txBody>
          <a:bodyPr vert="horz" lIns="91440" tIns="45720" rIns="91440" bIns="45720" rtlCol="0">
            <a:normAutofit/>
          </a:bodyPr>
          <a:lstStyle/>
          <a:p>
            <a:r>
              <a:rPr lang="en-US" sz="2400" b="1" dirty="0"/>
              <a:t>You send brochure containing nice pictures of variety of products to these prospective families.</a:t>
            </a:r>
          </a:p>
          <a:p>
            <a:r>
              <a:rPr lang="en-US" sz="2400" b="1" dirty="0"/>
              <a:t>In the process, you create awareness of your products and people start discussing about them and aspiring to have them.</a:t>
            </a:r>
          </a:p>
          <a:p>
            <a:r>
              <a:rPr lang="en-US" sz="2400" b="1" dirty="0"/>
              <a:t>You send letters to families intimating that a representative will come to demonstrate. You announce special discount for inaugural sale.</a:t>
            </a:r>
          </a:p>
          <a:p>
            <a:r>
              <a:rPr lang="en-US" sz="2400" b="1" dirty="0"/>
              <a:t>You complete meeting all the prospective families in a week.</a:t>
            </a:r>
          </a:p>
          <a:p>
            <a:r>
              <a:rPr lang="en-US" sz="2400" b="1" dirty="0"/>
              <a:t>You are likely to close deals with majority of the families you attend.</a:t>
            </a:r>
          </a:p>
          <a:p>
            <a:r>
              <a:rPr lang="en-US" sz="2400" b="1" dirty="0"/>
              <a:t>You save time and resources for achieving the same success as in approach 1. </a:t>
            </a:r>
          </a:p>
        </p:txBody>
      </p:sp>
      <p:sp>
        <p:nvSpPr>
          <p:cNvPr id="4"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dirty="0">
                <a:solidFill>
                  <a:srgbClr val="C00000"/>
                </a:solidFill>
                <a:latin typeface="Georgia" panose="02040502050405020303" pitchFamily="18" charset="0"/>
              </a:rPr>
              <a:t>The story of the 10 Carat Gold Jewelry</a:t>
            </a:r>
          </a:p>
        </p:txBody>
      </p:sp>
      <p:sp>
        <p:nvSpPr>
          <p:cNvPr id="5"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Georgia" panose="02040502050405020303" pitchFamily="18" charset="0"/>
              </a:rPr>
              <a:t>Understanding Market Segment</a:t>
            </a:r>
          </a:p>
        </p:txBody>
      </p:sp>
    </p:spTree>
    <p:extLst>
      <p:ext uri="{BB962C8B-B14F-4D97-AF65-F5344CB8AC3E}">
        <p14:creationId xmlns:p14="http://schemas.microsoft.com/office/powerpoint/2010/main" val="18277912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1529" y="1731622"/>
            <a:ext cx="10190018" cy="4351338"/>
          </a:xfrm>
        </p:spPr>
        <p:txBody>
          <a:bodyPr vert="horz" lIns="91440" tIns="45720" rIns="91440" bIns="45720" rtlCol="0">
            <a:normAutofit lnSpcReduction="10000"/>
          </a:bodyPr>
          <a:lstStyle/>
          <a:p>
            <a:pPr marL="0" indent="0">
              <a:buNone/>
            </a:pPr>
            <a:r>
              <a:rPr lang="en-US" sz="2400" b="1" dirty="0">
                <a:solidFill>
                  <a:schemeClr val="accent5">
                    <a:lumMod val="50000"/>
                  </a:schemeClr>
                </a:solidFill>
              </a:rPr>
              <a:t>What do we learn from the story?</a:t>
            </a:r>
          </a:p>
          <a:p>
            <a:r>
              <a:rPr lang="en-US" sz="2400" b="1" dirty="0">
                <a:solidFill>
                  <a:schemeClr val="accent5">
                    <a:lumMod val="50000"/>
                  </a:schemeClr>
                </a:solidFill>
              </a:rPr>
              <a:t>The village has heterogeneous families in terms of </a:t>
            </a:r>
            <a:r>
              <a:rPr lang="en-US" sz="2400" b="1" dirty="0" smtClean="0">
                <a:solidFill>
                  <a:schemeClr val="accent5">
                    <a:lumMod val="50000"/>
                  </a:schemeClr>
                </a:solidFill>
              </a:rPr>
              <a:t>income and demography. </a:t>
            </a:r>
            <a:r>
              <a:rPr lang="en-US" sz="2400" b="1" dirty="0">
                <a:solidFill>
                  <a:schemeClr val="accent5">
                    <a:lumMod val="50000"/>
                  </a:schemeClr>
                </a:solidFill>
              </a:rPr>
              <a:t>Many are not your </a:t>
            </a:r>
            <a:r>
              <a:rPr lang="en-US" sz="2400" b="1" dirty="0" smtClean="0">
                <a:solidFill>
                  <a:schemeClr val="accent5">
                    <a:lumMod val="50000"/>
                  </a:schemeClr>
                </a:solidFill>
              </a:rPr>
              <a:t>potential </a:t>
            </a:r>
            <a:r>
              <a:rPr lang="en-US" sz="2400" b="1" dirty="0">
                <a:solidFill>
                  <a:schemeClr val="accent5">
                    <a:lumMod val="50000"/>
                  </a:schemeClr>
                </a:solidFill>
              </a:rPr>
              <a:t>customers.</a:t>
            </a:r>
          </a:p>
          <a:p>
            <a:r>
              <a:rPr lang="en-US" sz="2400" b="1" dirty="0">
                <a:solidFill>
                  <a:schemeClr val="accent5">
                    <a:lumMod val="50000"/>
                  </a:schemeClr>
                </a:solidFill>
              </a:rPr>
              <a:t>You want to avoid wasting time approaching to families with remote chance </a:t>
            </a:r>
            <a:r>
              <a:rPr lang="en-US" sz="2400" b="1" dirty="0" smtClean="0">
                <a:solidFill>
                  <a:schemeClr val="accent5">
                    <a:lumMod val="50000"/>
                  </a:schemeClr>
                </a:solidFill>
              </a:rPr>
              <a:t>of being </a:t>
            </a:r>
            <a:r>
              <a:rPr lang="en-US" sz="2400" b="1" dirty="0">
                <a:solidFill>
                  <a:schemeClr val="accent5">
                    <a:lumMod val="50000"/>
                  </a:schemeClr>
                </a:solidFill>
              </a:rPr>
              <a:t>interested in your </a:t>
            </a:r>
            <a:r>
              <a:rPr lang="en-US" sz="2400" b="1" dirty="0" smtClean="0">
                <a:solidFill>
                  <a:schemeClr val="accent5">
                    <a:lumMod val="50000"/>
                  </a:schemeClr>
                </a:solidFill>
              </a:rPr>
              <a:t>products―at least not in the early stage.</a:t>
            </a:r>
            <a:endParaRPr lang="en-US" sz="2400" b="1" dirty="0">
              <a:solidFill>
                <a:schemeClr val="accent5">
                  <a:lumMod val="50000"/>
                </a:schemeClr>
              </a:solidFill>
            </a:endParaRPr>
          </a:p>
          <a:p>
            <a:r>
              <a:rPr lang="en-US" sz="2400" b="1" dirty="0">
                <a:solidFill>
                  <a:schemeClr val="accent5">
                    <a:lumMod val="50000"/>
                  </a:schemeClr>
                </a:solidFill>
              </a:rPr>
              <a:t>So you have shortlisted the families </a:t>
            </a:r>
            <a:r>
              <a:rPr lang="en-US" sz="2400" b="1" dirty="0" smtClean="0">
                <a:solidFill>
                  <a:schemeClr val="accent5">
                    <a:lumMod val="50000"/>
                  </a:schemeClr>
                </a:solidFill>
              </a:rPr>
              <a:t>those </a:t>
            </a:r>
            <a:r>
              <a:rPr lang="en-US" sz="2400" dirty="0" smtClean="0">
                <a:solidFill>
                  <a:schemeClr val="accent5">
                    <a:lumMod val="50000"/>
                  </a:schemeClr>
                </a:solidFill>
              </a:rPr>
              <a:t>you think can be your</a:t>
            </a:r>
            <a:r>
              <a:rPr lang="en-US" sz="2400" b="1" dirty="0" smtClean="0">
                <a:solidFill>
                  <a:schemeClr val="accent5">
                    <a:lumMod val="50000"/>
                  </a:schemeClr>
                </a:solidFill>
              </a:rPr>
              <a:t> </a:t>
            </a:r>
            <a:r>
              <a:rPr lang="en-US" sz="2400" b="1" dirty="0">
                <a:solidFill>
                  <a:schemeClr val="accent5">
                    <a:lumMod val="50000"/>
                  </a:schemeClr>
                </a:solidFill>
              </a:rPr>
              <a:t>customers</a:t>
            </a:r>
            <a:r>
              <a:rPr lang="en-US" sz="2400" b="1" dirty="0" smtClean="0">
                <a:solidFill>
                  <a:schemeClr val="accent5">
                    <a:lumMod val="50000"/>
                  </a:schemeClr>
                </a:solidFill>
              </a:rPr>
              <a:t>. </a:t>
            </a:r>
            <a:endParaRPr lang="en-US" sz="2400" b="1" dirty="0">
              <a:solidFill>
                <a:schemeClr val="accent5">
                  <a:lumMod val="50000"/>
                </a:schemeClr>
              </a:solidFill>
            </a:endParaRPr>
          </a:p>
          <a:p>
            <a:r>
              <a:rPr lang="en-US" sz="2400" b="1" dirty="0">
                <a:solidFill>
                  <a:schemeClr val="accent5">
                    <a:lumMod val="50000"/>
                  </a:schemeClr>
                </a:solidFill>
              </a:rPr>
              <a:t>These families are homogenous from </a:t>
            </a:r>
            <a:r>
              <a:rPr lang="en-US" sz="2400" b="1" dirty="0" smtClean="0">
                <a:solidFill>
                  <a:schemeClr val="accent5">
                    <a:lumMod val="50000"/>
                  </a:schemeClr>
                </a:solidFill>
              </a:rPr>
              <a:t>the perspective of the needs of your product, though they may be heterogeneous from many other aspects. </a:t>
            </a:r>
          </a:p>
          <a:p>
            <a:r>
              <a:rPr lang="en-US" sz="2400" dirty="0" smtClean="0">
                <a:solidFill>
                  <a:schemeClr val="accent5">
                    <a:lumMod val="50000"/>
                  </a:schemeClr>
                </a:solidFill>
              </a:rPr>
              <a:t>Thus, segmentation is done to identify </a:t>
            </a:r>
            <a:r>
              <a:rPr lang="en-US" sz="2400" dirty="0">
                <a:solidFill>
                  <a:schemeClr val="accent5">
                    <a:lumMod val="50000"/>
                  </a:schemeClr>
                </a:solidFill>
              </a:rPr>
              <a:t>a homogenous group of persons out of a </a:t>
            </a:r>
            <a:r>
              <a:rPr lang="en-US" sz="2400" dirty="0" smtClean="0">
                <a:solidFill>
                  <a:schemeClr val="accent5">
                    <a:lumMod val="50000"/>
                  </a:schemeClr>
                </a:solidFill>
              </a:rPr>
              <a:t>heterogeneous population (or entities in case of B2B business model) with needs and aspirations that your product or service can fulfill. They are your potential customers. </a:t>
            </a:r>
            <a:endParaRPr lang="en-US" sz="2400" b="1" dirty="0">
              <a:solidFill>
                <a:schemeClr val="accent5">
                  <a:lumMod val="50000"/>
                </a:schemeClr>
              </a:solidFill>
            </a:endParaRPr>
          </a:p>
        </p:txBody>
      </p:sp>
      <p:sp>
        <p:nvSpPr>
          <p:cNvPr id="4" name="Title 1"/>
          <p:cNvSpPr>
            <a:spLocks noGrp="1"/>
          </p:cNvSpPr>
          <p:nvPr>
            <p:ph type="title"/>
          </p:nvPr>
        </p:nvSpPr>
        <p:spPr>
          <a:xfrm>
            <a:off x="658738" y="1049338"/>
            <a:ext cx="10515600" cy="682284"/>
          </a:xfrm>
        </p:spPr>
        <p:txBody>
          <a:bodyPr vert="horz" lIns="91440" tIns="45720" rIns="91440" bIns="45720" rtlCol="0" anchor="ctr">
            <a:normAutofit/>
          </a:bodyPr>
          <a:lstStyle/>
          <a:p>
            <a:r>
              <a:rPr lang="en-US" sz="2800" dirty="0">
                <a:solidFill>
                  <a:srgbClr val="C00000"/>
                </a:solidFill>
                <a:latin typeface="Georgia" panose="02040502050405020303" pitchFamily="18" charset="0"/>
              </a:rPr>
              <a:t>The story of the 10 Carat Gold Jewelry</a:t>
            </a:r>
          </a:p>
        </p:txBody>
      </p:sp>
      <p:sp>
        <p:nvSpPr>
          <p:cNvPr id="5" name="Title 1"/>
          <p:cNvSpPr txBox="1">
            <a:spLocks/>
          </p:cNvSpPr>
          <p:nvPr/>
        </p:nvSpPr>
        <p:spPr>
          <a:xfrm>
            <a:off x="658738" y="508109"/>
            <a:ext cx="10515600" cy="682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2060"/>
                </a:solidFill>
                <a:latin typeface="Georgia" panose="02040502050405020303" pitchFamily="18" charset="0"/>
              </a:rPr>
              <a:t>Understanding Market Segment</a:t>
            </a:r>
          </a:p>
        </p:txBody>
      </p:sp>
    </p:spTree>
    <p:extLst>
      <p:ext uri="{BB962C8B-B14F-4D97-AF65-F5344CB8AC3E}">
        <p14:creationId xmlns:p14="http://schemas.microsoft.com/office/powerpoint/2010/main" val="19852593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0" tIns="45720" rIns="91440" bIns="45720" rtlCol="0">
            <a:normAutofit/>
          </a:bodyPr>
          <a:lstStyle/>
          <a:p>
            <a:pPr marL="0" indent="0">
              <a:buNone/>
            </a:pPr>
            <a:r>
              <a:rPr lang="en-US" sz="2400" b="1" dirty="0"/>
              <a:t>The process of creating a homogenous sub-group of people based on criteria suitable for marketing a particular product or service out of a heterogeneous population is segmentation</a:t>
            </a:r>
            <a:r>
              <a:rPr lang="en-US" sz="2400" b="1" dirty="0" smtClean="0"/>
              <a:t>.</a:t>
            </a:r>
            <a:endParaRPr lang="en-US" sz="2400" b="1" dirty="0"/>
          </a:p>
        </p:txBody>
      </p:sp>
      <p:sp>
        <p:nvSpPr>
          <p:cNvPr id="5" name="Title 1"/>
          <p:cNvSpPr txBox="1">
            <a:spLocks/>
          </p:cNvSpPr>
          <p:nvPr/>
        </p:nvSpPr>
        <p:spPr>
          <a:xfrm>
            <a:off x="641647" y="738846"/>
            <a:ext cx="10515600" cy="682284"/>
          </a:xfrm>
          <a:prstGeom prst="rect">
            <a:avLst/>
          </a:prstGeom>
        </p:spPr>
        <p:txBody>
          <a:bodyPr vert="horz" lIns="91440" tIns="45720" rIns="91440" bIns="45720" rtlCol="0" anchor="ctr">
            <a:normAutofit/>
          </a:bodyPr>
          <a:lstStyle>
            <a:lvl1pPr>
              <a:lnSpc>
                <a:spcPct val="90000"/>
              </a:lnSpc>
              <a:spcBef>
                <a:spcPct val="0"/>
              </a:spcBef>
              <a:buNone/>
              <a:defRPr sz="3600" b="1">
                <a:solidFill>
                  <a:srgbClr val="002060"/>
                </a:solidFill>
                <a:latin typeface="Georgia" panose="02040502050405020303" pitchFamily="18" charset="0"/>
                <a:ea typeface="+mj-ea"/>
                <a:cs typeface="+mj-cs"/>
              </a:defRPr>
            </a:lvl1pPr>
          </a:lstStyle>
          <a:p>
            <a:r>
              <a:rPr lang="en-US" dirty="0"/>
              <a:t>Market </a:t>
            </a:r>
            <a:r>
              <a:rPr lang="en-US" dirty="0" smtClean="0"/>
              <a:t>Segmentation: </a:t>
            </a:r>
            <a:r>
              <a:rPr lang="en-US" dirty="0"/>
              <a:t>Definition</a:t>
            </a:r>
          </a:p>
        </p:txBody>
      </p:sp>
    </p:spTree>
    <p:extLst>
      <p:ext uri="{BB962C8B-B14F-4D97-AF65-F5344CB8AC3E}">
        <p14:creationId xmlns:p14="http://schemas.microsoft.com/office/powerpoint/2010/main" val="6791061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1166648" y="966952"/>
            <a:ext cx="9080939" cy="2862322"/>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2400"/>
              <a:buFont typeface="Noto Sans Symbols"/>
              <a:buChar char="⮚"/>
            </a:pPr>
            <a:r>
              <a:rPr lang="en-US" sz="2400" b="1" dirty="0" smtClean="0">
                <a:solidFill>
                  <a:schemeClr val="dk1"/>
                </a:solidFill>
                <a:latin typeface="Calibri"/>
                <a:ea typeface="Calibri"/>
                <a:cs typeface="Calibri"/>
                <a:sym typeface="Calibri"/>
              </a:rPr>
              <a:t>  Define </a:t>
            </a:r>
            <a:r>
              <a:rPr lang="en-US" sz="2400" b="1" dirty="0">
                <a:solidFill>
                  <a:schemeClr val="dk1"/>
                </a:solidFill>
                <a:latin typeface="Calibri"/>
                <a:ea typeface="Calibri"/>
                <a:cs typeface="Calibri"/>
                <a:sym typeface="Calibri"/>
              </a:rPr>
              <a:t>marketing</a:t>
            </a: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  Overview on marketing</a:t>
            </a: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 </a:t>
            </a:r>
            <a:r>
              <a:rPr lang="en-US" sz="2400" b="1" dirty="0" smtClean="0">
                <a:solidFill>
                  <a:schemeClr val="dk1"/>
                </a:solidFill>
                <a:latin typeface="Calibri"/>
                <a:ea typeface="Calibri"/>
                <a:cs typeface="Calibri"/>
                <a:sym typeface="Calibri"/>
              </a:rPr>
              <a:t> Digital </a:t>
            </a:r>
            <a:r>
              <a:rPr lang="en-US" sz="2400" b="1" dirty="0">
                <a:solidFill>
                  <a:schemeClr val="dk1"/>
                </a:solidFill>
                <a:latin typeface="Calibri"/>
                <a:ea typeface="Calibri"/>
                <a:cs typeface="Calibri"/>
                <a:sym typeface="Calibri"/>
              </a:rPr>
              <a:t>marketing </a:t>
            </a: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 </a:t>
            </a:r>
            <a:r>
              <a:rPr lang="en-US" sz="2400" b="1" dirty="0" smtClean="0">
                <a:solidFill>
                  <a:schemeClr val="dk1"/>
                </a:solidFill>
                <a:latin typeface="Calibri"/>
                <a:ea typeface="Calibri"/>
                <a:cs typeface="Calibri"/>
                <a:sym typeface="Calibri"/>
              </a:rPr>
              <a:t> Market </a:t>
            </a:r>
            <a:r>
              <a:rPr lang="en-US" sz="2400" b="1" dirty="0">
                <a:solidFill>
                  <a:schemeClr val="dk1"/>
                </a:solidFill>
                <a:latin typeface="Calibri"/>
                <a:ea typeface="Calibri"/>
                <a:cs typeface="Calibri"/>
                <a:sym typeface="Calibri"/>
              </a:rPr>
              <a:t>segmentation, target marketing, and product positioning.</a:t>
            </a: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 </a:t>
            </a:r>
            <a:r>
              <a:rPr lang="en-US" sz="2400" b="1" dirty="0" smtClean="0">
                <a:solidFill>
                  <a:schemeClr val="dk1"/>
                </a:solidFill>
                <a:latin typeface="Calibri"/>
                <a:ea typeface="Calibri"/>
                <a:cs typeface="Calibri"/>
                <a:sym typeface="Calibri"/>
              </a:rPr>
              <a:t> Marketing </a:t>
            </a:r>
            <a:r>
              <a:rPr lang="en-US" sz="2400" b="1" dirty="0">
                <a:solidFill>
                  <a:schemeClr val="dk1"/>
                </a:solidFill>
                <a:latin typeface="Calibri"/>
                <a:ea typeface="Calibri"/>
                <a:cs typeface="Calibri"/>
                <a:sym typeface="Calibri"/>
              </a:rPr>
              <a:t>mix</a:t>
            </a:r>
          </a:p>
        </p:txBody>
      </p:sp>
    </p:spTree>
    <p:extLst>
      <p:ext uri="{BB962C8B-B14F-4D97-AF65-F5344CB8AC3E}">
        <p14:creationId xmlns:p14="http://schemas.microsoft.com/office/powerpoint/2010/main" val="32800837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600" b="1" dirty="0">
                <a:solidFill>
                  <a:srgbClr val="002060"/>
                </a:solidFill>
                <a:latin typeface="Georgia" panose="02040502050405020303" pitchFamily="18" charset="0"/>
              </a:rPr>
              <a:t>Market </a:t>
            </a:r>
            <a:r>
              <a:rPr lang="en-IN" sz="3600" b="1" dirty="0" smtClean="0">
                <a:solidFill>
                  <a:srgbClr val="002060"/>
                </a:solidFill>
                <a:latin typeface="Georgia" panose="02040502050405020303" pitchFamily="18" charset="0"/>
              </a:rPr>
              <a:t>Segment us Product Specific</a:t>
            </a:r>
            <a:endParaRPr lang="en-US"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838200" y="1863305"/>
            <a:ext cx="10515600" cy="3988917"/>
          </a:xfrm>
        </p:spPr>
        <p:txBody>
          <a:bodyPr vert="horz" lIns="91440" tIns="45720" rIns="91440" bIns="45720" rtlCol="0">
            <a:normAutofit/>
          </a:bodyPr>
          <a:lstStyle/>
          <a:p>
            <a:r>
              <a:rPr lang="en-US" sz="2400" b="1" dirty="0" smtClean="0">
                <a:solidFill>
                  <a:schemeClr val="accent5">
                    <a:lumMod val="50000"/>
                  </a:schemeClr>
                </a:solidFill>
              </a:rPr>
              <a:t>Consider </a:t>
            </a:r>
            <a:r>
              <a:rPr lang="en-US" sz="2400" b="1" dirty="0">
                <a:solidFill>
                  <a:schemeClr val="accent5">
                    <a:lumMod val="50000"/>
                  </a:schemeClr>
                </a:solidFill>
              </a:rPr>
              <a:t>the market of the same village in the example cited above, the segment would change if you are planning to sell low-cost </a:t>
            </a:r>
            <a:r>
              <a:rPr lang="en-US" sz="2400" b="1" dirty="0" smtClean="0">
                <a:solidFill>
                  <a:schemeClr val="accent5">
                    <a:lumMod val="50000"/>
                  </a:schemeClr>
                </a:solidFill>
              </a:rPr>
              <a:t>detergent or lower-end body soap, male dresses, or say insecticide. </a:t>
            </a:r>
            <a:endParaRPr lang="en-US" sz="2400" b="1" dirty="0">
              <a:solidFill>
                <a:schemeClr val="accent5">
                  <a:lumMod val="50000"/>
                </a:schemeClr>
              </a:solidFill>
            </a:endParaRPr>
          </a:p>
          <a:p>
            <a:r>
              <a:rPr lang="en-US" sz="2400" b="1" dirty="0">
                <a:solidFill>
                  <a:schemeClr val="accent5">
                    <a:lumMod val="50000"/>
                  </a:schemeClr>
                </a:solidFill>
              </a:rPr>
              <a:t>Therefore, the concept of homogenous group is in direct reference to a product. </a:t>
            </a:r>
          </a:p>
          <a:p>
            <a:r>
              <a:rPr lang="en-US" sz="2400" b="1" dirty="0">
                <a:solidFill>
                  <a:schemeClr val="accent5">
                    <a:lumMod val="50000"/>
                  </a:schemeClr>
                </a:solidFill>
              </a:rPr>
              <a:t>Any population can be broken into many homogenous subgroups, i.e. segments, depending on what you are trying to market.</a:t>
            </a:r>
            <a:endParaRPr lang="en-IN" sz="2400" b="1" dirty="0">
              <a:solidFill>
                <a:schemeClr val="accent5">
                  <a:lumMod val="50000"/>
                </a:schemeClr>
              </a:solidFill>
            </a:endParaRPr>
          </a:p>
        </p:txBody>
      </p:sp>
    </p:spTree>
    <p:extLst>
      <p:ext uri="{BB962C8B-B14F-4D97-AF65-F5344CB8AC3E}">
        <p14:creationId xmlns:p14="http://schemas.microsoft.com/office/powerpoint/2010/main" val="37025307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006609"/>
            <a:ext cx="10515600" cy="1058299"/>
          </a:xfrm>
        </p:spPr>
        <p:txBody>
          <a:bodyPr vert="horz" lIns="91440" tIns="45720" rIns="91440" bIns="45720" rtlCol="0" anchor="ctr">
            <a:normAutofit/>
          </a:bodyPr>
          <a:lstStyle/>
          <a:p>
            <a:r>
              <a:rPr lang="en-US" sz="3600" b="1" dirty="0">
                <a:solidFill>
                  <a:srgbClr val="002060"/>
                </a:solidFill>
                <a:latin typeface="Georgia" panose="02040502050405020303" pitchFamily="18" charset="0"/>
              </a:rPr>
              <a:t>By segmenting the market,</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729953" y="1820798"/>
            <a:ext cx="10515600" cy="4351338"/>
          </a:xfrm>
        </p:spPr>
        <p:txBody>
          <a:bodyPr vert="horz" lIns="91440" tIns="45720" rIns="91440" bIns="45720" rtlCol="0">
            <a:normAutofit/>
          </a:bodyPr>
          <a:lstStyle/>
          <a:p>
            <a:pPr marL="0" indent="0">
              <a:buNone/>
            </a:pPr>
            <a:r>
              <a:rPr lang="en-US" sz="2400" b="1" dirty="0"/>
              <a:t>You have reduced </a:t>
            </a:r>
          </a:p>
          <a:p>
            <a:r>
              <a:rPr lang="en-US" sz="2400" b="1" dirty="0"/>
              <a:t>the cost of sending letters so as to make them aware of the nice jewelry at such low cost,  </a:t>
            </a:r>
          </a:p>
          <a:p>
            <a:r>
              <a:rPr lang="en-US" sz="2400" b="1" dirty="0"/>
              <a:t>the cost of communicating about availability at the door step,</a:t>
            </a:r>
          </a:p>
          <a:p>
            <a:r>
              <a:rPr lang="en-US" sz="2400" b="1" dirty="0"/>
              <a:t>and cost of reaching the customers – a smaller group of families.</a:t>
            </a:r>
          </a:p>
          <a:p>
            <a:r>
              <a:rPr lang="en-US" sz="2400" b="1" dirty="0"/>
              <a:t>It has now become easier to manage them; particularly to serve them better. </a:t>
            </a:r>
          </a:p>
          <a:p>
            <a:r>
              <a:rPr lang="en-US" sz="2400" b="1" dirty="0"/>
              <a:t>You can get feedback from them easily and add or remove features/ designs that the majority do not like.  </a:t>
            </a:r>
          </a:p>
          <a:p>
            <a:endParaRPr lang="en-IN" sz="2400" b="1" dirty="0"/>
          </a:p>
        </p:txBody>
      </p:sp>
      <p:sp>
        <p:nvSpPr>
          <p:cNvPr id="4" name="Title 1"/>
          <p:cNvSpPr txBox="1">
            <a:spLocks/>
          </p:cNvSpPr>
          <p:nvPr/>
        </p:nvSpPr>
        <p:spPr>
          <a:xfrm>
            <a:off x="1676400" y="588555"/>
            <a:ext cx="10515600" cy="682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latin typeface="Georgia" panose="02040502050405020303" pitchFamily="18" charset="0"/>
              </a:rPr>
              <a:t>The story of the 10 Carat Gold Jewelry</a:t>
            </a:r>
          </a:p>
        </p:txBody>
      </p:sp>
    </p:spTree>
    <p:extLst>
      <p:ext uri="{BB962C8B-B14F-4D97-AF65-F5344CB8AC3E}">
        <p14:creationId xmlns:p14="http://schemas.microsoft.com/office/powerpoint/2010/main" val="5555463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891" y="757011"/>
            <a:ext cx="10515600" cy="549275"/>
          </a:xfrm>
        </p:spPr>
        <p:txBody>
          <a:bodyPr vert="horz" lIns="91440" tIns="45720" rIns="91440" bIns="45720" rtlCol="0" anchor="ctr">
            <a:normAutofit fontScale="90000"/>
          </a:bodyPr>
          <a:lstStyle/>
          <a:p>
            <a:r>
              <a:rPr lang="en-IN" sz="3600" b="1" dirty="0">
                <a:solidFill>
                  <a:srgbClr val="002060"/>
                </a:solidFill>
                <a:latin typeface="Georgia" panose="02040502050405020303" pitchFamily="18" charset="0"/>
              </a:rPr>
              <a:t>Why Segmentation?</a:t>
            </a:r>
            <a:endParaRPr lang="en-US"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856891" y="1539649"/>
            <a:ext cx="10515600" cy="3508602"/>
          </a:xfrm>
        </p:spPr>
        <p:txBody>
          <a:bodyPr vert="horz" lIns="91440" tIns="45720" rIns="91440" bIns="45720" rtlCol="0">
            <a:normAutofit/>
          </a:bodyPr>
          <a:lstStyle/>
          <a:p>
            <a:r>
              <a:rPr lang="en-IN" sz="2400" b="1" dirty="0"/>
              <a:t>To be able to address a small but relevant group of customers and exclude those who are not potential customers. </a:t>
            </a:r>
          </a:p>
          <a:p>
            <a:r>
              <a:rPr lang="en-IN" sz="2400" b="1" dirty="0"/>
              <a:t>To identify unmet pain.</a:t>
            </a:r>
          </a:p>
          <a:p>
            <a:r>
              <a:rPr lang="en-IN" sz="2400" b="1" dirty="0"/>
              <a:t>To understand the size of the market and growth potential.</a:t>
            </a:r>
          </a:p>
          <a:p>
            <a:r>
              <a:rPr lang="en-IN" sz="2400" b="1" dirty="0" smtClean="0"/>
              <a:t>To be able to understand the pain.</a:t>
            </a:r>
            <a:endParaRPr lang="en-IN" sz="2400" b="1" dirty="0"/>
          </a:p>
          <a:p>
            <a:r>
              <a:rPr lang="en-IN" sz="2400" b="1" dirty="0"/>
              <a:t>To understand types of existing solutions offered by competitors.</a:t>
            </a:r>
          </a:p>
          <a:p>
            <a:r>
              <a:rPr lang="en-IN" sz="2400" b="1" dirty="0"/>
              <a:t>To understand the </a:t>
            </a:r>
            <a:r>
              <a:rPr lang="en-IN" sz="2400" b="1" dirty="0" smtClean="0"/>
              <a:t>features/parameters </a:t>
            </a:r>
            <a:r>
              <a:rPr lang="en-IN" sz="2400" b="1" dirty="0"/>
              <a:t>of a better solutions.</a:t>
            </a:r>
          </a:p>
          <a:p>
            <a:endParaRPr lang="en-US" sz="2400" b="1" dirty="0"/>
          </a:p>
        </p:txBody>
      </p:sp>
    </p:spTree>
    <p:extLst>
      <p:ext uri="{BB962C8B-B14F-4D97-AF65-F5344CB8AC3E}">
        <p14:creationId xmlns:p14="http://schemas.microsoft.com/office/powerpoint/2010/main" val="25906653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63316"/>
            <a:ext cx="10515600" cy="3660775"/>
          </a:xfrm>
        </p:spPr>
        <p:txBody>
          <a:bodyPr vert="horz" lIns="91440" tIns="45720" rIns="91440" bIns="45720" rtlCol="0">
            <a:normAutofit/>
          </a:bodyPr>
          <a:lstStyle/>
          <a:p>
            <a:r>
              <a:rPr lang="en-IN" sz="2400" b="1" dirty="0"/>
              <a:t>To assess the entry barrier and competitive landscape.</a:t>
            </a:r>
          </a:p>
          <a:p>
            <a:r>
              <a:rPr lang="en-IN" sz="2400" b="1" dirty="0"/>
              <a:t>To explore developing such a solution at competitive rate and offer a superior value proposition.</a:t>
            </a:r>
          </a:p>
          <a:p>
            <a:r>
              <a:rPr lang="en-IN" sz="2400" b="1" dirty="0"/>
              <a:t>To understand whether the proposed solution is really appreciated by the segment and the customers would buy at the desired price.</a:t>
            </a:r>
          </a:p>
          <a:p>
            <a:r>
              <a:rPr lang="en-IN" sz="2400" b="1" dirty="0"/>
              <a:t>To understand the channel for reaching out to the customer, making the product/service available and reaching the product to them. </a:t>
            </a:r>
          </a:p>
          <a:p>
            <a:r>
              <a:rPr lang="en-IN" sz="2400" b="1" dirty="0"/>
              <a:t>Save money on channels to create awareness, logistics, and delivery. </a:t>
            </a:r>
          </a:p>
        </p:txBody>
      </p:sp>
      <p:sp>
        <p:nvSpPr>
          <p:cNvPr id="4" name="Title 1"/>
          <p:cNvSpPr>
            <a:spLocks noGrp="1"/>
          </p:cNvSpPr>
          <p:nvPr>
            <p:ph type="title"/>
          </p:nvPr>
        </p:nvSpPr>
        <p:spPr/>
        <p:txBody>
          <a:bodyPr vert="horz" lIns="91440" tIns="45720" rIns="91440" bIns="45720" rtlCol="0" anchor="ctr">
            <a:normAutofit/>
          </a:bodyPr>
          <a:lstStyle/>
          <a:p>
            <a:r>
              <a:rPr lang="en-IN" sz="3600" b="1" dirty="0">
                <a:solidFill>
                  <a:srgbClr val="002060"/>
                </a:solidFill>
                <a:latin typeface="Georgia" panose="02040502050405020303" pitchFamily="18" charset="0"/>
              </a:rPr>
              <a:t>Why Segmentation? …Contd.</a:t>
            </a:r>
            <a:endParaRPr lang="en-US" sz="3600" b="1" dirty="0">
              <a:solidFill>
                <a:srgbClr val="002060"/>
              </a:solidFill>
              <a:latin typeface="Georgia" panose="02040502050405020303" pitchFamily="18" charset="0"/>
            </a:endParaRPr>
          </a:p>
        </p:txBody>
      </p:sp>
    </p:spTree>
    <p:extLst>
      <p:ext uri="{BB962C8B-B14F-4D97-AF65-F5344CB8AC3E}">
        <p14:creationId xmlns:p14="http://schemas.microsoft.com/office/powerpoint/2010/main" val="31600876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981" y="419473"/>
            <a:ext cx="10515600" cy="1325563"/>
          </a:xfrm>
        </p:spPr>
        <p:txBody>
          <a:bodyPr/>
          <a:lstStyle/>
          <a:p>
            <a:endParaRPr lang="en-US"/>
          </a:p>
        </p:txBody>
      </p:sp>
      <p:grpSp>
        <p:nvGrpSpPr>
          <p:cNvPr id="19" name="Canvas 2"/>
          <p:cNvGrpSpPr/>
          <p:nvPr/>
        </p:nvGrpSpPr>
        <p:grpSpPr>
          <a:xfrm>
            <a:off x="528202" y="0"/>
            <a:ext cx="10849696" cy="6707393"/>
            <a:chOff x="0" y="0"/>
            <a:chExt cx="5724525" cy="3978941"/>
          </a:xfrm>
        </p:grpSpPr>
        <p:sp>
          <p:nvSpPr>
            <p:cNvPr id="20" name="Rectangle 19"/>
            <p:cNvSpPr/>
            <p:nvPr/>
          </p:nvSpPr>
          <p:spPr>
            <a:xfrm>
              <a:off x="0" y="0"/>
              <a:ext cx="5724525" cy="3978910"/>
            </a:xfrm>
            <a:prstGeom prst="rect">
              <a:avLst/>
            </a:prstGeom>
            <a:solidFill>
              <a:srgbClr val="DAEFC3"/>
            </a:solidFill>
            <a:ln w="66675" cmpd="dbl">
              <a:noFill/>
            </a:ln>
          </p:spPr>
        </p:sp>
        <p:sp>
          <p:nvSpPr>
            <p:cNvPr id="21" name="Rounded Rectangle 20"/>
            <p:cNvSpPr/>
            <p:nvPr/>
          </p:nvSpPr>
          <p:spPr>
            <a:xfrm>
              <a:off x="203253" y="498113"/>
              <a:ext cx="1066800" cy="471065"/>
            </a:xfrm>
            <a:prstGeom prst="roundRect">
              <a:avLst/>
            </a:prstGeom>
            <a:solidFill>
              <a:srgbClr val="0070C0"/>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2200" dirty="0">
                  <a:solidFill>
                    <a:srgbClr val="FFFFFF"/>
                  </a:solidFill>
                  <a:effectLst/>
                  <a:ea typeface="Calibri" panose="020F0502020204030204" pitchFamily="34" charset="0"/>
                  <a:cs typeface="Times New Roman" panose="02020603050405020304" pitchFamily="18" charset="0"/>
                </a:rPr>
                <a:t>Geographic</a:t>
              </a:r>
              <a:endParaRPr lang="en-US" sz="2200" dirty="0">
                <a:effectLst/>
                <a:ea typeface="Calibri" panose="020F0502020204030204" pitchFamily="34" charset="0"/>
                <a:cs typeface="Times New Roman" panose="02020603050405020304" pitchFamily="18" charset="0"/>
              </a:endParaRPr>
            </a:p>
          </p:txBody>
        </p:sp>
        <p:sp>
          <p:nvSpPr>
            <p:cNvPr id="22" name="Rounded Rectangle 21"/>
            <p:cNvSpPr/>
            <p:nvPr/>
          </p:nvSpPr>
          <p:spPr>
            <a:xfrm>
              <a:off x="1584983" y="498113"/>
              <a:ext cx="1066800" cy="471065"/>
            </a:xfrm>
            <a:prstGeom prst="roundRect">
              <a:avLst/>
            </a:prstGeom>
            <a:solidFill>
              <a:schemeClr val="accent6">
                <a:lumMod val="50000"/>
              </a:schemeClr>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2200" dirty="0">
                  <a:solidFill>
                    <a:srgbClr val="FFFFFF"/>
                  </a:solidFill>
                  <a:effectLst/>
                  <a:ea typeface="Calibri" panose="020F0502020204030204" pitchFamily="34" charset="0"/>
                  <a:cs typeface="Times New Roman" panose="02020603050405020304" pitchFamily="18" charset="0"/>
                </a:rPr>
                <a:t>Demographic</a:t>
              </a:r>
              <a:endParaRPr lang="en-US" sz="2200" dirty="0">
                <a:effectLst/>
                <a:ea typeface="Calibri" panose="020F0502020204030204" pitchFamily="34" charset="0"/>
                <a:cs typeface="Times New Roman" panose="02020603050405020304" pitchFamily="18" charset="0"/>
              </a:endParaRPr>
            </a:p>
          </p:txBody>
        </p:sp>
        <p:sp>
          <p:nvSpPr>
            <p:cNvPr id="23" name="Rounded Rectangle 22"/>
            <p:cNvSpPr/>
            <p:nvPr/>
          </p:nvSpPr>
          <p:spPr>
            <a:xfrm>
              <a:off x="3021861" y="498113"/>
              <a:ext cx="1066800" cy="471065"/>
            </a:xfrm>
            <a:prstGeom prst="roundRect">
              <a:avLst/>
            </a:prstGeom>
            <a:solidFill>
              <a:schemeClr val="accent5">
                <a:lumMod val="50000"/>
              </a:schemeClr>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2200" dirty="0">
                  <a:solidFill>
                    <a:srgbClr val="FFFFFF"/>
                  </a:solidFill>
                  <a:effectLst/>
                  <a:ea typeface="Calibri" panose="020F0502020204030204" pitchFamily="34" charset="0"/>
                  <a:cs typeface="Times New Roman" panose="02020603050405020304" pitchFamily="18" charset="0"/>
                </a:rPr>
                <a:t>Behavioural</a:t>
              </a:r>
              <a:endParaRPr lang="en-US" sz="2200" dirty="0">
                <a:effectLst/>
                <a:ea typeface="Calibri" panose="020F0502020204030204" pitchFamily="34" charset="0"/>
                <a:cs typeface="Times New Roman" panose="02020603050405020304" pitchFamily="18" charset="0"/>
              </a:endParaRPr>
            </a:p>
          </p:txBody>
        </p:sp>
        <p:sp>
          <p:nvSpPr>
            <p:cNvPr id="24" name="Rounded Rectangle 23"/>
            <p:cNvSpPr/>
            <p:nvPr/>
          </p:nvSpPr>
          <p:spPr>
            <a:xfrm>
              <a:off x="4371128" y="498113"/>
              <a:ext cx="1143000" cy="471065"/>
            </a:xfrm>
            <a:prstGeom prst="roundRect">
              <a:avLst/>
            </a:prstGeom>
            <a:solidFill>
              <a:schemeClr val="tx2">
                <a:lumMod val="50000"/>
              </a:schemeClr>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2200" dirty="0">
                  <a:solidFill>
                    <a:srgbClr val="FFFFFF"/>
                  </a:solidFill>
                  <a:effectLst/>
                  <a:ea typeface="Calibri" panose="020F0502020204030204" pitchFamily="34" charset="0"/>
                  <a:cs typeface="Times New Roman" panose="02020603050405020304" pitchFamily="18" charset="0"/>
                </a:rPr>
                <a:t>Psychographic</a:t>
              </a:r>
              <a:endParaRPr lang="en-US" sz="2200" dirty="0">
                <a:effectLst/>
                <a:ea typeface="Calibri" panose="020F0502020204030204" pitchFamily="34" charset="0"/>
                <a:cs typeface="Times New Roman" panose="02020603050405020304" pitchFamily="18" charset="0"/>
              </a:endParaRPr>
            </a:p>
          </p:txBody>
        </p:sp>
        <p:sp>
          <p:nvSpPr>
            <p:cNvPr id="25" name="Rounded Rectangle 24"/>
            <p:cNvSpPr/>
            <p:nvPr/>
          </p:nvSpPr>
          <p:spPr>
            <a:xfrm>
              <a:off x="142874" y="1045378"/>
              <a:ext cx="1187612" cy="1906572"/>
            </a:xfrm>
            <a:prstGeom prst="roundRect">
              <a:avLst/>
            </a:prstGeom>
            <a:solidFill>
              <a:schemeClr val="accent1">
                <a:lumMod val="60000"/>
                <a:lumOff val="40000"/>
              </a:schemeClr>
            </a:solidFill>
            <a:ln w="3175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IN" sz="2200" dirty="0">
                  <a:solidFill>
                    <a:srgbClr val="000000"/>
                  </a:solidFill>
                  <a:effectLst/>
                  <a:ea typeface="Calibri" panose="020F0502020204030204" pitchFamily="34" charset="0"/>
                  <a:cs typeface="Times New Roman" panose="02020603050405020304" pitchFamily="18" charset="0"/>
                </a:rPr>
                <a:t>Region</a:t>
              </a:r>
              <a:endParaRPr lang="en-US" sz="2200" dirty="0">
                <a:effectLst/>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IN" sz="2200" dirty="0">
                  <a:solidFill>
                    <a:srgbClr val="000000"/>
                  </a:solidFill>
                  <a:effectLst/>
                  <a:ea typeface="Calibri" panose="020F0502020204030204" pitchFamily="34" charset="0"/>
                  <a:cs typeface="Times New Roman" panose="02020603050405020304" pitchFamily="18" charset="0"/>
                </a:rPr>
                <a:t>Climate</a:t>
              </a:r>
              <a:endParaRPr lang="en-US" sz="2200" dirty="0">
                <a:effectLst/>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IN" sz="2200" dirty="0">
                  <a:solidFill>
                    <a:srgbClr val="000000"/>
                  </a:solidFill>
                  <a:effectLst/>
                  <a:ea typeface="Calibri" panose="020F0502020204030204" pitchFamily="34" charset="0"/>
                  <a:cs typeface="Times New Roman" panose="02020603050405020304" pitchFamily="18" charset="0"/>
                </a:rPr>
                <a:t>Market density</a:t>
              </a:r>
              <a:endParaRPr lang="en-US" sz="2200" dirty="0">
                <a:effectLst/>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IN" sz="2200" dirty="0">
                  <a:solidFill>
                    <a:srgbClr val="000000"/>
                  </a:solidFill>
                  <a:effectLst/>
                  <a:ea typeface="Calibri" panose="020F0502020204030204" pitchFamily="34" charset="0"/>
                  <a:cs typeface="Times New Roman" panose="02020603050405020304" pitchFamily="18" charset="0"/>
                </a:rPr>
                <a:t>Market size</a:t>
              </a:r>
              <a:endParaRPr lang="en-US" sz="2200" dirty="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dirty="0">
                  <a:solidFill>
                    <a:srgbClr val="000000"/>
                  </a:solidFill>
                  <a:effectLst/>
                  <a:ea typeface="Calibri" panose="020F0502020204030204" pitchFamily="34" charset="0"/>
                  <a:cs typeface="Times New Roman" panose="02020603050405020304" pitchFamily="18" charset="0"/>
                </a:rPr>
                <a:t> </a:t>
              </a:r>
              <a:endParaRPr lang="en-US" sz="2200" dirty="0">
                <a:effectLst/>
                <a:ea typeface="Calibri" panose="020F0502020204030204" pitchFamily="34" charset="0"/>
                <a:cs typeface="Times New Roman" panose="02020603050405020304" pitchFamily="18" charset="0"/>
              </a:endParaRPr>
            </a:p>
          </p:txBody>
        </p:sp>
        <p:sp>
          <p:nvSpPr>
            <p:cNvPr id="26" name="Rounded Rectangle 25"/>
            <p:cNvSpPr/>
            <p:nvPr/>
          </p:nvSpPr>
          <p:spPr>
            <a:xfrm>
              <a:off x="1416210" y="1045377"/>
              <a:ext cx="1422739" cy="2033728"/>
            </a:xfrm>
            <a:prstGeom prst="roundRect">
              <a:avLst/>
            </a:prstGeom>
            <a:solidFill>
              <a:schemeClr val="accent6">
                <a:lumMod val="60000"/>
                <a:lumOff val="40000"/>
              </a:schemeClr>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0"/>
                </a:spcAft>
              </a:pPr>
              <a:endParaRPr lang="en-IN" sz="2200" dirty="0" smtClean="0">
                <a:solidFill>
                  <a:srgbClr val="000000"/>
                </a:solidFill>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dirty="0" smtClean="0">
                  <a:solidFill>
                    <a:srgbClr val="000000"/>
                  </a:solidFill>
                  <a:effectLst/>
                  <a:ea typeface="Calibri" panose="020F0502020204030204" pitchFamily="34" charset="0"/>
                  <a:cs typeface="Times New Roman" panose="02020603050405020304" pitchFamily="18" charset="0"/>
                </a:rPr>
                <a:t>Gender</a:t>
              </a:r>
              <a:endParaRPr lang="en-US" sz="2200" dirty="0">
                <a:effectLst/>
                <a:ea typeface="Calibri" panose="020F0502020204030204" pitchFamily="34" charset="0"/>
                <a:cs typeface="Times New Roman" panose="02020603050405020304" pitchFamily="18" charset="0"/>
              </a:endParaRPr>
            </a:p>
            <a:p>
              <a:pPr algn="ctr">
                <a:lnSpc>
                  <a:spcPct val="107000"/>
                </a:lnSpc>
              </a:pPr>
              <a:r>
                <a:rPr lang="en-IN" sz="2200" dirty="0">
                  <a:solidFill>
                    <a:srgbClr val="000000"/>
                  </a:solidFill>
                  <a:effectLst/>
                  <a:ea typeface="Calibri" panose="020F0502020204030204" pitchFamily="34" charset="0"/>
                  <a:cs typeface="Times New Roman" panose="02020603050405020304" pitchFamily="18" charset="0"/>
                </a:rPr>
                <a:t>Income, </a:t>
              </a:r>
              <a:r>
                <a:rPr lang="en-IN" sz="2200" dirty="0">
                  <a:solidFill>
                    <a:srgbClr val="000000"/>
                  </a:solidFill>
                  <a:ea typeface="Calibri" panose="020F0502020204030204" pitchFamily="34" charset="0"/>
                  <a:cs typeface="Times New Roman" panose="02020603050405020304" pitchFamily="18" charset="0"/>
                </a:rPr>
                <a:t>Age &amp; Lifestyle</a:t>
              </a:r>
              <a:endParaRPr lang="en-US" sz="2200" dirty="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dirty="0" smtClean="0">
                  <a:solidFill>
                    <a:srgbClr val="000000"/>
                  </a:solidFill>
                  <a:effectLst/>
                  <a:ea typeface="Calibri" panose="020F0502020204030204" pitchFamily="34" charset="0"/>
                  <a:cs typeface="Times New Roman" panose="02020603050405020304" pitchFamily="18" charset="0"/>
                </a:rPr>
                <a:t>Occupation</a:t>
              </a:r>
              <a:endParaRPr lang="en-US" sz="2200" dirty="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dirty="0">
                  <a:solidFill>
                    <a:srgbClr val="000000"/>
                  </a:solidFill>
                  <a:effectLst/>
                  <a:ea typeface="Calibri" panose="020F0502020204030204" pitchFamily="34" charset="0"/>
                  <a:cs typeface="Times New Roman" panose="02020603050405020304" pitchFamily="18" charset="0"/>
                </a:rPr>
                <a:t>Marital status</a:t>
              </a:r>
              <a:endParaRPr lang="en-US" sz="2200" dirty="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dirty="0">
                  <a:solidFill>
                    <a:srgbClr val="000000"/>
                  </a:solidFill>
                  <a:effectLst/>
                  <a:ea typeface="Calibri" panose="020F0502020204030204" pitchFamily="34" charset="0"/>
                  <a:cs typeface="Times New Roman" panose="02020603050405020304" pitchFamily="18" charset="0"/>
                </a:rPr>
                <a:t>Socio-economic group, Ethnicity</a:t>
              </a:r>
              <a:endParaRPr lang="en-US" sz="2200" dirty="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dirty="0">
                  <a:solidFill>
                    <a:srgbClr val="000000"/>
                  </a:solidFill>
                  <a:effectLst/>
                  <a:ea typeface="Calibri" panose="020F0502020204030204" pitchFamily="34" charset="0"/>
                  <a:cs typeface="Times New Roman" panose="02020603050405020304" pitchFamily="18" charset="0"/>
                </a:rPr>
                <a:t>Education, Religion </a:t>
              </a:r>
              <a:endParaRPr lang="en-US" sz="2200" dirty="0">
                <a:effectLs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2200" dirty="0">
                  <a:effectLst/>
                  <a:ea typeface="Calibri" panose="020F0502020204030204" pitchFamily="34" charset="0"/>
                  <a:cs typeface="Times New Roman" panose="02020603050405020304" pitchFamily="18" charset="0"/>
                </a:rPr>
                <a:t> </a:t>
              </a:r>
              <a:endParaRPr lang="en-US" sz="2200" dirty="0">
                <a:effectLst/>
                <a:ea typeface="Calibri" panose="020F0502020204030204" pitchFamily="34" charset="0"/>
                <a:cs typeface="Times New Roman" panose="02020603050405020304" pitchFamily="18" charset="0"/>
              </a:endParaRPr>
            </a:p>
          </p:txBody>
        </p:sp>
        <p:sp>
          <p:nvSpPr>
            <p:cNvPr id="27" name="Rounded Rectangle 26"/>
            <p:cNvSpPr/>
            <p:nvPr/>
          </p:nvSpPr>
          <p:spPr>
            <a:xfrm>
              <a:off x="2917931" y="1045377"/>
              <a:ext cx="1295400" cy="1995761"/>
            </a:xfrm>
            <a:prstGeom prst="roundRect">
              <a:avLst/>
            </a:prstGeom>
            <a:solidFill>
              <a:schemeClr val="accent5">
                <a:lumMod val="40000"/>
                <a:lumOff val="60000"/>
              </a:schemeClr>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0"/>
                </a:spcAft>
              </a:pPr>
              <a:r>
                <a:rPr lang="en-IN" sz="2200">
                  <a:solidFill>
                    <a:srgbClr val="000000"/>
                  </a:solidFill>
                  <a:effectLst/>
                  <a:ea typeface="Calibri" panose="020F0502020204030204" pitchFamily="34" charset="0"/>
                  <a:cs typeface="Times New Roman" panose="02020603050405020304" pitchFamily="18" charset="0"/>
                </a:rPr>
                <a:t>Readiness to purchase</a:t>
              </a:r>
              <a:endParaRPr lang="en-US" sz="22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a:solidFill>
                    <a:srgbClr val="000000"/>
                  </a:solidFill>
                  <a:effectLst/>
                  <a:ea typeface="Calibri" panose="020F0502020204030204" pitchFamily="34" charset="0"/>
                  <a:cs typeface="Times New Roman" panose="02020603050405020304" pitchFamily="18" charset="0"/>
                </a:rPr>
                <a:t>Attitude</a:t>
              </a:r>
              <a:endParaRPr lang="en-US" sz="22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a:solidFill>
                    <a:srgbClr val="000000"/>
                  </a:solidFill>
                  <a:effectLst/>
                  <a:ea typeface="Calibri" panose="020F0502020204030204" pitchFamily="34" charset="0"/>
                  <a:cs typeface="Times New Roman" panose="02020603050405020304" pitchFamily="18" charset="0"/>
                </a:rPr>
                <a:t>Rate of usage</a:t>
              </a:r>
              <a:endParaRPr lang="en-US" sz="22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a:solidFill>
                    <a:srgbClr val="000000"/>
                  </a:solidFill>
                  <a:effectLst/>
                  <a:ea typeface="Calibri" panose="020F0502020204030204" pitchFamily="34" charset="0"/>
                  <a:cs typeface="Times New Roman" panose="02020603050405020304" pitchFamily="18" charset="0"/>
                </a:rPr>
                <a:t>Benefit sought</a:t>
              </a:r>
              <a:endParaRPr lang="en-US" sz="22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a:solidFill>
                    <a:srgbClr val="000000"/>
                  </a:solidFill>
                  <a:effectLst/>
                  <a:ea typeface="Calibri" panose="020F0502020204030204" pitchFamily="34" charset="0"/>
                  <a:cs typeface="Times New Roman" panose="02020603050405020304" pitchFamily="18" charset="0"/>
                </a:rPr>
                <a:t>Loyalty status</a:t>
              </a:r>
              <a:endParaRPr lang="en-US" sz="2200">
                <a:effectLst/>
                <a:ea typeface="Calibri" panose="020F0502020204030204" pitchFamily="34" charset="0"/>
                <a:cs typeface="Times New Roman" panose="02020603050405020304" pitchFamily="18" charset="0"/>
              </a:endParaRPr>
            </a:p>
          </p:txBody>
        </p:sp>
        <p:sp>
          <p:nvSpPr>
            <p:cNvPr id="28" name="Rounded Rectangle 27"/>
            <p:cNvSpPr/>
            <p:nvPr/>
          </p:nvSpPr>
          <p:spPr>
            <a:xfrm>
              <a:off x="4276724" y="1035852"/>
              <a:ext cx="1295400" cy="2025947"/>
            </a:xfrm>
            <a:prstGeom prst="roundRect">
              <a:avLst/>
            </a:prstGeom>
            <a:solidFill>
              <a:schemeClr val="tx2">
                <a:lumMod val="40000"/>
                <a:lumOff val="60000"/>
              </a:schemeClr>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0"/>
                </a:spcAft>
              </a:pPr>
              <a:r>
                <a:rPr lang="en-IN" sz="2200">
                  <a:solidFill>
                    <a:srgbClr val="000000"/>
                  </a:solidFill>
                  <a:effectLst/>
                  <a:ea typeface="Calibri" panose="020F0502020204030204" pitchFamily="34" charset="0"/>
                  <a:cs typeface="Times New Roman" panose="02020603050405020304" pitchFamily="18" charset="0"/>
                </a:rPr>
                <a:t>Lifestyle </a:t>
              </a:r>
              <a:endParaRPr lang="en-US" sz="22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a:solidFill>
                    <a:srgbClr val="000000"/>
                  </a:solidFill>
                  <a:effectLst/>
                  <a:ea typeface="Calibri" panose="020F0502020204030204" pitchFamily="34" charset="0"/>
                  <a:cs typeface="Times New Roman" panose="02020603050405020304" pitchFamily="18" charset="0"/>
                </a:rPr>
                <a:t>Personality</a:t>
              </a:r>
              <a:endParaRPr lang="en-US" sz="22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a:solidFill>
                    <a:srgbClr val="000000"/>
                  </a:solidFill>
                  <a:effectLst/>
                  <a:ea typeface="Calibri" panose="020F0502020204030204" pitchFamily="34" charset="0"/>
                  <a:cs typeface="Times New Roman" panose="02020603050405020304" pitchFamily="18" charset="0"/>
                </a:rPr>
                <a:t>Belief</a:t>
              </a:r>
              <a:endParaRPr lang="en-US" sz="22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2200">
                  <a:solidFill>
                    <a:srgbClr val="000000"/>
                  </a:solidFill>
                  <a:effectLst/>
                  <a:ea typeface="Calibri" panose="020F0502020204030204" pitchFamily="34" charset="0"/>
                  <a:cs typeface="Times New Roman" panose="02020603050405020304" pitchFamily="18" charset="0"/>
                </a:rPr>
                <a:t>Values</a:t>
              </a:r>
              <a:endParaRPr lang="en-US" sz="2200">
                <a:effectLst/>
                <a:ea typeface="Calibri" panose="020F0502020204030204" pitchFamily="34" charset="0"/>
                <a:cs typeface="Times New Roman" panose="02020603050405020304" pitchFamily="18" charset="0"/>
              </a:endParaRPr>
            </a:p>
          </p:txBody>
        </p:sp>
        <p:sp>
          <p:nvSpPr>
            <p:cNvPr id="29" name="Rounded Rectangle 28"/>
            <p:cNvSpPr/>
            <p:nvPr/>
          </p:nvSpPr>
          <p:spPr>
            <a:xfrm>
              <a:off x="43113" y="3007526"/>
              <a:ext cx="1262086" cy="871850"/>
            </a:xfrm>
            <a:prstGeom prst="roundRect">
              <a:avLst/>
            </a:prstGeom>
            <a:solidFill>
              <a:schemeClr val="accent1">
                <a:lumMod val="60000"/>
                <a:lumOff val="40000"/>
              </a:schemeClr>
            </a:solidFill>
            <a:ln w="317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IN" sz="2200" dirty="0">
                  <a:solidFill>
                    <a:srgbClr val="000000"/>
                  </a:solidFill>
                  <a:ea typeface="Calibri" panose="020F0502020204030204" pitchFamily="34" charset="0"/>
                  <a:cs typeface="Times New Roman" panose="02020603050405020304" pitchFamily="18" charset="0"/>
                </a:rPr>
                <a:t>Example: Customers in area of snowfall</a:t>
              </a:r>
              <a:endParaRPr lang="en-US" sz="2200" dirty="0">
                <a:solidFill>
                  <a:srgbClr val="000000"/>
                </a:solidFill>
                <a:ea typeface="Calibri" panose="020F0502020204030204" pitchFamily="34" charset="0"/>
                <a:cs typeface="Times New Roman" panose="02020603050405020304" pitchFamily="18" charset="0"/>
              </a:endParaRPr>
            </a:p>
          </p:txBody>
        </p:sp>
        <p:sp>
          <p:nvSpPr>
            <p:cNvPr id="30" name="Rounded Rectangle 29"/>
            <p:cNvSpPr/>
            <p:nvPr/>
          </p:nvSpPr>
          <p:spPr>
            <a:xfrm>
              <a:off x="1528512" y="3148007"/>
              <a:ext cx="1266824" cy="762001"/>
            </a:xfrm>
            <a:prstGeom prst="roundRect">
              <a:avLst/>
            </a:prstGeom>
            <a:solidFill>
              <a:schemeClr val="accent1">
                <a:lumMod val="60000"/>
                <a:lumOff val="40000"/>
              </a:schemeClr>
            </a:solidFill>
            <a:ln w="317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IN" sz="2200" dirty="0">
                  <a:solidFill>
                    <a:srgbClr val="000000"/>
                  </a:solidFill>
                  <a:ea typeface="Calibri" panose="020F0502020204030204" pitchFamily="34" charset="0"/>
                  <a:cs typeface="Times New Roman" panose="02020603050405020304" pitchFamily="18" charset="0"/>
                </a:rPr>
                <a:t>Example: Newly married women</a:t>
              </a:r>
              <a:endParaRPr lang="en-US" sz="2200" dirty="0">
                <a:solidFill>
                  <a:srgbClr val="000000"/>
                </a:solidFill>
                <a:ea typeface="Calibri" panose="020F0502020204030204" pitchFamily="34" charset="0"/>
                <a:cs typeface="Times New Roman" panose="02020603050405020304" pitchFamily="18" charset="0"/>
              </a:endParaRPr>
            </a:p>
          </p:txBody>
        </p:sp>
        <p:sp>
          <p:nvSpPr>
            <p:cNvPr id="31" name="Rounded Rectangle 30"/>
            <p:cNvSpPr/>
            <p:nvPr/>
          </p:nvSpPr>
          <p:spPr>
            <a:xfrm>
              <a:off x="2914650" y="3129023"/>
              <a:ext cx="1266824" cy="762001"/>
            </a:xfrm>
            <a:prstGeom prst="roundRect">
              <a:avLst/>
            </a:prstGeom>
            <a:solidFill>
              <a:schemeClr val="accent1">
                <a:lumMod val="60000"/>
                <a:lumOff val="40000"/>
              </a:schemeClr>
            </a:solidFill>
            <a:ln w="317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IN" sz="2200" dirty="0">
                  <a:solidFill>
                    <a:srgbClr val="000000"/>
                  </a:solidFill>
                  <a:ea typeface="Calibri" panose="020F0502020204030204" pitchFamily="34" charset="0"/>
                  <a:cs typeface="Times New Roman" panose="02020603050405020304" pitchFamily="18" charset="0"/>
                </a:rPr>
                <a:t>Example: Active in social media </a:t>
              </a:r>
              <a:endParaRPr lang="en-US" sz="2200" dirty="0">
                <a:solidFill>
                  <a:srgbClr val="000000"/>
                </a:solidFill>
                <a:ea typeface="Calibri" panose="020F0502020204030204" pitchFamily="34" charset="0"/>
                <a:cs typeface="Times New Roman" panose="02020603050405020304" pitchFamily="18" charset="0"/>
              </a:endParaRPr>
            </a:p>
          </p:txBody>
        </p:sp>
        <p:sp>
          <p:nvSpPr>
            <p:cNvPr id="32" name="Rounded Rectangle 31"/>
            <p:cNvSpPr/>
            <p:nvPr/>
          </p:nvSpPr>
          <p:spPr>
            <a:xfrm>
              <a:off x="4305300" y="3117375"/>
              <a:ext cx="1266824" cy="762001"/>
            </a:xfrm>
            <a:prstGeom prst="roundRect">
              <a:avLst/>
            </a:prstGeom>
            <a:solidFill>
              <a:schemeClr val="accent1">
                <a:lumMod val="60000"/>
                <a:lumOff val="40000"/>
              </a:schemeClr>
            </a:solidFill>
            <a:ln w="317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pPr>
              <a:r>
                <a:rPr lang="en-IN" sz="2200">
                  <a:solidFill>
                    <a:srgbClr val="000000"/>
                  </a:solidFill>
                  <a:ea typeface="Calibri" panose="020F0502020204030204" pitchFamily="34" charset="0"/>
                  <a:cs typeface="Times New Roman" panose="02020603050405020304" pitchFamily="18" charset="0"/>
                </a:rPr>
                <a:t>Example: Vegetarians</a:t>
              </a:r>
              <a:endParaRPr lang="en-US" sz="2200">
                <a:solidFill>
                  <a:srgbClr val="000000"/>
                </a:solidFill>
                <a:ea typeface="Calibri" panose="020F0502020204030204" pitchFamily="34" charset="0"/>
                <a:cs typeface="Times New Roman" panose="02020603050405020304" pitchFamily="18" charset="0"/>
              </a:endParaRPr>
            </a:p>
          </p:txBody>
        </p:sp>
        <p:cxnSp>
          <p:nvCxnSpPr>
            <p:cNvPr id="33" name="Straight Connector 32"/>
            <p:cNvCxnSpPr/>
            <p:nvPr/>
          </p:nvCxnSpPr>
          <p:spPr>
            <a:xfrm>
              <a:off x="2847473" y="35863"/>
              <a:ext cx="10528" cy="3943078"/>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368084" y="35863"/>
              <a:ext cx="10528" cy="3943078"/>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228598" y="35863"/>
              <a:ext cx="10528" cy="3943078"/>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 y="50323"/>
              <a:ext cx="5724511" cy="370857"/>
            </a:xfrm>
            <a:prstGeom prst="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IN" sz="3200" b="1" dirty="0">
                  <a:solidFill>
                    <a:srgbClr val="000000"/>
                  </a:solidFill>
                  <a:effectLst/>
                  <a:ea typeface="Calibri" panose="020F0502020204030204" pitchFamily="34" charset="0"/>
                  <a:cs typeface="Times New Roman" panose="02020603050405020304" pitchFamily="18" charset="0"/>
                </a:rPr>
                <a:t>Basis of Segmentation</a:t>
              </a:r>
              <a:endParaRPr lang="en-US" sz="32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7151353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27783" y="681567"/>
          <a:ext cx="8331199" cy="5926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ounded Rectangular Callout 2"/>
          <p:cNvSpPr/>
          <p:nvPr/>
        </p:nvSpPr>
        <p:spPr>
          <a:xfrm>
            <a:off x="7061200" y="1234382"/>
            <a:ext cx="4064000" cy="1168400"/>
          </a:xfrm>
          <a:prstGeom prst="wedgeRoundRectCallout">
            <a:avLst>
              <a:gd name="adj1" fmla="val -97500"/>
              <a:gd name="adj2" fmla="val 22500"/>
              <a:gd name="adj3" fmla="val 16667"/>
            </a:avLst>
          </a:prstGeom>
          <a:solidFill>
            <a:srgbClr val="002060">
              <a:alpha val="88000"/>
            </a:srgbClr>
          </a:solidFill>
          <a:ln>
            <a:solidFill>
              <a:srgbClr val="FFC00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Total demand of the product in the entire market</a:t>
            </a:r>
            <a:endParaRPr lang="en-US" sz="2400" b="1" dirty="0"/>
          </a:p>
        </p:txBody>
      </p:sp>
      <p:sp>
        <p:nvSpPr>
          <p:cNvPr id="4" name="Rounded Rectangular Callout 3"/>
          <p:cNvSpPr/>
          <p:nvPr/>
        </p:nvSpPr>
        <p:spPr>
          <a:xfrm>
            <a:off x="7061200" y="2639848"/>
            <a:ext cx="4064000" cy="1185333"/>
          </a:xfrm>
          <a:prstGeom prst="wedgeRoundRectCallout">
            <a:avLst>
              <a:gd name="adj1" fmla="val -97500"/>
              <a:gd name="adj2" fmla="val 22500"/>
              <a:gd name="adj3" fmla="val 16667"/>
            </a:avLst>
          </a:prstGeom>
          <a:solidFill>
            <a:srgbClr val="0070C0"/>
          </a:solidFill>
          <a:ln>
            <a:solidFill>
              <a:srgbClr val="FFC00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Demand of the product among the segment that </a:t>
            </a:r>
            <a:r>
              <a:rPr lang="en-IN" sz="2000" b="1" dirty="0" smtClean="0"/>
              <a:t>is within your geographical reach</a:t>
            </a:r>
            <a:endParaRPr lang="en-US" sz="2000" b="1" dirty="0"/>
          </a:p>
        </p:txBody>
      </p:sp>
      <p:sp>
        <p:nvSpPr>
          <p:cNvPr id="5" name="Rounded Rectangular Callout 4"/>
          <p:cNvSpPr/>
          <p:nvPr/>
        </p:nvSpPr>
        <p:spPr>
          <a:xfrm>
            <a:off x="7061200" y="4062247"/>
            <a:ext cx="4064000" cy="1193802"/>
          </a:xfrm>
          <a:prstGeom prst="wedgeRoundRectCallout">
            <a:avLst>
              <a:gd name="adj1" fmla="val -97500"/>
              <a:gd name="adj2" fmla="val 22500"/>
              <a:gd name="adj3" fmla="val 16667"/>
            </a:avLst>
          </a:prstGeom>
          <a:ln>
            <a:solidFill>
              <a:srgbClr val="FFC00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Portion of the demand that you aim to capture</a:t>
            </a:r>
            <a:endParaRPr lang="en-US" sz="2400" b="1" dirty="0"/>
          </a:p>
        </p:txBody>
      </p:sp>
      <p:sp>
        <p:nvSpPr>
          <p:cNvPr id="6" name="Title 1">
            <a:extLst>
              <a:ext uri="{FF2B5EF4-FFF2-40B4-BE49-F238E27FC236}">
                <a16:creationId xmlns:a16="http://schemas.microsoft.com/office/drawing/2014/main" id="{AB17327F-28DC-4D7F-ADC1-4F4FA9EDE02E}"/>
              </a:ext>
            </a:extLst>
          </p:cNvPr>
          <p:cNvSpPr txBox="1">
            <a:spLocks/>
          </p:cNvSpPr>
          <p:nvPr/>
        </p:nvSpPr>
        <p:spPr>
          <a:xfrm rot="16200000">
            <a:off x="-1959768" y="2641336"/>
            <a:ext cx="52451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rgbClr val="002060"/>
                </a:solidFill>
                <a:latin typeface="Georgia" panose="02040502050405020303" pitchFamily="18" charset="0"/>
              </a:rPr>
              <a:t>Market Segment and Target Market</a:t>
            </a:r>
          </a:p>
        </p:txBody>
      </p:sp>
      <p:cxnSp>
        <p:nvCxnSpPr>
          <p:cNvPr id="8" name="Straight Arrow Connector 7"/>
          <p:cNvCxnSpPr/>
          <p:nvPr/>
        </p:nvCxnSpPr>
        <p:spPr>
          <a:xfrm flipV="1">
            <a:off x="1000125" y="1920240"/>
            <a:ext cx="2849499" cy="137160"/>
          </a:xfrm>
          <a:prstGeom prst="straightConnector1">
            <a:avLst/>
          </a:prstGeom>
          <a:ln w="34925">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000125" y="2057400"/>
            <a:ext cx="2767203" cy="1246717"/>
          </a:xfrm>
          <a:prstGeom prst="straightConnector1">
            <a:avLst/>
          </a:prstGeom>
          <a:ln w="34925">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000125" y="2057400"/>
            <a:ext cx="2842720" cy="3584448"/>
          </a:xfrm>
          <a:prstGeom prst="straightConnector1">
            <a:avLst/>
          </a:prstGeom>
          <a:ln w="34925">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9554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612775"/>
            <a:ext cx="10515600" cy="1325563"/>
          </a:xfrm>
          <a:noFill/>
          <a:ln>
            <a:noFill/>
          </a:ln>
        </p:spPr>
        <p:txBody>
          <a:bodyPr spcFirstLastPara="1" vert="horz" wrap="square" lIns="91440" tIns="45720" rIns="91440" bIns="45720" rtlCol="0" anchor="ctr" anchorCtr="0">
            <a:normAutofit/>
          </a:bodyPr>
          <a:lstStyle/>
          <a:p>
            <a:r>
              <a:rPr lang="en-US" sz="3600" b="1" dirty="0">
                <a:solidFill>
                  <a:schemeClr val="accent5">
                    <a:lumMod val="75000"/>
                  </a:schemeClr>
                </a:solidFill>
                <a:latin typeface="Georgia" panose="02040502050405020303" pitchFamily="18" charset="0"/>
              </a:rPr>
              <a:t>Use of TAM, SAM, SOM</a:t>
            </a:r>
            <a:endParaRPr lang="en-IN" sz="36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1257300" y="2016125"/>
            <a:ext cx="8877300" cy="2994025"/>
          </a:xfrm>
        </p:spPr>
        <p:txBody>
          <a:bodyPr/>
          <a:lstStyle/>
          <a:p>
            <a:r>
              <a:rPr lang="en-US" b="1" dirty="0" smtClean="0">
                <a:solidFill>
                  <a:schemeClr val="accent5">
                    <a:lumMod val="50000"/>
                  </a:schemeClr>
                </a:solidFill>
              </a:rPr>
              <a:t>Make fair assessment of the market size to be targeted. </a:t>
            </a:r>
          </a:p>
          <a:p>
            <a:r>
              <a:rPr lang="en-US" b="1" dirty="0" smtClean="0">
                <a:solidFill>
                  <a:schemeClr val="accent5">
                    <a:lumMod val="50000"/>
                  </a:schemeClr>
                </a:solidFill>
              </a:rPr>
              <a:t>Making meaningful sales projection.</a:t>
            </a:r>
          </a:p>
          <a:p>
            <a:r>
              <a:rPr lang="en-US" b="1" dirty="0" smtClean="0">
                <a:solidFill>
                  <a:schemeClr val="accent5">
                    <a:lumMod val="50000"/>
                  </a:schemeClr>
                </a:solidFill>
              </a:rPr>
              <a:t>Valuation of startups.</a:t>
            </a:r>
          </a:p>
          <a:p>
            <a:r>
              <a:rPr lang="en-US" b="1" dirty="0" smtClean="0">
                <a:solidFill>
                  <a:schemeClr val="accent5">
                    <a:lumMod val="50000"/>
                  </a:schemeClr>
                </a:solidFill>
              </a:rPr>
              <a:t>Estimate investors’ returns.</a:t>
            </a:r>
          </a:p>
        </p:txBody>
      </p:sp>
    </p:spTree>
    <p:extLst>
      <p:ext uri="{BB962C8B-B14F-4D97-AF65-F5344CB8AC3E}">
        <p14:creationId xmlns:p14="http://schemas.microsoft.com/office/powerpoint/2010/main" val="41147700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 y="239721"/>
            <a:ext cx="11371761" cy="132556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ctr">
            <a:normAutofit/>
          </a:bodyPr>
          <a:lstStyle/>
          <a:p>
            <a:r>
              <a:rPr lang="en-IN" sz="3600" b="1" dirty="0">
                <a:solidFill>
                  <a:srgbClr val="002060"/>
                </a:solidFill>
                <a:latin typeface="Georgia" panose="02040502050405020303" pitchFamily="18" charset="0"/>
              </a:rPr>
              <a:t>Market Segment and Target </a:t>
            </a:r>
            <a:r>
              <a:rPr lang="en-IN" sz="3600" b="1" dirty="0" smtClean="0">
                <a:solidFill>
                  <a:srgbClr val="002060"/>
                </a:solidFill>
                <a:latin typeface="Georgia" panose="02040502050405020303" pitchFamily="18" charset="0"/>
              </a:rPr>
              <a:t>Market: Example</a:t>
            </a:r>
            <a:endParaRPr lang="en-IN" sz="3600" b="1" dirty="0">
              <a:solidFill>
                <a:srgbClr val="002060"/>
              </a:solidFill>
              <a:latin typeface="Georgia" panose="02040502050405020303"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4497818"/>
              </p:ext>
            </p:extLst>
          </p:nvPr>
        </p:nvGraphicFramePr>
        <p:xfrm>
          <a:off x="1005840" y="1435531"/>
          <a:ext cx="1060137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43005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752" y="483998"/>
            <a:ext cx="10515600" cy="957580"/>
          </a:xfrm>
          <a:noFill/>
          <a:ln>
            <a:noFill/>
          </a:ln>
        </p:spPr>
        <p:txBody>
          <a:bodyPr spcFirstLastPara="1" vert="horz" wrap="square" lIns="91440" tIns="45720" rIns="91440" bIns="45720" rtlCol="0" anchor="ctr" anchorCtr="0">
            <a:normAutofit/>
          </a:bodyPr>
          <a:lstStyle/>
          <a:p>
            <a:r>
              <a:rPr lang="en-US" sz="3600" b="1" dirty="0" smtClean="0">
                <a:solidFill>
                  <a:srgbClr val="002060"/>
                </a:solidFill>
                <a:latin typeface="Georgia" panose="02040502050405020303" pitchFamily="18" charset="0"/>
              </a:rPr>
              <a:t>Positioning</a:t>
            </a:r>
            <a:endParaRPr lang="en-IN" sz="3600" b="1" dirty="0">
              <a:solidFill>
                <a:srgbClr val="002060"/>
              </a:solidFill>
              <a:latin typeface="Georgia" panose="02040502050405020303" pitchFamily="18" charset="0"/>
            </a:endParaRPr>
          </a:p>
        </p:txBody>
      </p:sp>
      <p:sp>
        <p:nvSpPr>
          <p:cNvPr id="3" name="Text Placeholder 2"/>
          <p:cNvSpPr>
            <a:spLocks noGrp="1"/>
          </p:cNvSpPr>
          <p:nvPr>
            <p:ph type="body" idx="1"/>
          </p:nvPr>
        </p:nvSpPr>
        <p:spPr>
          <a:xfrm>
            <a:off x="1189482" y="1360804"/>
            <a:ext cx="9933432" cy="4639183"/>
          </a:xfrm>
        </p:spPr>
        <p:txBody>
          <a:bodyPr>
            <a:normAutofit lnSpcReduction="10000"/>
          </a:bodyPr>
          <a:lstStyle/>
          <a:p>
            <a:r>
              <a:rPr lang="en-US" sz="2600" b="1" dirty="0">
                <a:solidFill>
                  <a:schemeClr val="accent5">
                    <a:lumMod val="50000"/>
                  </a:schemeClr>
                </a:solidFill>
              </a:rPr>
              <a:t>You want to provide a product that </a:t>
            </a:r>
            <a:r>
              <a:rPr lang="en-US" sz="2600" b="1" dirty="0" smtClean="0">
                <a:solidFill>
                  <a:schemeClr val="accent5">
                    <a:lumMod val="50000"/>
                  </a:schemeClr>
                </a:solidFill>
              </a:rPr>
              <a:t>appeals </a:t>
            </a:r>
            <a:r>
              <a:rPr lang="en-US" sz="2600" b="1" dirty="0">
                <a:solidFill>
                  <a:schemeClr val="accent5">
                    <a:lumMod val="50000"/>
                  </a:schemeClr>
                </a:solidFill>
              </a:rPr>
              <a:t>to your target customers.</a:t>
            </a:r>
          </a:p>
          <a:p>
            <a:r>
              <a:rPr lang="en-US" sz="2600" b="1" dirty="0">
                <a:solidFill>
                  <a:schemeClr val="accent5">
                    <a:lumMod val="50000"/>
                  </a:schemeClr>
                </a:solidFill>
              </a:rPr>
              <a:t>You already know what attributes the customers are interested in.</a:t>
            </a:r>
          </a:p>
          <a:p>
            <a:r>
              <a:rPr lang="en-US" sz="2600" b="1" dirty="0">
                <a:solidFill>
                  <a:schemeClr val="accent5">
                    <a:lumMod val="50000"/>
                  </a:schemeClr>
                </a:solidFill>
              </a:rPr>
              <a:t>You also know which of these attributes of your product are better than those in competing products.</a:t>
            </a:r>
          </a:p>
          <a:p>
            <a:r>
              <a:rPr lang="en-US" sz="2600" b="1" dirty="0">
                <a:solidFill>
                  <a:schemeClr val="accent5">
                    <a:lumMod val="50000"/>
                  </a:schemeClr>
                </a:solidFill>
              </a:rPr>
              <a:t>Say you are selling motorcycles. Attributes such as fuel efficiencies, acceleration, maximum speed, safety, style, sporty or adventurism etc. are of concern for customers. </a:t>
            </a:r>
          </a:p>
          <a:p>
            <a:r>
              <a:rPr lang="en-US" sz="2600" b="1" dirty="0">
                <a:solidFill>
                  <a:schemeClr val="accent5">
                    <a:lumMod val="50000"/>
                  </a:schemeClr>
                </a:solidFill>
              </a:rPr>
              <a:t>Ultimate goal of positioning is to serve the unmet needs of the market. You serve it better than competitors and your </a:t>
            </a:r>
            <a:r>
              <a:rPr lang="en-US" sz="2600" b="1" dirty="0" smtClean="0">
                <a:solidFill>
                  <a:schemeClr val="accent5">
                    <a:lumMod val="50000"/>
                  </a:schemeClr>
                </a:solidFill>
              </a:rPr>
              <a:t>product</a:t>
            </a:r>
            <a:br>
              <a:rPr lang="en-US" sz="2600" b="1" dirty="0" smtClean="0">
                <a:solidFill>
                  <a:schemeClr val="accent5">
                    <a:lumMod val="50000"/>
                  </a:schemeClr>
                </a:solidFill>
              </a:rPr>
            </a:br>
            <a:r>
              <a:rPr lang="en-US" sz="2600" b="1" dirty="0" smtClean="0">
                <a:solidFill>
                  <a:schemeClr val="accent5">
                    <a:lumMod val="50000"/>
                  </a:schemeClr>
                </a:solidFill>
              </a:rPr>
              <a:t>will </a:t>
            </a:r>
            <a:r>
              <a:rPr lang="en-US" sz="2600" b="1" dirty="0">
                <a:solidFill>
                  <a:schemeClr val="accent5">
                    <a:lumMod val="50000"/>
                  </a:schemeClr>
                </a:solidFill>
              </a:rPr>
              <a:t>sell.</a:t>
            </a:r>
          </a:p>
          <a:p>
            <a:r>
              <a:rPr lang="en-US" sz="2600" b="1" dirty="0" smtClean="0">
                <a:solidFill>
                  <a:schemeClr val="accent5">
                    <a:lumMod val="50000"/>
                  </a:schemeClr>
                </a:solidFill>
              </a:rPr>
              <a:t>For the 10 carat jewelry, classical design and modern design may be liked by different persons.  </a:t>
            </a:r>
            <a:endParaRPr lang="en-IN" sz="2600" b="1" dirty="0">
              <a:solidFill>
                <a:schemeClr val="accent5">
                  <a:lumMod val="50000"/>
                </a:schemeClr>
              </a:solidFill>
            </a:endParaRPr>
          </a:p>
        </p:txBody>
      </p:sp>
    </p:spTree>
    <p:extLst>
      <p:ext uri="{BB962C8B-B14F-4D97-AF65-F5344CB8AC3E}">
        <p14:creationId xmlns:p14="http://schemas.microsoft.com/office/powerpoint/2010/main" val="12324977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5705095" y="160183"/>
            <a:ext cx="5627980" cy="5604275"/>
            <a:chOff x="3360729" y="1100166"/>
            <a:chExt cx="5627980" cy="5604275"/>
          </a:xfrm>
        </p:grpSpPr>
        <p:grpSp>
          <p:nvGrpSpPr>
            <p:cNvPr id="37" name="Group 36"/>
            <p:cNvGrpSpPr/>
            <p:nvPr/>
          </p:nvGrpSpPr>
          <p:grpSpPr>
            <a:xfrm>
              <a:off x="3360729" y="1100166"/>
              <a:ext cx="5627980" cy="5604275"/>
              <a:chOff x="3360729" y="1100166"/>
              <a:chExt cx="5627980" cy="5604275"/>
            </a:xfrm>
          </p:grpSpPr>
          <p:grpSp>
            <p:nvGrpSpPr>
              <p:cNvPr id="36" name="Group 35"/>
              <p:cNvGrpSpPr/>
              <p:nvPr/>
            </p:nvGrpSpPr>
            <p:grpSpPr>
              <a:xfrm>
                <a:off x="3360729" y="1409338"/>
                <a:ext cx="3341044" cy="3341044"/>
                <a:chOff x="3360729" y="1409338"/>
                <a:chExt cx="3341044" cy="3341044"/>
              </a:xfrm>
            </p:grpSpPr>
            <p:grpSp>
              <p:nvGrpSpPr>
                <p:cNvPr id="26" name="Group 25"/>
                <p:cNvGrpSpPr/>
                <p:nvPr/>
              </p:nvGrpSpPr>
              <p:grpSpPr>
                <a:xfrm>
                  <a:off x="3380086" y="1454531"/>
                  <a:ext cx="3250704" cy="3250658"/>
                  <a:chOff x="2514556" y="794416"/>
                  <a:chExt cx="3250704" cy="3250658"/>
                </a:xfrm>
              </p:grpSpPr>
              <p:sp>
                <p:nvSpPr>
                  <p:cNvPr id="11" name="Oval 10"/>
                  <p:cNvSpPr/>
                  <p:nvPr/>
                </p:nvSpPr>
                <p:spPr>
                  <a:xfrm>
                    <a:off x="2514556" y="794416"/>
                    <a:ext cx="3250704" cy="3250658"/>
                  </a:xfrm>
                  <a:prstGeom prst="ellipse">
                    <a:avLst/>
                  </a:prstGeom>
                  <a:solidFill>
                    <a:schemeClr val="accent5">
                      <a:lumMod val="75000"/>
                      <a:alpha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rgbClr r="0" g="0" b="0"/>
                  </a:lnRef>
                  <a:fillRef idx="1">
                    <a:scrgbClr r="0" g="0" b="0"/>
                  </a:fillRef>
                  <a:effectRef idx="0">
                    <a:scrgbClr r="0" g="0" b="0"/>
                  </a:effectRef>
                  <a:fontRef idx="minor">
                    <a:schemeClr val="tx1"/>
                  </a:fontRef>
                </p:style>
              </p:sp>
              <p:sp>
                <p:nvSpPr>
                  <p:cNvPr id="12" name="Oval 4"/>
                  <p:cNvSpPr/>
                  <p:nvPr/>
                </p:nvSpPr>
                <p:spPr>
                  <a:xfrm>
                    <a:off x="2990611" y="1270464"/>
                    <a:ext cx="2298594" cy="2298562"/>
                  </a:xfrm>
                  <a:prstGeom prst="rect">
                    <a:avLst/>
                  </a:prstGeom>
                  <a:scene3d>
                    <a:camera prst="orthographicFront">
                      <a:rot lat="0" lon="0" rev="0"/>
                    </a:camera>
                    <a:lightRig rig="glow" dir="t">
                      <a:rot lat="0" lon="0" rev="4800000"/>
                    </a:lightRig>
                  </a:scene3d>
                  <a:sp3d/>
                </p:spPr>
                <p:style>
                  <a:lnRef idx="0">
                    <a:scrgbClr r="0" g="0" b="0"/>
                  </a:lnRef>
                  <a:fillRef idx="0">
                    <a:scrgbClr r="0" g="0" b="0"/>
                  </a:fillRef>
                  <a:effectRef idx="0">
                    <a:scrgbClr r="0" g="0" b="0"/>
                  </a:effectRef>
                  <a:fontRef idx="minor">
                    <a:schemeClr val="tx1"/>
                  </a:fontRef>
                </p:style>
                <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endParaRPr lang="en-IN" sz="3100" kern="1200" dirty="0"/>
                  </a:p>
                </p:txBody>
              </p:sp>
            </p:grpSp>
            <p:sp>
              <p:nvSpPr>
                <p:cNvPr id="16" name="Block Arc 15"/>
                <p:cNvSpPr/>
                <p:nvPr/>
              </p:nvSpPr>
              <p:spPr>
                <a:xfrm rot="1525046" flipH="1">
                  <a:off x="3360729" y="1409338"/>
                  <a:ext cx="3341044" cy="3341044"/>
                </a:xfrm>
                <a:prstGeom prst="blockArc">
                  <a:avLst>
                    <a:gd name="adj1" fmla="val 5400000"/>
                    <a:gd name="adj2" fmla="val 15926703"/>
                    <a:gd name="adj3" fmla="val 1982"/>
                  </a:avLst>
                </a:prstGeom>
                <a:solidFill>
                  <a:srgbClr val="8296B8"/>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18" name="Block Arc 17"/>
              <p:cNvSpPr/>
              <p:nvPr/>
            </p:nvSpPr>
            <p:spPr>
              <a:xfrm rot="21031996">
                <a:off x="4534609" y="3013088"/>
                <a:ext cx="3365426" cy="3691353"/>
              </a:xfrm>
              <a:prstGeom prst="blockArc">
                <a:avLst>
                  <a:gd name="adj1" fmla="val 11370933"/>
                  <a:gd name="adj2" fmla="val 2779"/>
                  <a:gd name="adj3" fmla="val 1736"/>
                </a:avLst>
              </a:prstGeom>
              <a:solidFill>
                <a:srgbClr val="6CC4E4"/>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Block Arc 29"/>
              <p:cNvSpPr/>
              <p:nvPr/>
            </p:nvSpPr>
            <p:spPr>
              <a:xfrm rot="7803369" flipH="1">
                <a:off x="5647665" y="1100166"/>
                <a:ext cx="3341044" cy="3341044"/>
              </a:xfrm>
              <a:prstGeom prst="blockArc">
                <a:avLst>
                  <a:gd name="adj1" fmla="val 5400000"/>
                  <a:gd name="adj2" fmla="val 15926703"/>
                  <a:gd name="adj3" fmla="val 1982"/>
                </a:avLst>
              </a:prstGeom>
              <a:solidFill>
                <a:srgbClr val="88928E"/>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grpSp>
          <p:nvGrpSpPr>
            <p:cNvPr id="38" name="Group 37"/>
            <p:cNvGrpSpPr/>
            <p:nvPr/>
          </p:nvGrpSpPr>
          <p:grpSpPr>
            <a:xfrm>
              <a:off x="3559717" y="1132058"/>
              <a:ext cx="5354081" cy="5153961"/>
              <a:chOff x="3559717" y="1132058"/>
              <a:chExt cx="5354081" cy="5153961"/>
            </a:xfrm>
          </p:grpSpPr>
          <p:grpSp>
            <p:nvGrpSpPr>
              <p:cNvPr id="5" name="Group 4"/>
              <p:cNvGrpSpPr/>
              <p:nvPr/>
            </p:nvGrpSpPr>
            <p:grpSpPr>
              <a:xfrm>
                <a:off x="4565695" y="3035361"/>
                <a:ext cx="3250704" cy="3250658"/>
                <a:chOff x="2122400" y="1841447"/>
                <a:chExt cx="3250704" cy="3250658"/>
              </a:xfrm>
              <a:scene3d>
                <a:camera prst="orthographicFront">
                  <a:rot lat="0" lon="0" rev="0"/>
                </a:camera>
                <a:lightRig rig="glow" dir="t">
                  <a:rot lat="0" lon="0" rev="4800000"/>
                </a:lightRig>
              </a:scene3d>
            </p:grpSpPr>
            <p:sp>
              <p:nvSpPr>
                <p:cNvPr id="9" name="Oval 8"/>
                <p:cNvSpPr/>
                <p:nvPr/>
              </p:nvSpPr>
              <p:spPr>
                <a:xfrm>
                  <a:off x="2122400" y="1841447"/>
                  <a:ext cx="3250704" cy="3250658"/>
                </a:xfrm>
                <a:prstGeom prst="ellipse">
                  <a:avLst/>
                </a:prstGeom>
                <a:solidFill>
                  <a:srgbClr val="00B0F0">
                    <a:alpha val="50000"/>
                  </a:srgbClr>
                </a:solidFill>
                <a:ln>
                  <a:noFill/>
                </a:ln>
                <a:effectLst>
                  <a:outerShdw blurRad="190500" dist="228600" dir="2700000" algn="ctr">
                    <a:srgbClr val="000000">
                      <a:alpha val="30000"/>
                    </a:srgbClr>
                  </a:outerShdw>
                </a:effectLst>
                <a:sp3d prstMaterial="matte">
                  <a:bevelT w="127000" h="63500"/>
                </a:sp3d>
              </p:spPr>
              <p:style>
                <a:lnRef idx="2">
                  <a:scrgbClr r="0" g="0" b="0"/>
                </a:lnRef>
                <a:fillRef idx="1">
                  <a:scrgbClr r="0" g="0" b="0"/>
                </a:fillRef>
                <a:effectRef idx="0">
                  <a:scrgbClr r="0" g="0" b="0"/>
                </a:effectRef>
                <a:fontRef idx="minor">
                  <a:schemeClr val="tx1"/>
                </a:fontRef>
              </p:style>
            </p:sp>
            <p:sp>
              <p:nvSpPr>
                <p:cNvPr id="10" name="Oval 6"/>
                <p:cNvSpPr/>
                <p:nvPr/>
              </p:nvSpPr>
              <p:spPr>
                <a:xfrm>
                  <a:off x="2598455" y="2317495"/>
                  <a:ext cx="2298594" cy="2298562"/>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endParaRPr lang="en-IN" sz="3100" kern="1200" dirty="0"/>
                </a:p>
              </p:txBody>
            </p:sp>
          </p:grpSp>
          <p:grpSp>
            <p:nvGrpSpPr>
              <p:cNvPr id="6" name="Group 5"/>
              <p:cNvGrpSpPr/>
              <p:nvPr/>
            </p:nvGrpSpPr>
            <p:grpSpPr>
              <a:xfrm>
                <a:off x="5663094" y="1132058"/>
                <a:ext cx="3250704" cy="3250658"/>
                <a:chOff x="3423203" y="92351"/>
                <a:chExt cx="3250704" cy="3250658"/>
              </a:xfrm>
              <a:scene3d>
                <a:camera prst="orthographicFront">
                  <a:rot lat="0" lon="0" rev="0"/>
                </a:camera>
                <a:lightRig rig="glow" dir="t">
                  <a:rot lat="0" lon="0" rev="4800000"/>
                </a:lightRig>
              </a:scene3d>
            </p:grpSpPr>
            <p:sp>
              <p:nvSpPr>
                <p:cNvPr id="7" name="Oval 6"/>
                <p:cNvSpPr/>
                <p:nvPr/>
              </p:nvSpPr>
              <p:spPr>
                <a:xfrm>
                  <a:off x="3423203" y="92351"/>
                  <a:ext cx="3250704" cy="3250658"/>
                </a:xfrm>
                <a:prstGeom prst="ellipse">
                  <a:avLst/>
                </a:prstGeom>
                <a:solidFill>
                  <a:srgbClr val="394E45">
                    <a:alpha val="50000"/>
                  </a:srgbClr>
                </a:solidFill>
                <a:ln>
                  <a:noFill/>
                </a:ln>
                <a:effectLst>
                  <a:outerShdw blurRad="190500" dist="228600" dir="2700000" algn="ctr">
                    <a:srgbClr val="000000">
                      <a:alpha val="30000"/>
                    </a:srgbClr>
                  </a:outerShdw>
                </a:effectLst>
                <a:sp3d prstMaterial="matte">
                  <a:bevelT w="127000" h="63500"/>
                </a:sp3d>
              </p:spPr>
              <p:style>
                <a:lnRef idx="2">
                  <a:scrgbClr r="0" g="0" b="0"/>
                </a:lnRef>
                <a:fillRef idx="1">
                  <a:scrgbClr r="0" g="0" b="0"/>
                </a:fillRef>
                <a:effectRef idx="0">
                  <a:scrgbClr r="0" g="0" b="0"/>
                </a:effectRef>
                <a:fontRef idx="minor">
                  <a:schemeClr val="tx1"/>
                </a:fontRef>
              </p:style>
            </p:sp>
            <p:sp>
              <p:nvSpPr>
                <p:cNvPr id="8" name="Oval 8"/>
                <p:cNvSpPr/>
                <p:nvPr/>
              </p:nvSpPr>
              <p:spPr>
                <a:xfrm>
                  <a:off x="3899258" y="568399"/>
                  <a:ext cx="2298594" cy="2298562"/>
                </a:xfrm>
                <a:prstGeom prst="rect">
                  <a:avLst/>
                </a:prstGeom>
                <a:sp3d/>
              </p:spPr>
              <p:style>
                <a:lnRef idx="0">
                  <a:scrgbClr r="0" g="0" b="0"/>
                </a:lnRef>
                <a:fillRef idx="0">
                  <a:scrgbClr r="0" g="0" b="0"/>
                </a:fillRef>
                <a:effectRef idx="0">
                  <a:scrgbClr r="0" g="0" b="0"/>
                </a:effectRef>
                <a:fontRef idx="minor">
                  <a:schemeClr val="tx1"/>
                </a:fontRef>
              </p:style>
              <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endParaRPr lang="en-IN" sz="3100" kern="1200" dirty="0"/>
                </a:p>
              </p:txBody>
            </p:sp>
          </p:grpSp>
          <p:sp>
            <p:nvSpPr>
              <p:cNvPr id="28" name="TextBox 27"/>
              <p:cNvSpPr txBox="1"/>
              <p:nvPr/>
            </p:nvSpPr>
            <p:spPr>
              <a:xfrm>
                <a:off x="4964501" y="4651803"/>
                <a:ext cx="2540160" cy="1384995"/>
              </a:xfrm>
              <a:prstGeom prst="rect">
                <a:avLst/>
              </a:prstGeom>
              <a:noFill/>
            </p:spPr>
            <p:txBody>
              <a:bodyPr wrap="square" rtlCol="0">
                <a:spAutoFit/>
              </a:bodyPr>
              <a:lstStyle>
                <a:defPPr marR="0" lvl="0" algn="l" rtl="0">
                  <a:lnSpc>
                    <a:spcPct val="100000"/>
                  </a:lnSpc>
                  <a:spcBef>
                    <a:spcPts val="0"/>
                  </a:spcBef>
                  <a:spcAft>
                    <a:spcPts val="0"/>
                  </a:spcAft>
                  <a:defRPr/>
                </a:defPPr>
                <a:lvl1pPr algn="ctr">
                  <a:defRPr sz="2800" b="1">
                    <a:ln>
                      <a:solidFill>
                        <a:schemeClr val="bg1"/>
                      </a:solidFill>
                    </a:ln>
                    <a:solidFill>
                      <a:srgbClr val="1F4A77"/>
                    </a:solidFill>
                  </a:defRPr>
                </a:lvl1pPr>
              </a:lstStyle>
              <a:p>
                <a:r>
                  <a:rPr lang="en-US" dirty="0" smtClean="0"/>
                  <a:t>Where competitors are strong</a:t>
                </a:r>
                <a:endParaRPr lang="en-IN" dirty="0"/>
              </a:p>
            </p:txBody>
          </p:sp>
          <p:sp>
            <p:nvSpPr>
              <p:cNvPr id="29" name="TextBox 28"/>
              <p:cNvSpPr txBox="1"/>
              <p:nvPr/>
            </p:nvSpPr>
            <p:spPr>
              <a:xfrm>
                <a:off x="6641244" y="1802675"/>
                <a:ext cx="1790992" cy="1384995"/>
              </a:xfrm>
              <a:prstGeom prst="rect">
                <a:avLst/>
              </a:prstGeom>
              <a:noFill/>
            </p:spPr>
            <p:txBody>
              <a:bodyPr wrap="square" rtlCol="0">
                <a:spAutoFit/>
              </a:bodyPr>
              <a:lstStyle>
                <a:defPPr marR="0" lvl="0" algn="l" rtl="0">
                  <a:lnSpc>
                    <a:spcPct val="100000"/>
                  </a:lnSpc>
                  <a:spcBef>
                    <a:spcPts val="0"/>
                  </a:spcBef>
                  <a:spcAft>
                    <a:spcPts val="0"/>
                  </a:spcAft>
                </a:defPPr>
                <a:lvl1pPr algn="ctr">
                  <a:defRPr sz="2800" b="1">
                    <a:ln>
                      <a:solidFill>
                        <a:schemeClr val="bg1"/>
                      </a:solidFill>
                    </a:ln>
                    <a:solidFill>
                      <a:srgbClr val="1F4A77"/>
                    </a:solidFill>
                  </a:defRPr>
                </a:lvl1pPr>
              </a:lstStyle>
              <a:p>
                <a:r>
                  <a:rPr lang="en-US" dirty="0" smtClean="0"/>
                  <a:t>Where you are strong</a:t>
                </a:r>
                <a:endParaRPr lang="en-IN" dirty="0"/>
              </a:p>
            </p:txBody>
          </p:sp>
          <p:sp>
            <p:nvSpPr>
              <p:cNvPr id="31" name="TextBox 30"/>
              <p:cNvSpPr txBox="1"/>
              <p:nvPr/>
            </p:nvSpPr>
            <p:spPr>
              <a:xfrm>
                <a:off x="3559717" y="2100156"/>
                <a:ext cx="1987635" cy="1384995"/>
              </a:xfrm>
              <a:prstGeom prst="rect">
                <a:avLst/>
              </a:prstGeom>
              <a:noFill/>
            </p:spPr>
            <p:txBody>
              <a:bodyPr wrap="square" rtlCol="0">
                <a:spAutoFit/>
              </a:bodyPr>
              <a:lstStyle/>
              <a:p>
                <a:pPr algn="ctr"/>
                <a:r>
                  <a:rPr lang="en-US" sz="2800" b="1" dirty="0">
                    <a:ln>
                      <a:solidFill>
                        <a:schemeClr val="bg1"/>
                      </a:solidFill>
                    </a:ln>
                    <a:solidFill>
                      <a:srgbClr val="1F4A77"/>
                    </a:solidFill>
                  </a:rPr>
                  <a:t>What customers </a:t>
                </a:r>
                <a:r>
                  <a:rPr lang="en-US" sz="2800" b="1" dirty="0" smtClean="0">
                    <a:ln>
                      <a:solidFill>
                        <a:schemeClr val="bg1"/>
                      </a:solidFill>
                    </a:ln>
                    <a:solidFill>
                      <a:srgbClr val="1F4A77"/>
                    </a:solidFill>
                  </a:rPr>
                  <a:t>want</a:t>
                </a:r>
                <a:endParaRPr lang="en-IN" sz="2800" b="1" dirty="0">
                  <a:ln>
                    <a:solidFill>
                      <a:schemeClr val="bg1"/>
                    </a:solidFill>
                  </a:ln>
                  <a:solidFill>
                    <a:srgbClr val="1F4A77"/>
                  </a:solidFill>
                </a:endParaRPr>
              </a:p>
            </p:txBody>
          </p:sp>
          <p:sp>
            <p:nvSpPr>
              <p:cNvPr id="32" name="TextBox 31"/>
              <p:cNvSpPr txBox="1"/>
              <p:nvPr/>
            </p:nvSpPr>
            <p:spPr>
              <a:xfrm rot="19301816">
                <a:off x="4632777" y="3721081"/>
                <a:ext cx="1436614" cy="584775"/>
              </a:xfrm>
              <a:prstGeom prst="rect">
                <a:avLst/>
              </a:prstGeom>
              <a:noFill/>
            </p:spPr>
            <p:txBody>
              <a:bodyPr wrap="square" rtlCol="0">
                <a:spAutoFit/>
              </a:bodyPr>
              <a:lstStyle/>
              <a:p>
                <a:r>
                  <a:rPr lang="en-US" sz="1600" b="1" dirty="0" smtClean="0">
                    <a:solidFill>
                      <a:schemeClr val="bg1"/>
                    </a:solidFill>
                  </a:rPr>
                  <a:t>Competition positioning</a:t>
                </a:r>
                <a:endParaRPr lang="en-IN" sz="1600" b="1" dirty="0">
                  <a:solidFill>
                    <a:schemeClr val="bg1"/>
                  </a:solidFill>
                </a:endParaRPr>
              </a:p>
            </p:txBody>
          </p:sp>
          <p:sp>
            <p:nvSpPr>
              <p:cNvPr id="33" name="TextBox 32"/>
              <p:cNvSpPr txBox="1"/>
              <p:nvPr/>
            </p:nvSpPr>
            <p:spPr>
              <a:xfrm rot="2531184">
                <a:off x="6562713" y="3621169"/>
                <a:ext cx="1194383" cy="646331"/>
              </a:xfrm>
              <a:prstGeom prst="rect">
                <a:avLst/>
              </a:prstGeom>
              <a:noFill/>
            </p:spPr>
            <p:txBody>
              <a:bodyPr wrap="square" rtlCol="0">
                <a:spAutoFit/>
              </a:bodyPr>
              <a:lstStyle/>
              <a:p>
                <a:r>
                  <a:rPr lang="en-US" sz="1800" b="1" dirty="0" smtClean="0">
                    <a:solidFill>
                      <a:schemeClr val="bg1"/>
                    </a:solidFill>
                  </a:rPr>
                  <a:t>No go zone</a:t>
                </a:r>
                <a:endParaRPr lang="en-IN" sz="1800" b="1" dirty="0">
                  <a:solidFill>
                    <a:schemeClr val="bg1"/>
                  </a:solidFill>
                </a:endParaRPr>
              </a:p>
            </p:txBody>
          </p:sp>
          <p:sp>
            <p:nvSpPr>
              <p:cNvPr id="34" name="TextBox 33"/>
              <p:cNvSpPr txBox="1"/>
              <p:nvPr/>
            </p:nvSpPr>
            <p:spPr>
              <a:xfrm rot="16200000">
                <a:off x="5258285" y="2230091"/>
                <a:ext cx="1501164" cy="646331"/>
              </a:xfrm>
              <a:prstGeom prst="rect">
                <a:avLst/>
              </a:prstGeom>
              <a:noFill/>
            </p:spPr>
            <p:txBody>
              <a:bodyPr wrap="square" rtlCol="0">
                <a:spAutoFit/>
              </a:bodyPr>
              <a:lstStyle/>
              <a:p>
                <a:pPr algn="ctr"/>
                <a:r>
                  <a:rPr lang="en-US" sz="1800" b="1" dirty="0" smtClean="0">
                    <a:solidFill>
                      <a:schemeClr val="bg1"/>
                    </a:solidFill>
                  </a:rPr>
                  <a:t>Ideal </a:t>
                </a:r>
              </a:p>
              <a:p>
                <a:pPr algn="ctr"/>
                <a:r>
                  <a:rPr lang="en-US" sz="1800" b="1" dirty="0" smtClean="0">
                    <a:solidFill>
                      <a:schemeClr val="bg1"/>
                    </a:solidFill>
                  </a:rPr>
                  <a:t>Positioning</a:t>
                </a:r>
                <a:endParaRPr lang="en-IN" sz="1800" b="1" dirty="0">
                  <a:solidFill>
                    <a:schemeClr val="bg1"/>
                  </a:solidFill>
                </a:endParaRPr>
              </a:p>
            </p:txBody>
          </p:sp>
          <p:sp>
            <p:nvSpPr>
              <p:cNvPr id="35" name="TextBox 34"/>
              <p:cNvSpPr txBox="1"/>
              <p:nvPr/>
            </p:nvSpPr>
            <p:spPr>
              <a:xfrm>
                <a:off x="5843776" y="3368807"/>
                <a:ext cx="803842" cy="338554"/>
              </a:xfrm>
              <a:prstGeom prst="rect">
                <a:avLst/>
              </a:prstGeom>
              <a:noFill/>
            </p:spPr>
            <p:txBody>
              <a:bodyPr wrap="square" rtlCol="0">
                <a:spAutoFit/>
              </a:bodyPr>
              <a:lstStyle/>
              <a:p>
                <a:r>
                  <a:rPr lang="en-US" sz="1600" b="1" dirty="0" smtClean="0">
                    <a:solidFill>
                      <a:schemeClr val="bg1"/>
                    </a:solidFill>
                  </a:rPr>
                  <a:t>Risky</a:t>
                </a:r>
                <a:endParaRPr lang="en-IN" sz="1600" b="1" dirty="0">
                  <a:solidFill>
                    <a:schemeClr val="bg1"/>
                  </a:solidFill>
                </a:endParaRPr>
              </a:p>
            </p:txBody>
          </p:sp>
        </p:grpSp>
      </p:grpSp>
      <p:sp>
        <p:nvSpPr>
          <p:cNvPr id="49" name="Title 1"/>
          <p:cNvSpPr>
            <a:spLocks noGrp="1"/>
          </p:cNvSpPr>
          <p:nvPr>
            <p:ph type="title"/>
          </p:nvPr>
        </p:nvSpPr>
        <p:spPr>
          <a:xfrm>
            <a:off x="312906" y="375263"/>
            <a:ext cx="5640245" cy="1325563"/>
          </a:xfrm>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Positioning/ Brand positioning</a:t>
            </a:r>
            <a:endParaRPr lang="en-US" sz="3200" b="1" dirty="0">
              <a:solidFill>
                <a:schemeClr val="accent5">
                  <a:lumMod val="75000"/>
                </a:schemeClr>
              </a:solidFill>
            </a:endParaRPr>
          </a:p>
        </p:txBody>
      </p:sp>
      <p:sp>
        <p:nvSpPr>
          <p:cNvPr id="50" name="Rectangle 49"/>
          <p:cNvSpPr/>
          <p:nvPr/>
        </p:nvSpPr>
        <p:spPr>
          <a:xfrm>
            <a:off x="262826" y="1298214"/>
            <a:ext cx="6987305" cy="5078313"/>
          </a:xfrm>
          <a:prstGeom prst="rect">
            <a:avLst/>
          </a:prstGeom>
        </p:spPr>
        <p:txBody>
          <a:bodyPr wrap="square">
            <a:spAutoFit/>
          </a:bodyPr>
          <a:lstStyle/>
          <a:p>
            <a:pPr>
              <a:lnSpc>
                <a:spcPct val="150000"/>
              </a:lnSpc>
            </a:pPr>
            <a:r>
              <a:rPr lang="en-IN" sz="2400" b="1" dirty="0">
                <a:solidFill>
                  <a:srgbClr val="222222"/>
                </a:solidFill>
                <a:latin typeface="arial" panose="020B0604020202020204" pitchFamily="34" charset="0"/>
              </a:rPr>
              <a:t>Examples of Brand Positioning</a:t>
            </a:r>
            <a:endParaRPr lang="en-IN" sz="2400" dirty="0">
              <a:solidFill>
                <a:srgbClr val="222222"/>
              </a:solidFill>
              <a:latin typeface="arial" panose="020B0604020202020204" pitchFamily="34" charset="0"/>
            </a:endParaRPr>
          </a:p>
          <a:p>
            <a:pPr>
              <a:lnSpc>
                <a:spcPct val="150000"/>
              </a:lnSpc>
              <a:buFont typeface="Arial" panose="020B0604020202020204" pitchFamily="34" charset="0"/>
              <a:buChar char="•"/>
            </a:pPr>
            <a:r>
              <a:rPr lang="en-IN" sz="2400" dirty="0" smtClean="0">
                <a:solidFill>
                  <a:srgbClr val="222222"/>
                </a:solidFill>
                <a:latin typeface="arial" panose="020B0604020202020204" pitchFamily="34" charset="0"/>
              </a:rPr>
              <a:t> </a:t>
            </a:r>
            <a:r>
              <a:rPr lang="en-IN" sz="2400" b="1" dirty="0" smtClean="0">
                <a:solidFill>
                  <a:schemeClr val="accent5">
                    <a:lumMod val="50000"/>
                  </a:schemeClr>
                </a:solidFill>
                <a:latin typeface="arial" panose="020B0604020202020204" pitchFamily="34" charset="0"/>
              </a:rPr>
              <a:t>Colgate </a:t>
            </a:r>
            <a:r>
              <a:rPr lang="en-IN" sz="2400" b="1" dirty="0">
                <a:solidFill>
                  <a:schemeClr val="accent5">
                    <a:lumMod val="50000"/>
                  </a:schemeClr>
                </a:solidFill>
                <a:latin typeface="arial" panose="020B0604020202020204" pitchFamily="34" charset="0"/>
              </a:rPr>
              <a:t>is positioned as protective.</a:t>
            </a:r>
          </a:p>
          <a:p>
            <a:pPr>
              <a:lnSpc>
                <a:spcPct val="150000"/>
              </a:lnSpc>
              <a:buFont typeface="Arial" panose="020B0604020202020204" pitchFamily="34" charset="0"/>
              <a:buChar char="•"/>
            </a:pPr>
            <a:r>
              <a:rPr lang="en-IN" sz="2400" b="1" dirty="0" smtClean="0">
                <a:solidFill>
                  <a:schemeClr val="accent5">
                    <a:lumMod val="50000"/>
                  </a:schemeClr>
                </a:solidFill>
                <a:latin typeface="arial" panose="020B0604020202020204" pitchFamily="34" charset="0"/>
              </a:rPr>
              <a:t> </a:t>
            </a:r>
            <a:r>
              <a:rPr lang="en-IN" sz="2400" b="1" dirty="0" err="1" smtClean="0">
                <a:solidFill>
                  <a:schemeClr val="accent5">
                    <a:lumMod val="50000"/>
                  </a:schemeClr>
                </a:solidFill>
                <a:latin typeface="arial" panose="020B0604020202020204" pitchFamily="34" charset="0"/>
              </a:rPr>
              <a:t>Patanjali</a:t>
            </a:r>
            <a:r>
              <a:rPr lang="en-IN" sz="2400" b="1" dirty="0" smtClean="0">
                <a:solidFill>
                  <a:schemeClr val="accent5">
                    <a:lumMod val="50000"/>
                  </a:schemeClr>
                </a:solidFill>
                <a:latin typeface="arial" panose="020B0604020202020204" pitchFamily="34" charset="0"/>
              </a:rPr>
              <a:t> claims to be fully </a:t>
            </a:r>
            <a:r>
              <a:rPr lang="en-IN" sz="2400" b="1" dirty="0">
                <a:solidFill>
                  <a:schemeClr val="accent5">
                    <a:lumMod val="50000"/>
                  </a:schemeClr>
                </a:solidFill>
                <a:latin typeface="arial" panose="020B0604020202020204" pitchFamily="34" charset="0"/>
              </a:rPr>
              <a:t>organic</a:t>
            </a:r>
            <a:r>
              <a:rPr lang="en-IN" sz="2400" b="1" dirty="0" smtClean="0">
                <a:solidFill>
                  <a:schemeClr val="accent5">
                    <a:lumMod val="50000"/>
                  </a:schemeClr>
                </a:solidFill>
                <a:latin typeface="arial" panose="020B0604020202020204" pitchFamily="34" charset="0"/>
              </a:rPr>
              <a:t>.</a:t>
            </a:r>
          </a:p>
          <a:p>
            <a:pPr>
              <a:lnSpc>
                <a:spcPct val="150000"/>
              </a:lnSpc>
              <a:buFont typeface="Arial" panose="020B0604020202020204" pitchFamily="34" charset="0"/>
              <a:buChar char="•"/>
            </a:pPr>
            <a:r>
              <a:rPr lang="en-US" sz="2400" b="1" dirty="0" smtClean="0">
                <a:solidFill>
                  <a:schemeClr val="accent5">
                    <a:lumMod val="50000"/>
                  </a:schemeClr>
                </a:solidFill>
                <a:latin typeface="arial" panose="020B0604020202020204" pitchFamily="34" charset="0"/>
              </a:rPr>
              <a:t> </a:t>
            </a:r>
            <a:r>
              <a:rPr lang="en-US" sz="2400" b="1" dirty="0" err="1" smtClean="0">
                <a:solidFill>
                  <a:schemeClr val="accent5">
                    <a:lumMod val="50000"/>
                  </a:schemeClr>
                </a:solidFill>
                <a:latin typeface="arial" panose="020B0604020202020204" pitchFamily="34" charset="0"/>
              </a:rPr>
              <a:t>Sensodyne</a:t>
            </a:r>
            <a:r>
              <a:rPr lang="en-US" sz="2400" b="1" dirty="0" smtClean="0">
                <a:solidFill>
                  <a:schemeClr val="accent5">
                    <a:lumMod val="50000"/>
                  </a:schemeClr>
                </a:solidFill>
                <a:latin typeface="arial" panose="020B0604020202020204" pitchFamily="34" charset="0"/>
              </a:rPr>
              <a:t> targets tooth sensitivities. </a:t>
            </a:r>
          </a:p>
          <a:p>
            <a:pPr>
              <a:lnSpc>
                <a:spcPct val="150000"/>
              </a:lnSpc>
              <a:buFont typeface="Arial" panose="020B0604020202020204" pitchFamily="34" charset="0"/>
              <a:buChar char="•"/>
            </a:pPr>
            <a:r>
              <a:rPr lang="en-US" sz="2400" b="1" dirty="0" smtClean="0">
                <a:solidFill>
                  <a:schemeClr val="accent5">
                    <a:lumMod val="50000"/>
                  </a:schemeClr>
                </a:solidFill>
                <a:latin typeface="arial" panose="020B0604020202020204" pitchFamily="34" charset="0"/>
              </a:rPr>
              <a:t> Dabur – natural &amp; </a:t>
            </a:r>
            <a:r>
              <a:rPr lang="en-US" sz="2400" b="1" dirty="0" err="1" smtClean="0">
                <a:solidFill>
                  <a:schemeClr val="accent5">
                    <a:lumMod val="50000"/>
                  </a:schemeClr>
                </a:solidFill>
                <a:latin typeface="arial" panose="020B0604020202020204" pitchFamily="34" charset="0"/>
              </a:rPr>
              <a:t>Ayurvedic</a:t>
            </a:r>
            <a:r>
              <a:rPr lang="en-US" sz="2400" b="1" dirty="0" smtClean="0">
                <a:solidFill>
                  <a:schemeClr val="accent5">
                    <a:lumMod val="50000"/>
                  </a:schemeClr>
                </a:solidFill>
                <a:latin typeface="arial" panose="020B0604020202020204" pitchFamily="34" charset="0"/>
              </a:rPr>
              <a:t> (psychographic)</a:t>
            </a:r>
          </a:p>
          <a:p>
            <a:pPr>
              <a:lnSpc>
                <a:spcPct val="150000"/>
              </a:lnSpc>
              <a:buFont typeface="Arial" panose="020B0604020202020204" pitchFamily="34" charset="0"/>
              <a:buChar char="•"/>
            </a:pPr>
            <a:r>
              <a:rPr lang="en-US" sz="2400" b="1" dirty="0" err="1" smtClean="0">
                <a:solidFill>
                  <a:schemeClr val="accent5">
                    <a:lumMod val="50000"/>
                  </a:schemeClr>
                </a:solidFill>
                <a:latin typeface="arial" panose="020B0604020202020204" pitchFamily="34" charset="0"/>
              </a:rPr>
              <a:t>Pepsodent</a:t>
            </a:r>
            <a:r>
              <a:rPr lang="en-US" sz="2400" b="1" dirty="0" smtClean="0">
                <a:solidFill>
                  <a:schemeClr val="accent5">
                    <a:lumMod val="50000"/>
                  </a:schemeClr>
                </a:solidFill>
                <a:latin typeface="arial" panose="020B0604020202020204" pitchFamily="34" charset="0"/>
              </a:rPr>
              <a:t> – complete family </a:t>
            </a:r>
            <a:endParaRPr lang="en-IN" sz="2400" b="1" dirty="0">
              <a:solidFill>
                <a:schemeClr val="accent5">
                  <a:lumMod val="50000"/>
                </a:schemeClr>
              </a:solidFill>
              <a:latin typeface="arial" panose="020B0604020202020204" pitchFamily="34" charset="0"/>
            </a:endParaRPr>
          </a:p>
          <a:p>
            <a:pPr>
              <a:lnSpc>
                <a:spcPct val="150000"/>
              </a:lnSpc>
              <a:buFont typeface="Arial" panose="020B0604020202020204" pitchFamily="34" charset="0"/>
              <a:buChar char="•"/>
            </a:pPr>
            <a:r>
              <a:rPr lang="en-IN" sz="2400" b="1" dirty="0" smtClean="0">
                <a:solidFill>
                  <a:schemeClr val="accent5">
                    <a:lumMod val="50000"/>
                  </a:schemeClr>
                </a:solidFill>
                <a:latin typeface="arial" panose="020B0604020202020204" pitchFamily="34" charset="0"/>
              </a:rPr>
              <a:t> Woodland </a:t>
            </a:r>
            <a:r>
              <a:rPr lang="en-IN" sz="2400" b="1" dirty="0">
                <a:solidFill>
                  <a:schemeClr val="accent5">
                    <a:lumMod val="50000"/>
                  </a:schemeClr>
                </a:solidFill>
                <a:latin typeface="arial" panose="020B0604020202020204" pitchFamily="34" charset="0"/>
              </a:rPr>
              <a:t>is tough and perfect for </a:t>
            </a:r>
            <a:r>
              <a:rPr lang="en-IN" sz="2400" b="1" dirty="0" smtClean="0">
                <a:solidFill>
                  <a:schemeClr val="accent5">
                    <a:lumMod val="50000"/>
                  </a:schemeClr>
                </a:solidFill>
                <a:latin typeface="arial" panose="020B0604020202020204" pitchFamily="34" charset="0"/>
              </a:rPr>
              <a:t>outdoors</a:t>
            </a:r>
            <a:r>
              <a:rPr lang="en-IN" sz="2400" b="1" dirty="0">
                <a:solidFill>
                  <a:schemeClr val="accent5">
                    <a:lumMod val="50000"/>
                  </a:schemeClr>
                </a:solidFill>
                <a:latin typeface="arial" panose="020B0604020202020204" pitchFamily="34" charset="0"/>
              </a:rPr>
              <a:t>.</a:t>
            </a:r>
          </a:p>
          <a:p>
            <a:pPr>
              <a:lnSpc>
                <a:spcPct val="150000"/>
              </a:lnSpc>
              <a:buFont typeface="Arial" panose="020B0604020202020204" pitchFamily="34" charset="0"/>
              <a:buChar char="•"/>
            </a:pPr>
            <a:r>
              <a:rPr lang="en-IN" sz="2400" b="1" dirty="0" smtClean="0">
                <a:solidFill>
                  <a:schemeClr val="accent5">
                    <a:lumMod val="50000"/>
                  </a:schemeClr>
                </a:solidFill>
                <a:latin typeface="arial" panose="020B0604020202020204" pitchFamily="34" charset="0"/>
              </a:rPr>
              <a:t> Coca-Cola </a:t>
            </a:r>
            <a:r>
              <a:rPr lang="en-IN" sz="2400" b="1" dirty="0">
                <a:solidFill>
                  <a:schemeClr val="accent5">
                    <a:lumMod val="50000"/>
                  </a:schemeClr>
                </a:solidFill>
                <a:latin typeface="arial" panose="020B0604020202020204" pitchFamily="34" charset="0"/>
              </a:rPr>
              <a:t>brings happiness.</a:t>
            </a:r>
          </a:p>
          <a:p>
            <a:pPr>
              <a:lnSpc>
                <a:spcPct val="150000"/>
              </a:lnSpc>
              <a:buFont typeface="Arial" panose="020B0604020202020204" pitchFamily="34" charset="0"/>
              <a:buChar char="•"/>
            </a:pPr>
            <a:r>
              <a:rPr lang="en-IN" sz="2400" b="1" dirty="0" smtClean="0">
                <a:solidFill>
                  <a:schemeClr val="accent5">
                    <a:lumMod val="50000"/>
                  </a:schemeClr>
                </a:solidFill>
                <a:latin typeface="arial" panose="020B0604020202020204" pitchFamily="34" charset="0"/>
              </a:rPr>
              <a:t> Axe </a:t>
            </a:r>
            <a:r>
              <a:rPr lang="en-IN" sz="2400" b="1" dirty="0">
                <a:solidFill>
                  <a:schemeClr val="accent5">
                    <a:lumMod val="50000"/>
                  </a:schemeClr>
                </a:solidFill>
                <a:latin typeface="arial" panose="020B0604020202020204" pitchFamily="34" charset="0"/>
              </a:rPr>
              <a:t>deodorants have a sexual appeal.</a:t>
            </a:r>
            <a:endParaRPr lang="en-IN" sz="2400" b="1" i="0" dirty="0">
              <a:solidFill>
                <a:schemeClr val="accent5">
                  <a:lumMod val="50000"/>
                </a:schemeClr>
              </a:solidFill>
              <a:effectLst/>
              <a:latin typeface="arial" panose="020B0604020202020204" pitchFamily="34" charset="0"/>
            </a:endParaRPr>
          </a:p>
        </p:txBody>
      </p:sp>
      <p:sp>
        <p:nvSpPr>
          <p:cNvPr id="2" name="TextBox 1"/>
          <p:cNvSpPr txBox="1"/>
          <p:nvPr/>
        </p:nvSpPr>
        <p:spPr>
          <a:xfrm>
            <a:off x="5553471" y="3385996"/>
            <a:ext cx="1048378" cy="307777"/>
          </a:xfrm>
          <a:prstGeom prst="rect">
            <a:avLst/>
          </a:prstGeom>
          <a:noFill/>
        </p:spPr>
        <p:txBody>
          <a:bodyPr wrap="square" rtlCol="0">
            <a:spAutoFit/>
          </a:bodyPr>
          <a:lstStyle/>
          <a:p>
            <a:r>
              <a:rPr lang="en-IN" dirty="0" smtClean="0">
                <a:solidFill>
                  <a:schemeClr val="bg1"/>
                </a:solidFill>
              </a:rPr>
              <a:t>Clove</a:t>
            </a:r>
            <a:endParaRPr lang="en-US" dirty="0">
              <a:solidFill>
                <a:schemeClr val="bg1"/>
              </a:solidFill>
            </a:endParaRPr>
          </a:p>
        </p:txBody>
      </p:sp>
      <p:sp>
        <p:nvSpPr>
          <p:cNvPr id="3" name="TextBox 2"/>
          <p:cNvSpPr txBox="1"/>
          <p:nvPr/>
        </p:nvSpPr>
        <p:spPr>
          <a:xfrm rot="178314">
            <a:off x="5699610" y="426035"/>
            <a:ext cx="3014659" cy="2853270"/>
          </a:xfrm>
          <a:prstGeom prst="rect">
            <a:avLst/>
          </a:prstGeom>
          <a:noFill/>
        </p:spPr>
        <p:txBody>
          <a:bodyPr wrap="square" rtlCol="0">
            <a:prstTxWarp prst="textCircle">
              <a:avLst/>
            </a:prstTxWarp>
            <a:spAutoFit/>
          </a:bodyPr>
          <a:lstStyle/>
          <a:p>
            <a:r>
              <a:rPr lang="en-US" dirty="0" smtClean="0"/>
              <a:t>Features of the product</a:t>
            </a:r>
            <a:endParaRPr lang="en-IN" dirty="0"/>
          </a:p>
        </p:txBody>
      </p:sp>
      <p:sp>
        <p:nvSpPr>
          <p:cNvPr id="40" name="TextBox 39"/>
          <p:cNvSpPr txBox="1"/>
          <p:nvPr/>
        </p:nvSpPr>
        <p:spPr>
          <a:xfrm rot="13101357">
            <a:off x="7028084" y="2638822"/>
            <a:ext cx="3014659" cy="2853270"/>
          </a:xfrm>
          <a:prstGeom prst="rect">
            <a:avLst/>
          </a:prstGeom>
          <a:noFill/>
        </p:spPr>
        <p:txBody>
          <a:bodyPr wrap="square" rtlCol="0">
            <a:prstTxWarp prst="textCircle">
              <a:avLst/>
            </a:prstTxWarp>
            <a:spAutoFit/>
          </a:bodyPr>
          <a:lstStyle/>
          <a:p>
            <a:r>
              <a:rPr lang="en-US" dirty="0" smtClean="0"/>
              <a:t>Features of the product</a:t>
            </a:r>
            <a:endParaRPr lang="en-IN" dirty="0"/>
          </a:p>
        </p:txBody>
      </p:sp>
      <p:sp>
        <p:nvSpPr>
          <p:cNvPr id="41" name="TextBox 40"/>
          <p:cNvSpPr txBox="1"/>
          <p:nvPr/>
        </p:nvSpPr>
        <p:spPr>
          <a:xfrm rot="6859713">
            <a:off x="8416100" y="323981"/>
            <a:ext cx="3014659" cy="2853270"/>
          </a:xfrm>
          <a:prstGeom prst="rect">
            <a:avLst/>
          </a:prstGeom>
          <a:noFill/>
        </p:spPr>
        <p:txBody>
          <a:bodyPr wrap="square" rtlCol="0">
            <a:prstTxWarp prst="textCircle">
              <a:avLst/>
            </a:prstTxWarp>
            <a:spAutoFit/>
          </a:bodyPr>
          <a:lstStyle/>
          <a:p>
            <a:r>
              <a:rPr lang="en-US" dirty="0" smtClean="0"/>
              <a:t>Features of the product</a:t>
            </a:r>
            <a:endParaRPr lang="en-IN" dirty="0"/>
          </a:p>
        </p:txBody>
      </p:sp>
    </p:spTree>
    <p:extLst>
      <p:ext uri="{BB962C8B-B14F-4D97-AF65-F5344CB8AC3E}">
        <p14:creationId xmlns:p14="http://schemas.microsoft.com/office/powerpoint/2010/main" val="1376205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5968" y="1214608"/>
            <a:ext cx="10515600" cy="4351338"/>
          </a:xfrm>
        </p:spPr>
        <p:txBody>
          <a:bodyPr/>
          <a:lstStyle/>
          <a:p>
            <a:r>
              <a:rPr lang="en-US" b="1" dirty="0"/>
              <a:t>Marketing starts from the time of identifying a pain point and continues as long as the company remains a going concern.</a:t>
            </a:r>
          </a:p>
          <a:p>
            <a:r>
              <a:rPr lang="en-US" b="1" dirty="0"/>
              <a:t>Marketing is about building </a:t>
            </a:r>
            <a:r>
              <a:rPr lang="en-US" b="1" dirty="0" smtClean="0"/>
              <a:t>relationship with customers through a </a:t>
            </a:r>
            <a:r>
              <a:rPr lang="en-US" b="1" dirty="0"/>
              <a:t>strong brand, reaching to increasing audience to acquire and retain satisfied customers, establishing </a:t>
            </a:r>
            <a:r>
              <a:rPr lang="en-US" b="1" dirty="0" smtClean="0"/>
              <a:t>credibility/trust, and building a satisfied &amp; loyal customer base.</a:t>
            </a:r>
            <a:endParaRPr lang="en-IN" b="1" dirty="0"/>
          </a:p>
        </p:txBody>
      </p:sp>
      <p:sp>
        <p:nvSpPr>
          <p:cNvPr id="4" name="Rectangle 3"/>
          <p:cNvSpPr/>
          <p:nvPr/>
        </p:nvSpPr>
        <p:spPr>
          <a:xfrm>
            <a:off x="1857089" y="4199105"/>
            <a:ext cx="7813357" cy="954107"/>
          </a:xfrm>
          <a:prstGeom prst="rect">
            <a:avLst/>
          </a:prstGeom>
        </p:spPr>
        <p:txBody>
          <a:bodyPr wrap="none">
            <a:spAutoFit/>
          </a:bodyPr>
          <a:lstStyle/>
          <a:p>
            <a:r>
              <a:rPr lang="en-US" sz="2800" b="1" dirty="0">
                <a:solidFill>
                  <a:srgbClr val="0070C0"/>
                </a:solidFill>
                <a:latin typeface="Georgia" panose="02040502050405020303" pitchFamily="18" charset="0"/>
              </a:rPr>
              <a:t>The best product does not always win. </a:t>
            </a:r>
            <a:endParaRPr lang="en-US" sz="2800" b="1" dirty="0" smtClean="0">
              <a:solidFill>
                <a:srgbClr val="0070C0"/>
              </a:solidFill>
              <a:latin typeface="Georgia" panose="02040502050405020303" pitchFamily="18" charset="0"/>
            </a:endParaRPr>
          </a:p>
          <a:p>
            <a:r>
              <a:rPr lang="en-US" sz="2800" b="1" dirty="0" smtClean="0">
                <a:solidFill>
                  <a:srgbClr val="0070C0"/>
                </a:solidFill>
                <a:latin typeface="Georgia" panose="02040502050405020303" pitchFamily="18" charset="0"/>
              </a:rPr>
              <a:t>The </a:t>
            </a:r>
            <a:r>
              <a:rPr lang="en-US" sz="2800" b="1" dirty="0">
                <a:solidFill>
                  <a:srgbClr val="0070C0"/>
                </a:solidFill>
                <a:latin typeface="Georgia" panose="02040502050405020303" pitchFamily="18" charset="0"/>
              </a:rPr>
              <a:t>best marketing does</a:t>
            </a:r>
            <a:r>
              <a:rPr lang="en-US" sz="2800" b="1" dirty="0" smtClean="0">
                <a:solidFill>
                  <a:srgbClr val="0070C0"/>
                </a:solidFill>
                <a:latin typeface="Georgia" panose="02040502050405020303" pitchFamily="18" charset="0"/>
              </a:rPr>
              <a:t>.   - </a:t>
            </a:r>
            <a:r>
              <a:rPr lang="en-IN" sz="2800" b="1" dirty="0">
                <a:solidFill>
                  <a:srgbClr val="0070C0"/>
                </a:solidFill>
              </a:rPr>
              <a:t>Steve Denning</a:t>
            </a:r>
          </a:p>
        </p:txBody>
      </p:sp>
    </p:spTree>
    <p:extLst>
      <p:ext uri="{BB962C8B-B14F-4D97-AF65-F5344CB8AC3E}">
        <p14:creationId xmlns:p14="http://schemas.microsoft.com/office/powerpoint/2010/main" val="2250061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b="1" dirty="0">
                <a:solidFill>
                  <a:srgbClr val="002060"/>
                </a:solidFill>
                <a:latin typeface="Georgia" panose="02040502050405020303" pitchFamily="18" charset="0"/>
              </a:rPr>
              <a:t>Positioning</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724619" y="1475429"/>
            <a:ext cx="10142798" cy="4351338"/>
          </a:xfrm>
        </p:spPr>
        <p:txBody>
          <a:bodyPr vert="horz" lIns="91440" tIns="45720" rIns="91440" bIns="45720" rtlCol="0">
            <a:normAutofit/>
          </a:bodyPr>
          <a:lstStyle/>
          <a:p>
            <a:r>
              <a:rPr lang="en-IN" sz="2400" b="1" dirty="0"/>
              <a:t>The 10 carat gold jewellery is affordable by the targeted people. </a:t>
            </a:r>
          </a:p>
          <a:p>
            <a:r>
              <a:rPr lang="en-IN" sz="2400" b="1" dirty="0"/>
              <a:t>The jewellery </a:t>
            </a:r>
            <a:r>
              <a:rPr lang="en-IN" sz="2400" b="1" dirty="0" smtClean="0"/>
              <a:t>looks </a:t>
            </a:r>
            <a:r>
              <a:rPr lang="en-IN" sz="2400" b="1" dirty="0"/>
              <a:t>like real gold and they do not have the cheap impression of imitation. </a:t>
            </a:r>
          </a:p>
          <a:p>
            <a:r>
              <a:rPr lang="en-IN" sz="2400" b="1" dirty="0"/>
              <a:t>You provide value for money and do not compromise on esteem associated with jewellery. </a:t>
            </a:r>
          </a:p>
          <a:p>
            <a:r>
              <a:rPr lang="en-IN" sz="2400" b="1" dirty="0"/>
              <a:t>Therefore, you create a positive and attractive image of your product in the minds of the customers. </a:t>
            </a:r>
          </a:p>
        </p:txBody>
      </p:sp>
    </p:spTree>
    <p:extLst>
      <p:ext uri="{BB962C8B-B14F-4D97-AF65-F5344CB8AC3E}">
        <p14:creationId xmlns:p14="http://schemas.microsoft.com/office/powerpoint/2010/main" val="5216335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b="1" dirty="0">
                <a:solidFill>
                  <a:srgbClr val="002060"/>
                </a:solidFill>
                <a:latin typeface="Georgia" panose="02040502050405020303" pitchFamily="18" charset="0"/>
              </a:rPr>
              <a:t>Positioning …continued</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609600" y="1603434"/>
            <a:ext cx="10239998" cy="4351338"/>
          </a:xfrm>
        </p:spPr>
        <p:txBody>
          <a:bodyPr vert="horz" lIns="91440" tIns="45720" rIns="91440" bIns="45720" rtlCol="0">
            <a:normAutofit/>
          </a:bodyPr>
          <a:lstStyle/>
          <a:p>
            <a:r>
              <a:rPr lang="en-IN" sz="2400" b="1" dirty="0"/>
              <a:t>You maintain the quality you assure and keep the promises you made providing a happy feeling about your company or the brand in the minds of the customers. </a:t>
            </a:r>
            <a:endParaRPr lang="en-IN" sz="2400" b="1" dirty="0" smtClean="0"/>
          </a:p>
          <a:p>
            <a:r>
              <a:rPr lang="en-US" sz="2400" b="1" dirty="0"/>
              <a:t>Assure exchange </a:t>
            </a:r>
            <a:r>
              <a:rPr lang="en-US" sz="2400" b="1" dirty="0" smtClean="0"/>
              <a:t>value with </a:t>
            </a:r>
            <a:r>
              <a:rPr lang="en-US" sz="2400" b="1" dirty="0"/>
              <a:t>minimum loss.</a:t>
            </a:r>
          </a:p>
          <a:p>
            <a:r>
              <a:rPr lang="en-IN" sz="2400" b="1" dirty="0" smtClean="0">
                <a:solidFill>
                  <a:srgbClr val="00B050"/>
                </a:solidFill>
              </a:rPr>
              <a:t>In the process you get loyal customers who build a bond with your products. This process of creating a favourable image of a product or service in the minds of targeted customers is known as positioning. </a:t>
            </a:r>
          </a:p>
          <a:p>
            <a:r>
              <a:rPr lang="en-IN" sz="2400" b="1" dirty="0" smtClean="0"/>
              <a:t>Your </a:t>
            </a:r>
            <a:r>
              <a:rPr lang="en-IN" sz="2400" b="1" dirty="0"/>
              <a:t>customers prefer your products over those offered by competitors and spread positive message to others. Soon your brand becomes a household name.  </a:t>
            </a:r>
          </a:p>
        </p:txBody>
      </p:sp>
    </p:spTree>
    <p:extLst>
      <p:ext uri="{BB962C8B-B14F-4D97-AF65-F5344CB8AC3E}">
        <p14:creationId xmlns:p14="http://schemas.microsoft.com/office/powerpoint/2010/main" val="4545736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b="1" dirty="0">
                <a:solidFill>
                  <a:srgbClr val="002060"/>
                </a:solidFill>
                <a:latin typeface="Georgia" panose="02040502050405020303" pitchFamily="18" charset="0"/>
              </a:rPr>
              <a:t>Process of Product Positioning</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614464" y="1407336"/>
            <a:ext cx="10515600" cy="4351338"/>
          </a:xfrm>
        </p:spPr>
        <p:txBody>
          <a:bodyPr vert="horz" lIns="91440" tIns="45720" rIns="91440" bIns="45720" rtlCol="0">
            <a:normAutofit/>
          </a:bodyPr>
          <a:lstStyle/>
          <a:p>
            <a:r>
              <a:rPr lang="en-IN" sz="2400" b="1" dirty="0"/>
              <a:t>Know your customers well.</a:t>
            </a:r>
          </a:p>
          <a:p>
            <a:r>
              <a:rPr lang="en-IN" sz="2400" b="1" dirty="0"/>
              <a:t>Know the competing products or services.</a:t>
            </a:r>
          </a:p>
          <a:p>
            <a:r>
              <a:rPr lang="en-IN" sz="2400" b="1" dirty="0"/>
              <a:t>Create differentiators that you can use as unique selling proposition.</a:t>
            </a:r>
          </a:p>
          <a:p>
            <a:r>
              <a:rPr lang="en-IN" sz="2400" b="1" dirty="0"/>
              <a:t>Convey the superior value proposition to create awareness.</a:t>
            </a:r>
          </a:p>
          <a:p>
            <a:r>
              <a:rPr lang="en-IN" sz="2400" b="1" dirty="0"/>
              <a:t>Launch promotional scheme to convert ‘willingness to buy’ to ‘execute purchase’. </a:t>
            </a:r>
          </a:p>
          <a:p>
            <a:r>
              <a:rPr lang="en-IN" sz="2400" b="1" dirty="0"/>
              <a:t>Maintain the value and constantly improve to remain ahead of </a:t>
            </a:r>
            <a:br>
              <a:rPr lang="en-IN" sz="2400" b="1" dirty="0"/>
            </a:br>
            <a:r>
              <a:rPr lang="en-IN" sz="2400" b="1" dirty="0"/>
              <a:t>competition.</a:t>
            </a:r>
          </a:p>
        </p:txBody>
      </p:sp>
    </p:spTree>
    <p:extLst>
      <p:ext uri="{BB962C8B-B14F-4D97-AF65-F5344CB8AC3E}">
        <p14:creationId xmlns:p14="http://schemas.microsoft.com/office/powerpoint/2010/main" val="12865293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08777"/>
          </a:xfrm>
        </p:spPr>
        <p:txBody>
          <a:bodyPr>
            <a:normAutofit fontScale="90000"/>
          </a:bodyPr>
          <a:lstStyle/>
          <a:p>
            <a:endParaRPr lang="en-US" dirty="0"/>
          </a:p>
        </p:txBody>
      </p:sp>
      <p:grpSp>
        <p:nvGrpSpPr>
          <p:cNvPr id="26" name="Group 25"/>
          <p:cNvGrpSpPr/>
          <p:nvPr/>
        </p:nvGrpSpPr>
        <p:grpSpPr>
          <a:xfrm>
            <a:off x="0" y="1428141"/>
            <a:ext cx="4064000" cy="4064000"/>
            <a:chOff x="0" y="1428141"/>
            <a:chExt cx="4064000" cy="4064000"/>
          </a:xfrm>
        </p:grpSpPr>
        <p:sp>
          <p:nvSpPr>
            <p:cNvPr id="6" name="Oval 5"/>
            <p:cNvSpPr/>
            <p:nvPr/>
          </p:nvSpPr>
          <p:spPr>
            <a:xfrm>
              <a:off x="0" y="1428141"/>
              <a:ext cx="4064000" cy="4064000"/>
            </a:xfrm>
            <a:prstGeom prst="ellipse">
              <a:avLst/>
            </a:prstGeom>
            <a:solidFill>
              <a:srgbClr val="C000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Oval 6"/>
            <p:cNvSpPr/>
            <p:nvPr/>
          </p:nvSpPr>
          <p:spPr>
            <a:xfrm>
              <a:off x="451442" y="1879583"/>
              <a:ext cx="3161114" cy="3161114"/>
            </a:xfrm>
            <a:prstGeom prst="ellipse">
              <a:avLst/>
            </a:prstGeom>
            <a:solidFill>
              <a:schemeClr val="bg1"/>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Oval 7"/>
            <p:cNvSpPr/>
            <p:nvPr/>
          </p:nvSpPr>
          <p:spPr>
            <a:xfrm>
              <a:off x="803456" y="2231597"/>
              <a:ext cx="2457088" cy="2457088"/>
            </a:xfrm>
            <a:prstGeom prst="ellipse">
              <a:avLst/>
            </a:prstGeom>
            <a:solidFill>
              <a:srgbClr val="C000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Oval 8"/>
            <p:cNvSpPr/>
            <p:nvPr/>
          </p:nvSpPr>
          <p:spPr>
            <a:xfrm>
              <a:off x="1354666" y="2782808"/>
              <a:ext cx="1354666" cy="1354666"/>
            </a:xfrm>
            <a:prstGeom prst="ellipse">
              <a:avLst/>
            </a:prstGeom>
            <a:solidFill>
              <a:schemeClr val="bg1"/>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Oval 9"/>
            <p:cNvSpPr/>
            <p:nvPr/>
          </p:nvSpPr>
          <p:spPr>
            <a:xfrm>
              <a:off x="1602242" y="3030383"/>
              <a:ext cx="859516" cy="859516"/>
            </a:xfrm>
            <a:prstGeom prst="ellipse">
              <a:avLst/>
            </a:prstGeom>
            <a:solidFill>
              <a:srgbClr val="C00000"/>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1" name="Freeform 10"/>
          <p:cNvSpPr/>
          <p:nvPr/>
        </p:nvSpPr>
        <p:spPr>
          <a:xfrm>
            <a:off x="7450666" y="892521"/>
            <a:ext cx="2032000" cy="717431"/>
          </a:xfrm>
          <a:custGeom>
            <a:avLst/>
            <a:gdLst>
              <a:gd name="connsiteX0" fmla="*/ 0 w 2032000"/>
              <a:gd name="connsiteY0" fmla="*/ 0 h 717431"/>
              <a:gd name="connsiteX1" fmla="*/ 2032000 w 2032000"/>
              <a:gd name="connsiteY1" fmla="*/ 0 h 717431"/>
              <a:gd name="connsiteX2" fmla="*/ 2032000 w 2032000"/>
              <a:gd name="connsiteY2" fmla="*/ 717431 h 717431"/>
              <a:gd name="connsiteX3" fmla="*/ 0 w 2032000"/>
              <a:gd name="connsiteY3" fmla="*/ 717431 h 717431"/>
              <a:gd name="connsiteX4" fmla="*/ 0 w 2032000"/>
              <a:gd name="connsiteY4" fmla="*/ 0 h 7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717431">
                <a:moveTo>
                  <a:pt x="0" y="0"/>
                </a:moveTo>
                <a:lnTo>
                  <a:pt x="2032000" y="0"/>
                </a:lnTo>
                <a:lnTo>
                  <a:pt x="2032000" y="717431"/>
                </a:lnTo>
                <a:lnTo>
                  <a:pt x="0" y="7174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0040" tIns="57150" rIns="57150" bIns="57150" numCol="1" spcCol="1270" anchor="ctr" anchorCtr="0">
            <a:noAutofit/>
          </a:bodyPr>
          <a:lstStyle/>
          <a:p>
            <a:pPr lvl="0" algn="l" defTabSz="2000250">
              <a:lnSpc>
                <a:spcPct val="90000"/>
              </a:lnSpc>
              <a:spcBef>
                <a:spcPct val="0"/>
              </a:spcBef>
              <a:spcAft>
                <a:spcPct val="35000"/>
              </a:spcAft>
            </a:pPr>
            <a:endParaRPr lang="en-US" sz="4500" kern="1200"/>
          </a:p>
        </p:txBody>
      </p:sp>
      <p:sp>
        <p:nvSpPr>
          <p:cNvPr id="14" name="Freeform 13"/>
          <p:cNvSpPr/>
          <p:nvPr/>
        </p:nvSpPr>
        <p:spPr>
          <a:xfrm>
            <a:off x="7450666" y="1637906"/>
            <a:ext cx="2032000" cy="717431"/>
          </a:xfrm>
          <a:custGeom>
            <a:avLst/>
            <a:gdLst>
              <a:gd name="connsiteX0" fmla="*/ 0 w 2032000"/>
              <a:gd name="connsiteY0" fmla="*/ 0 h 717431"/>
              <a:gd name="connsiteX1" fmla="*/ 2032000 w 2032000"/>
              <a:gd name="connsiteY1" fmla="*/ 0 h 717431"/>
              <a:gd name="connsiteX2" fmla="*/ 2032000 w 2032000"/>
              <a:gd name="connsiteY2" fmla="*/ 717431 h 717431"/>
              <a:gd name="connsiteX3" fmla="*/ 0 w 2032000"/>
              <a:gd name="connsiteY3" fmla="*/ 717431 h 717431"/>
              <a:gd name="connsiteX4" fmla="*/ 0 w 2032000"/>
              <a:gd name="connsiteY4" fmla="*/ 0 h 7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717431">
                <a:moveTo>
                  <a:pt x="0" y="0"/>
                </a:moveTo>
                <a:lnTo>
                  <a:pt x="2032000" y="0"/>
                </a:lnTo>
                <a:lnTo>
                  <a:pt x="2032000" y="717431"/>
                </a:lnTo>
                <a:lnTo>
                  <a:pt x="0" y="7174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0040" tIns="57150" rIns="57150" bIns="57150" numCol="1" spcCol="1270" anchor="ctr" anchorCtr="0">
            <a:noAutofit/>
          </a:bodyPr>
          <a:lstStyle/>
          <a:p>
            <a:pPr lvl="0" algn="l" defTabSz="2000250">
              <a:lnSpc>
                <a:spcPct val="90000"/>
              </a:lnSpc>
              <a:spcBef>
                <a:spcPct val="0"/>
              </a:spcBef>
              <a:spcAft>
                <a:spcPct val="35000"/>
              </a:spcAft>
            </a:pPr>
            <a:endParaRPr lang="en-US" sz="4500" kern="1200"/>
          </a:p>
        </p:txBody>
      </p:sp>
      <p:sp>
        <p:nvSpPr>
          <p:cNvPr id="17" name="Freeform 16"/>
          <p:cNvSpPr/>
          <p:nvPr/>
        </p:nvSpPr>
        <p:spPr>
          <a:xfrm>
            <a:off x="7450666" y="2409748"/>
            <a:ext cx="2032000" cy="717431"/>
          </a:xfrm>
          <a:custGeom>
            <a:avLst/>
            <a:gdLst>
              <a:gd name="connsiteX0" fmla="*/ 0 w 2032000"/>
              <a:gd name="connsiteY0" fmla="*/ 0 h 717431"/>
              <a:gd name="connsiteX1" fmla="*/ 2032000 w 2032000"/>
              <a:gd name="connsiteY1" fmla="*/ 0 h 717431"/>
              <a:gd name="connsiteX2" fmla="*/ 2032000 w 2032000"/>
              <a:gd name="connsiteY2" fmla="*/ 717431 h 717431"/>
              <a:gd name="connsiteX3" fmla="*/ 0 w 2032000"/>
              <a:gd name="connsiteY3" fmla="*/ 717431 h 717431"/>
              <a:gd name="connsiteX4" fmla="*/ 0 w 2032000"/>
              <a:gd name="connsiteY4" fmla="*/ 0 h 7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717431">
                <a:moveTo>
                  <a:pt x="0" y="0"/>
                </a:moveTo>
                <a:lnTo>
                  <a:pt x="2032000" y="0"/>
                </a:lnTo>
                <a:lnTo>
                  <a:pt x="2032000" y="717431"/>
                </a:lnTo>
                <a:lnTo>
                  <a:pt x="0" y="7174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0040" tIns="57150" rIns="57150" bIns="57150" numCol="1" spcCol="1270" anchor="ctr" anchorCtr="0">
            <a:noAutofit/>
          </a:bodyPr>
          <a:lstStyle/>
          <a:p>
            <a:pPr lvl="0" algn="l" defTabSz="2000250">
              <a:lnSpc>
                <a:spcPct val="90000"/>
              </a:lnSpc>
              <a:spcBef>
                <a:spcPct val="0"/>
              </a:spcBef>
              <a:spcAft>
                <a:spcPct val="35000"/>
              </a:spcAft>
            </a:pPr>
            <a:endParaRPr lang="en-US" sz="4500" kern="1200" dirty="0"/>
          </a:p>
        </p:txBody>
      </p:sp>
      <p:sp>
        <p:nvSpPr>
          <p:cNvPr id="20" name="Freeform 19"/>
          <p:cNvSpPr/>
          <p:nvPr/>
        </p:nvSpPr>
        <p:spPr>
          <a:xfrm>
            <a:off x="7450666" y="3152105"/>
            <a:ext cx="2032000" cy="717431"/>
          </a:xfrm>
          <a:custGeom>
            <a:avLst/>
            <a:gdLst>
              <a:gd name="connsiteX0" fmla="*/ 0 w 2032000"/>
              <a:gd name="connsiteY0" fmla="*/ 0 h 717431"/>
              <a:gd name="connsiteX1" fmla="*/ 2032000 w 2032000"/>
              <a:gd name="connsiteY1" fmla="*/ 0 h 717431"/>
              <a:gd name="connsiteX2" fmla="*/ 2032000 w 2032000"/>
              <a:gd name="connsiteY2" fmla="*/ 717431 h 717431"/>
              <a:gd name="connsiteX3" fmla="*/ 0 w 2032000"/>
              <a:gd name="connsiteY3" fmla="*/ 717431 h 717431"/>
              <a:gd name="connsiteX4" fmla="*/ 0 w 2032000"/>
              <a:gd name="connsiteY4" fmla="*/ 0 h 7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717431">
                <a:moveTo>
                  <a:pt x="0" y="0"/>
                </a:moveTo>
                <a:lnTo>
                  <a:pt x="2032000" y="0"/>
                </a:lnTo>
                <a:lnTo>
                  <a:pt x="2032000" y="717431"/>
                </a:lnTo>
                <a:lnTo>
                  <a:pt x="0" y="7174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0040" tIns="57150" rIns="57150" bIns="57150" numCol="1" spcCol="1270" anchor="ctr" anchorCtr="0">
            <a:noAutofit/>
          </a:bodyPr>
          <a:lstStyle/>
          <a:p>
            <a:pPr lvl="0" algn="l" defTabSz="2000250">
              <a:lnSpc>
                <a:spcPct val="90000"/>
              </a:lnSpc>
              <a:spcBef>
                <a:spcPct val="0"/>
              </a:spcBef>
              <a:spcAft>
                <a:spcPct val="35000"/>
              </a:spcAft>
            </a:pPr>
            <a:endParaRPr lang="en-US" sz="4500" kern="1200" dirty="0"/>
          </a:p>
        </p:txBody>
      </p:sp>
      <p:sp>
        <p:nvSpPr>
          <p:cNvPr id="23" name="Freeform 22"/>
          <p:cNvSpPr/>
          <p:nvPr/>
        </p:nvSpPr>
        <p:spPr>
          <a:xfrm>
            <a:off x="7450666" y="3872788"/>
            <a:ext cx="2032000" cy="717431"/>
          </a:xfrm>
          <a:custGeom>
            <a:avLst/>
            <a:gdLst>
              <a:gd name="connsiteX0" fmla="*/ 0 w 2032000"/>
              <a:gd name="connsiteY0" fmla="*/ 0 h 717431"/>
              <a:gd name="connsiteX1" fmla="*/ 2032000 w 2032000"/>
              <a:gd name="connsiteY1" fmla="*/ 0 h 717431"/>
              <a:gd name="connsiteX2" fmla="*/ 2032000 w 2032000"/>
              <a:gd name="connsiteY2" fmla="*/ 717431 h 717431"/>
              <a:gd name="connsiteX3" fmla="*/ 0 w 2032000"/>
              <a:gd name="connsiteY3" fmla="*/ 717431 h 717431"/>
              <a:gd name="connsiteX4" fmla="*/ 0 w 2032000"/>
              <a:gd name="connsiteY4" fmla="*/ 0 h 717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717431">
                <a:moveTo>
                  <a:pt x="0" y="0"/>
                </a:moveTo>
                <a:lnTo>
                  <a:pt x="2032000" y="0"/>
                </a:lnTo>
                <a:lnTo>
                  <a:pt x="2032000" y="717431"/>
                </a:lnTo>
                <a:lnTo>
                  <a:pt x="0" y="7174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0040" tIns="57150" rIns="57150" bIns="57150" numCol="1" spcCol="1270" anchor="ctr" anchorCtr="0">
            <a:noAutofit/>
          </a:bodyPr>
          <a:lstStyle/>
          <a:p>
            <a:pPr lvl="0" algn="l" defTabSz="2000250">
              <a:lnSpc>
                <a:spcPct val="90000"/>
              </a:lnSpc>
              <a:spcBef>
                <a:spcPct val="0"/>
              </a:spcBef>
              <a:spcAft>
                <a:spcPct val="35000"/>
              </a:spcAft>
            </a:pPr>
            <a:endParaRPr lang="en-US" sz="4500" kern="1200" dirty="0"/>
          </a:p>
        </p:txBody>
      </p:sp>
      <p:sp>
        <p:nvSpPr>
          <p:cNvPr id="3" name="TextBox 2"/>
          <p:cNvSpPr txBox="1"/>
          <p:nvPr/>
        </p:nvSpPr>
        <p:spPr>
          <a:xfrm>
            <a:off x="4761310" y="3218432"/>
            <a:ext cx="5191582" cy="584775"/>
          </a:xfrm>
          <a:prstGeom prst="rect">
            <a:avLst/>
          </a:prstGeom>
          <a:noFill/>
        </p:spPr>
        <p:txBody>
          <a:bodyPr wrap="square" rtlCol="0">
            <a:spAutoFit/>
          </a:bodyPr>
          <a:lstStyle/>
          <a:p>
            <a:r>
              <a:rPr lang="en-IN" sz="3200" b="1" dirty="0" smtClean="0"/>
              <a:t>Target marketing</a:t>
            </a:r>
            <a:endParaRPr lang="en-IN" sz="32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sp>
        <p:nvSpPr>
          <p:cNvPr id="19" name="Freeform 18"/>
          <p:cNvSpPr/>
          <p:nvPr/>
        </p:nvSpPr>
        <p:spPr>
          <a:xfrm flipH="1">
            <a:off x="2007352" y="3236388"/>
            <a:ext cx="2796438" cy="548861"/>
          </a:xfrm>
          <a:custGeom>
            <a:avLst/>
            <a:gdLst>
              <a:gd name="connsiteX0" fmla="*/ 863706 w 2796438"/>
              <a:gd name="connsiteY0" fmla="*/ 0 h 548861"/>
              <a:gd name="connsiteX1" fmla="*/ 0 w 2796438"/>
              <a:gd name="connsiteY1" fmla="*/ 0 h 548861"/>
              <a:gd name="connsiteX2" fmla="*/ 173400 w 2796438"/>
              <a:gd name="connsiteY2" fmla="*/ 173400 h 548861"/>
              <a:gd name="connsiteX3" fmla="*/ 42480 w 2796438"/>
              <a:gd name="connsiteY3" fmla="*/ 173400 h 548861"/>
              <a:gd name="connsiteX4" fmla="*/ 42480 w 2796438"/>
              <a:gd name="connsiteY4" fmla="*/ 375463 h 548861"/>
              <a:gd name="connsiteX5" fmla="*/ 173399 w 2796438"/>
              <a:gd name="connsiteY5" fmla="*/ 375463 h 548861"/>
              <a:gd name="connsiteX6" fmla="*/ 0 w 2796438"/>
              <a:gd name="connsiteY6" fmla="*/ 548861 h 548861"/>
              <a:gd name="connsiteX7" fmla="*/ 863706 w 2796438"/>
              <a:gd name="connsiteY7" fmla="*/ 548861 h 548861"/>
              <a:gd name="connsiteX8" fmla="*/ 1037104 w 2796438"/>
              <a:gd name="connsiteY8" fmla="*/ 375463 h 548861"/>
              <a:gd name="connsiteX9" fmla="*/ 2184387 w 2796438"/>
              <a:gd name="connsiteY9" fmla="*/ 375463 h 548861"/>
              <a:gd name="connsiteX10" fmla="*/ 2184387 w 2796438"/>
              <a:gd name="connsiteY10" fmla="*/ 476494 h 548861"/>
              <a:gd name="connsiteX11" fmla="*/ 2796438 w 2796438"/>
              <a:gd name="connsiteY11" fmla="*/ 274431 h 548861"/>
              <a:gd name="connsiteX12" fmla="*/ 2184387 w 2796438"/>
              <a:gd name="connsiteY12" fmla="*/ 72369 h 548861"/>
              <a:gd name="connsiteX13" fmla="*/ 2184387 w 2796438"/>
              <a:gd name="connsiteY13" fmla="*/ 173400 h 548861"/>
              <a:gd name="connsiteX14" fmla="*/ 1037106 w 2796438"/>
              <a:gd name="connsiteY14" fmla="*/ 173400 h 54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6438" h="548861">
                <a:moveTo>
                  <a:pt x="863706" y="0"/>
                </a:moveTo>
                <a:lnTo>
                  <a:pt x="0" y="0"/>
                </a:lnTo>
                <a:lnTo>
                  <a:pt x="173400" y="173400"/>
                </a:lnTo>
                <a:lnTo>
                  <a:pt x="42480" y="173400"/>
                </a:lnTo>
                <a:lnTo>
                  <a:pt x="42480" y="375463"/>
                </a:lnTo>
                <a:lnTo>
                  <a:pt x="173399" y="375463"/>
                </a:lnTo>
                <a:lnTo>
                  <a:pt x="0" y="548861"/>
                </a:lnTo>
                <a:lnTo>
                  <a:pt x="863706" y="548861"/>
                </a:lnTo>
                <a:lnTo>
                  <a:pt x="1037104" y="375463"/>
                </a:lnTo>
                <a:lnTo>
                  <a:pt x="2184387" y="375463"/>
                </a:lnTo>
                <a:lnTo>
                  <a:pt x="2184387" y="476494"/>
                </a:lnTo>
                <a:lnTo>
                  <a:pt x="2796438" y="274431"/>
                </a:lnTo>
                <a:lnTo>
                  <a:pt x="2184387" y="72369"/>
                </a:lnTo>
                <a:lnTo>
                  <a:pt x="2184387" y="173400"/>
                </a:lnTo>
                <a:lnTo>
                  <a:pt x="1037106" y="173400"/>
                </a:lnTo>
                <a:close/>
              </a:path>
            </a:pathLst>
          </a:custGeom>
          <a:solidFill>
            <a:srgbClr val="FFD73C"/>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82007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1+#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b="1" dirty="0">
                <a:solidFill>
                  <a:srgbClr val="002060"/>
                </a:solidFill>
                <a:latin typeface="Georgia" panose="02040502050405020303" pitchFamily="18" charset="0"/>
              </a:rPr>
              <a:t>Target Marketing</a:t>
            </a:r>
          </a:p>
        </p:txBody>
      </p:sp>
      <p:sp>
        <p:nvSpPr>
          <p:cNvPr id="3" name="Content Placeholder 2"/>
          <p:cNvSpPr>
            <a:spLocks noGrp="1"/>
          </p:cNvSpPr>
          <p:nvPr>
            <p:ph idx="1"/>
          </p:nvPr>
        </p:nvSpPr>
        <p:spPr>
          <a:xfrm>
            <a:off x="211399" y="1690688"/>
            <a:ext cx="10515600" cy="3924666"/>
          </a:xfrm>
        </p:spPr>
        <p:txBody>
          <a:bodyPr vert="horz" lIns="91440" tIns="45720" rIns="91440" bIns="45720" rtlCol="0">
            <a:normAutofit/>
          </a:bodyPr>
          <a:lstStyle/>
          <a:p>
            <a:r>
              <a:rPr lang="en-US" sz="2400" b="1" dirty="0"/>
              <a:t>While selling the 10 carat jewelry, you will realize that the choices of young girls are different from those of the matured women.</a:t>
            </a:r>
          </a:p>
          <a:p>
            <a:r>
              <a:rPr lang="en-US" sz="2400" b="1" dirty="0"/>
              <a:t>You have to have products that suit the moods and aspirations of each such group within the broad market segment. </a:t>
            </a:r>
          </a:p>
          <a:p>
            <a:r>
              <a:rPr lang="en-US" sz="2400" b="1" dirty="0"/>
              <a:t>That will help you to attract all sub-groups of customers with fascination towards specific nuances. </a:t>
            </a:r>
          </a:p>
          <a:p>
            <a:r>
              <a:rPr lang="en-US" sz="2400" b="1" dirty="0"/>
              <a:t>Strategy to meet the differentiated needs and aspiration of different groups of customers by customizing solutions to fit their unique requirements is target marketing.</a:t>
            </a:r>
          </a:p>
        </p:txBody>
      </p:sp>
    </p:spTree>
    <p:extLst>
      <p:ext uri="{BB962C8B-B14F-4D97-AF65-F5344CB8AC3E}">
        <p14:creationId xmlns:p14="http://schemas.microsoft.com/office/powerpoint/2010/main" val="37152695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rPr>
              <a:t>Target </a:t>
            </a:r>
            <a:r>
              <a:rPr lang="en-IN" sz="3200" b="1" dirty="0" smtClean="0">
                <a:solidFill>
                  <a:schemeClr val="accent5">
                    <a:lumMod val="75000"/>
                  </a:schemeClr>
                </a:solidFill>
              </a:rPr>
              <a:t>Marketing Steps</a:t>
            </a:r>
            <a:endParaRPr lang="en-US" sz="3200" b="1" dirty="0">
              <a:solidFill>
                <a:schemeClr val="accent5">
                  <a:lumMod val="75000"/>
                </a:schemeClr>
              </a:solidFill>
            </a:endParaRPr>
          </a:p>
        </p:txBody>
      </p:sp>
      <p:sp>
        <p:nvSpPr>
          <p:cNvPr id="3" name="Content Placeholder 2"/>
          <p:cNvSpPr>
            <a:spLocks noGrp="1"/>
          </p:cNvSpPr>
          <p:nvPr>
            <p:ph idx="1"/>
          </p:nvPr>
        </p:nvSpPr>
        <p:spPr>
          <a:xfrm>
            <a:off x="838200" y="1406206"/>
            <a:ext cx="10028027" cy="4579391"/>
          </a:xfrm>
        </p:spPr>
        <p:txBody>
          <a:bodyPr>
            <a:normAutofit fontScale="92500" lnSpcReduction="10000"/>
          </a:bodyPr>
          <a:lstStyle/>
          <a:p>
            <a:r>
              <a:rPr lang="en-IN" b="1" dirty="0">
                <a:solidFill>
                  <a:srgbClr val="0070C0"/>
                </a:solidFill>
              </a:rPr>
              <a:t>Segment The Market: </a:t>
            </a:r>
            <a:r>
              <a:rPr lang="en-IN" b="1" dirty="0"/>
              <a:t>Segment your business’s serviceable market according to </a:t>
            </a:r>
            <a:r>
              <a:rPr lang="en-IN" b="1" dirty="0" smtClean="0"/>
              <a:t>any of the </a:t>
            </a:r>
            <a:r>
              <a:rPr lang="en-IN" b="1" dirty="0"/>
              <a:t>demographics, </a:t>
            </a:r>
            <a:r>
              <a:rPr lang="en-IN" b="1" dirty="0" smtClean="0"/>
              <a:t>geographic, </a:t>
            </a:r>
            <a:r>
              <a:rPr lang="en-IN" b="1" dirty="0"/>
              <a:t>psychographics, and behavioural patterns.</a:t>
            </a:r>
          </a:p>
          <a:p>
            <a:r>
              <a:rPr lang="en-IN" b="1" dirty="0" err="1">
                <a:solidFill>
                  <a:srgbClr val="0070C0"/>
                </a:solidFill>
              </a:rPr>
              <a:t>Analyze</a:t>
            </a:r>
            <a:r>
              <a:rPr lang="en-IN" b="1" dirty="0">
                <a:solidFill>
                  <a:srgbClr val="0070C0"/>
                </a:solidFill>
              </a:rPr>
              <a:t> </a:t>
            </a:r>
            <a:r>
              <a:rPr lang="en-IN" b="1" dirty="0" smtClean="0">
                <a:solidFill>
                  <a:srgbClr val="0070C0"/>
                </a:solidFill>
              </a:rPr>
              <a:t>the Unique Needs of your Customers: </a:t>
            </a:r>
            <a:r>
              <a:rPr lang="en-IN" b="1" dirty="0" smtClean="0"/>
              <a:t>Know what the customers value most and what the competitors lack.</a:t>
            </a:r>
            <a:endParaRPr lang="en-IN" b="1" dirty="0"/>
          </a:p>
          <a:p>
            <a:r>
              <a:rPr lang="en-IN" b="1" dirty="0" err="1">
                <a:solidFill>
                  <a:srgbClr val="0070C0"/>
                </a:solidFill>
              </a:rPr>
              <a:t>Analyze</a:t>
            </a:r>
            <a:r>
              <a:rPr lang="en-IN" b="1" dirty="0">
                <a:solidFill>
                  <a:srgbClr val="0070C0"/>
                </a:solidFill>
              </a:rPr>
              <a:t> Competition Landscape: </a:t>
            </a:r>
            <a:r>
              <a:rPr lang="en-IN" b="1" dirty="0"/>
              <a:t>What are their value proposition, how are they attracting, acquiring and retaining customers?</a:t>
            </a:r>
          </a:p>
          <a:p>
            <a:r>
              <a:rPr lang="en-IN" b="1" dirty="0" smtClean="0">
                <a:solidFill>
                  <a:srgbClr val="0070C0"/>
                </a:solidFill>
              </a:rPr>
              <a:t>Identify </a:t>
            </a:r>
            <a:r>
              <a:rPr lang="en-IN" b="1" dirty="0">
                <a:solidFill>
                  <a:srgbClr val="0070C0"/>
                </a:solidFill>
              </a:rPr>
              <a:t>Your </a:t>
            </a:r>
            <a:r>
              <a:rPr lang="en-IN" b="1" dirty="0" smtClean="0">
                <a:solidFill>
                  <a:srgbClr val="0070C0"/>
                </a:solidFill>
              </a:rPr>
              <a:t>Differentiators: </a:t>
            </a:r>
            <a:r>
              <a:rPr lang="en-IN" b="1" dirty="0"/>
              <a:t>Your </a:t>
            </a:r>
            <a:r>
              <a:rPr lang="en-IN" b="1" dirty="0" smtClean="0"/>
              <a:t>superior value proposition differentiates </a:t>
            </a:r>
            <a:r>
              <a:rPr lang="en-IN" b="1" dirty="0"/>
              <a:t>you from the competitors. It is why the customers will prefer your product over others</a:t>
            </a:r>
            <a:r>
              <a:rPr lang="en-IN" b="1" dirty="0" smtClean="0"/>
              <a:t>.</a:t>
            </a:r>
          </a:p>
          <a:p>
            <a:r>
              <a:rPr lang="en-US" b="1" dirty="0">
                <a:solidFill>
                  <a:srgbClr val="0070C0"/>
                </a:solidFill>
              </a:rPr>
              <a:t>Promote: </a:t>
            </a:r>
            <a:r>
              <a:rPr lang="en-US" b="1" dirty="0" smtClean="0"/>
              <a:t>Introduce promotional schemes that is viewed as attractive by the target customers.</a:t>
            </a:r>
            <a:endParaRPr lang="en-IN" b="1" dirty="0"/>
          </a:p>
        </p:txBody>
      </p:sp>
    </p:spTree>
    <p:extLst>
      <p:ext uri="{BB962C8B-B14F-4D97-AF65-F5344CB8AC3E}">
        <p14:creationId xmlns:p14="http://schemas.microsoft.com/office/powerpoint/2010/main" val="33468789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8948" y="1432169"/>
            <a:ext cx="10515600" cy="4351338"/>
          </a:xfrm>
        </p:spPr>
        <p:txBody>
          <a:bodyPr/>
          <a:lstStyle/>
          <a:p>
            <a:r>
              <a:rPr lang="en-US" b="1" dirty="0">
                <a:solidFill>
                  <a:schemeClr val="accent5">
                    <a:lumMod val="50000"/>
                  </a:schemeClr>
                </a:solidFill>
              </a:rPr>
              <a:t>Target market / market niche </a:t>
            </a:r>
          </a:p>
          <a:p>
            <a:pPr lvl="1"/>
            <a:r>
              <a:rPr lang="en-US" sz="2800" b="1" dirty="0">
                <a:solidFill>
                  <a:schemeClr val="accent5">
                    <a:lumMod val="50000"/>
                  </a:schemeClr>
                </a:solidFill>
              </a:rPr>
              <a:t>Target a niche within segment (a place within a market segment that represents a narrower group of customers with similar </a:t>
            </a:r>
            <a:r>
              <a:rPr lang="en-US" sz="2800" b="1" dirty="0" smtClean="0">
                <a:solidFill>
                  <a:schemeClr val="accent5">
                    <a:lumMod val="50000"/>
                  </a:schemeClr>
                </a:solidFill>
              </a:rPr>
              <a:t>interests but with some fineness.)</a:t>
            </a:r>
            <a:endParaRPr lang="en-US" sz="2800" b="1" dirty="0">
              <a:solidFill>
                <a:schemeClr val="accent5">
                  <a:lumMod val="50000"/>
                </a:schemeClr>
              </a:solidFill>
            </a:endParaRPr>
          </a:p>
          <a:p>
            <a:pPr lvl="1"/>
            <a:r>
              <a:rPr lang="en-US" sz="2800" b="1" dirty="0">
                <a:solidFill>
                  <a:schemeClr val="accent5">
                    <a:lumMod val="50000"/>
                  </a:schemeClr>
                </a:solidFill>
              </a:rPr>
              <a:t>Understand the </a:t>
            </a:r>
            <a:r>
              <a:rPr lang="en-US" sz="2800" b="1" dirty="0" smtClean="0">
                <a:solidFill>
                  <a:schemeClr val="accent5">
                    <a:lumMod val="50000"/>
                  </a:schemeClr>
                </a:solidFill>
              </a:rPr>
              <a:t>specific needs.</a:t>
            </a:r>
            <a:endParaRPr lang="en-US" sz="2800" b="1" dirty="0">
              <a:solidFill>
                <a:schemeClr val="accent5">
                  <a:lumMod val="50000"/>
                </a:schemeClr>
              </a:solidFill>
            </a:endParaRPr>
          </a:p>
          <a:p>
            <a:pPr lvl="1"/>
            <a:r>
              <a:rPr lang="en-US" sz="2800" b="1" dirty="0">
                <a:solidFill>
                  <a:schemeClr val="accent5">
                    <a:lumMod val="50000"/>
                  </a:schemeClr>
                </a:solidFill>
              </a:rPr>
              <a:t>Meet its customers’ </a:t>
            </a:r>
            <a:r>
              <a:rPr lang="en-US" sz="2800" b="1" dirty="0" smtClean="0">
                <a:solidFill>
                  <a:schemeClr val="accent5">
                    <a:lumMod val="50000"/>
                  </a:schemeClr>
                </a:solidFill>
              </a:rPr>
              <a:t>specific needs</a:t>
            </a:r>
            <a:r>
              <a:rPr lang="en-US" sz="2800" b="1" dirty="0">
                <a:solidFill>
                  <a:schemeClr val="accent5">
                    <a:lumMod val="50000"/>
                  </a:schemeClr>
                </a:solidFill>
              </a:rPr>
              <a:t>.</a:t>
            </a:r>
          </a:p>
          <a:p>
            <a:pPr lvl="1"/>
            <a:r>
              <a:rPr lang="en-US" sz="2800" b="1" dirty="0">
                <a:solidFill>
                  <a:schemeClr val="accent5">
                    <a:lumMod val="50000"/>
                  </a:schemeClr>
                </a:solidFill>
              </a:rPr>
              <a:t>You </a:t>
            </a:r>
            <a:r>
              <a:rPr lang="en-US" sz="2800" b="1" dirty="0" smtClean="0">
                <a:solidFill>
                  <a:schemeClr val="accent5">
                    <a:lumMod val="50000"/>
                  </a:schemeClr>
                </a:solidFill>
              </a:rPr>
              <a:t>solve </a:t>
            </a:r>
            <a:r>
              <a:rPr lang="en-US" sz="2800" b="1" dirty="0">
                <a:solidFill>
                  <a:schemeClr val="accent5">
                    <a:lumMod val="50000"/>
                  </a:schemeClr>
                </a:solidFill>
              </a:rPr>
              <a:t>specific </a:t>
            </a:r>
            <a:r>
              <a:rPr lang="en-US" sz="2800" b="1" dirty="0" smtClean="0">
                <a:solidFill>
                  <a:schemeClr val="accent5">
                    <a:lumMod val="50000"/>
                  </a:schemeClr>
                </a:solidFill>
              </a:rPr>
              <a:t>problem of a niche market.</a:t>
            </a:r>
            <a:endParaRPr lang="en-US" sz="2800" b="1" dirty="0">
              <a:solidFill>
                <a:schemeClr val="accent5">
                  <a:lumMod val="50000"/>
                </a:schemeClr>
              </a:solidFill>
            </a:endParaRPr>
          </a:p>
          <a:p>
            <a:pPr lvl="1"/>
            <a:r>
              <a:rPr lang="en-US" sz="2800" b="1" dirty="0">
                <a:solidFill>
                  <a:schemeClr val="accent5">
                    <a:lumMod val="50000"/>
                  </a:schemeClr>
                </a:solidFill>
              </a:rPr>
              <a:t>Provide customers with </a:t>
            </a:r>
            <a:r>
              <a:rPr lang="en-US" sz="2800" b="1" dirty="0" smtClean="0">
                <a:solidFill>
                  <a:schemeClr val="accent5">
                    <a:lumMod val="50000"/>
                  </a:schemeClr>
                </a:solidFill>
              </a:rPr>
              <a:t>wholesome satisfaction and unique experience.</a:t>
            </a:r>
            <a:endParaRPr lang="en-US" sz="2800" b="1" dirty="0">
              <a:solidFill>
                <a:schemeClr val="accent5">
                  <a:lumMod val="50000"/>
                </a:schemeClr>
              </a:solidFill>
            </a:endParaRPr>
          </a:p>
        </p:txBody>
      </p:sp>
      <p:sp>
        <p:nvSpPr>
          <p:cNvPr id="4" name="Title 1"/>
          <p:cNvSpPr>
            <a:spLocks noGrp="1"/>
          </p:cNvSpPr>
          <p:nvPr>
            <p:ph type="title"/>
          </p:nvPr>
        </p:nvSpPr>
        <p:spPr>
          <a:xfrm>
            <a:off x="838200" y="365125"/>
            <a:ext cx="10515600" cy="1325563"/>
          </a:xfrm>
        </p:spPr>
        <p:txBody>
          <a:bodyPr vert="horz" lIns="91440" tIns="45720" rIns="91440" bIns="45720" rtlCol="0" anchor="ctr">
            <a:normAutofit/>
          </a:bodyPr>
          <a:lstStyle/>
          <a:p>
            <a:r>
              <a:rPr lang="en-US" sz="3600" b="1" dirty="0">
                <a:solidFill>
                  <a:schemeClr val="accent5">
                    <a:lumMod val="75000"/>
                  </a:schemeClr>
                </a:solidFill>
                <a:latin typeface="Georgia" panose="02040502050405020303" pitchFamily="18" charset="0"/>
              </a:rPr>
              <a:t>Target Marketing</a:t>
            </a:r>
          </a:p>
        </p:txBody>
      </p:sp>
    </p:spTree>
    <p:extLst>
      <p:ext uri="{BB962C8B-B14F-4D97-AF65-F5344CB8AC3E}">
        <p14:creationId xmlns:p14="http://schemas.microsoft.com/office/powerpoint/2010/main" val="17510992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C561E-B1E7-4002-AA86-2DF89CD1EF11}"/>
              </a:ext>
            </a:extLst>
          </p:cNvPr>
          <p:cNvSpPr>
            <a:spLocks noGrp="1"/>
          </p:cNvSpPr>
          <p:nvPr>
            <p:ph idx="1"/>
          </p:nvPr>
        </p:nvSpPr>
        <p:spPr>
          <a:xfrm>
            <a:off x="592016" y="2579077"/>
            <a:ext cx="10515600" cy="2098431"/>
          </a:xfrm>
        </p:spPr>
        <p:txBody>
          <a:bodyPr/>
          <a:lstStyle/>
          <a:p>
            <a:pPr marL="0" indent="0">
              <a:buNone/>
            </a:pPr>
            <a:r>
              <a:rPr lang="en-IN" b="1" dirty="0"/>
              <a:t>The marketing mix refers to the set of constructs and actions, or tactics, that a company manoeuvres to promote its brand or product in the market.</a:t>
            </a:r>
          </a:p>
        </p:txBody>
      </p:sp>
      <p:sp>
        <p:nvSpPr>
          <p:cNvPr id="4" name="Title 1">
            <a:extLst>
              <a:ext uri="{FF2B5EF4-FFF2-40B4-BE49-F238E27FC236}">
                <a16:creationId xmlns:a16="http://schemas.microsoft.com/office/drawing/2014/main" id="{B2A6F8B8-5BA8-471F-BF16-90D331EBE3A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600" b="1" dirty="0">
                <a:solidFill>
                  <a:srgbClr val="002060"/>
                </a:solidFill>
                <a:latin typeface="Georgia" panose="02040502050405020303" pitchFamily="18" charset="0"/>
              </a:rPr>
              <a:t>Marketing </a:t>
            </a:r>
            <a:r>
              <a:rPr lang="en-US" sz="3600" b="1" dirty="0" smtClean="0">
                <a:solidFill>
                  <a:srgbClr val="002060"/>
                </a:solidFill>
                <a:latin typeface="Georgia" panose="02040502050405020303" pitchFamily="18" charset="0"/>
              </a:rPr>
              <a:t>Mix </a:t>
            </a:r>
            <a:endParaRPr lang="en-US" sz="3600" b="1" dirty="0">
              <a:solidFill>
                <a:srgbClr val="002060"/>
              </a:solidFill>
              <a:latin typeface="Georgia" panose="02040502050405020303"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370" y="161345"/>
            <a:ext cx="2420510" cy="2420510"/>
          </a:xfrm>
          <a:prstGeom prst="rect">
            <a:avLst/>
          </a:prstGeom>
        </p:spPr>
      </p:pic>
    </p:spTree>
    <p:extLst>
      <p:ext uri="{BB962C8B-B14F-4D97-AF65-F5344CB8AC3E}">
        <p14:creationId xmlns:p14="http://schemas.microsoft.com/office/powerpoint/2010/main" val="42470242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3600" b="1" dirty="0">
                <a:solidFill>
                  <a:srgbClr val="002060"/>
                </a:solidFill>
                <a:latin typeface="Georgia" panose="02040502050405020303" pitchFamily="18" charset="0"/>
              </a:rPr>
              <a:t>Marketing Mix Variables are </a:t>
            </a:r>
          </a:p>
        </p:txBody>
      </p:sp>
      <p:sp>
        <p:nvSpPr>
          <p:cNvPr id="3" name="Content Placeholder 2"/>
          <p:cNvSpPr>
            <a:spLocks noGrp="1"/>
          </p:cNvSpPr>
          <p:nvPr>
            <p:ph idx="1"/>
          </p:nvPr>
        </p:nvSpPr>
        <p:spPr>
          <a:xfrm>
            <a:off x="713117" y="1308938"/>
            <a:ext cx="9726283" cy="1409700"/>
          </a:xfrm>
        </p:spPr>
        <p:txBody>
          <a:bodyPr/>
          <a:lstStyle/>
          <a:p>
            <a:pPr marL="0" indent="0">
              <a:buNone/>
            </a:pPr>
            <a:r>
              <a:rPr lang="en-US" b="1" dirty="0"/>
              <a:t>Product, Price, Place, and Promotion – the four Ps of marketing</a:t>
            </a:r>
          </a:p>
        </p:txBody>
      </p:sp>
      <p:sp>
        <p:nvSpPr>
          <p:cNvPr id="20" name="Freeform 19"/>
          <p:cNvSpPr/>
          <p:nvPr/>
        </p:nvSpPr>
        <p:spPr>
          <a:xfrm>
            <a:off x="498231" y="3263512"/>
            <a:ext cx="2300471" cy="1960579"/>
          </a:xfrm>
          <a:custGeom>
            <a:avLst/>
            <a:gdLst>
              <a:gd name="connsiteX0" fmla="*/ 0 w 2300471"/>
              <a:gd name="connsiteY0" fmla="*/ 1077271 h 2154541"/>
              <a:gd name="connsiteX1" fmla="*/ 538635 w 2300471"/>
              <a:gd name="connsiteY1" fmla="*/ 1 h 2154541"/>
              <a:gd name="connsiteX2" fmla="*/ 1761836 w 2300471"/>
              <a:gd name="connsiteY2" fmla="*/ 1 h 2154541"/>
              <a:gd name="connsiteX3" fmla="*/ 2300471 w 2300471"/>
              <a:gd name="connsiteY3" fmla="*/ 1077271 h 2154541"/>
              <a:gd name="connsiteX4" fmla="*/ 1761836 w 2300471"/>
              <a:gd name="connsiteY4" fmla="*/ 2154540 h 2154541"/>
              <a:gd name="connsiteX5" fmla="*/ 538635 w 2300471"/>
              <a:gd name="connsiteY5" fmla="*/ 2154540 h 2154541"/>
              <a:gd name="connsiteX6" fmla="*/ 0 w 2300471"/>
              <a:gd name="connsiteY6" fmla="*/ 1077271 h 215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0471" h="2154541">
                <a:moveTo>
                  <a:pt x="0" y="1077271"/>
                </a:moveTo>
                <a:lnTo>
                  <a:pt x="538635" y="1"/>
                </a:lnTo>
                <a:lnTo>
                  <a:pt x="1761836" y="1"/>
                </a:lnTo>
                <a:lnTo>
                  <a:pt x="2300471" y="1077271"/>
                </a:lnTo>
                <a:lnTo>
                  <a:pt x="1761836" y="2154540"/>
                </a:lnTo>
                <a:lnTo>
                  <a:pt x="538635" y="2154540"/>
                </a:lnTo>
                <a:lnTo>
                  <a:pt x="0" y="1077271"/>
                </a:lnTo>
                <a:close/>
              </a:path>
            </a:pathLst>
          </a:custGeom>
          <a:solidFill>
            <a:schemeClr val="accent5">
              <a:lumMod val="50000"/>
            </a:schemeClr>
          </a:solidFill>
          <a:scene3d>
            <a:camera prst="orthographicFront"/>
            <a:lightRig rig="threePt" dir="t"/>
          </a:scene3d>
          <a:sp3d>
            <a:bevelT/>
          </a:sp3d>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71251" tIns="378181" rIns="371251" bIns="378181" numCol="1" spcCol="1270" anchor="ctr" anchorCtr="0">
            <a:noAutofit/>
          </a:bodyPr>
          <a:lstStyle/>
          <a:p>
            <a:pPr lvl="0" algn="ctr" defTabSz="1066800">
              <a:lnSpc>
                <a:spcPct val="90000"/>
              </a:lnSpc>
              <a:spcBef>
                <a:spcPct val="0"/>
              </a:spcBef>
              <a:spcAft>
                <a:spcPct val="35000"/>
              </a:spcAft>
            </a:pPr>
            <a:r>
              <a:rPr lang="en-US" sz="2400" b="1" kern="1200" dirty="0" smtClean="0"/>
              <a:t>Product</a:t>
            </a:r>
            <a:endParaRPr lang="en-IN" sz="2400" b="1" kern="1200" dirty="0"/>
          </a:p>
        </p:txBody>
      </p:sp>
      <p:sp>
        <p:nvSpPr>
          <p:cNvPr id="24" name="Freeform 23"/>
          <p:cNvSpPr/>
          <p:nvPr/>
        </p:nvSpPr>
        <p:spPr>
          <a:xfrm>
            <a:off x="2930552" y="3282461"/>
            <a:ext cx="2300471" cy="1960579"/>
          </a:xfrm>
          <a:custGeom>
            <a:avLst/>
            <a:gdLst>
              <a:gd name="connsiteX0" fmla="*/ 0 w 2300471"/>
              <a:gd name="connsiteY0" fmla="*/ 1077271 h 2154541"/>
              <a:gd name="connsiteX1" fmla="*/ 538635 w 2300471"/>
              <a:gd name="connsiteY1" fmla="*/ 1 h 2154541"/>
              <a:gd name="connsiteX2" fmla="*/ 1761836 w 2300471"/>
              <a:gd name="connsiteY2" fmla="*/ 1 h 2154541"/>
              <a:gd name="connsiteX3" fmla="*/ 2300471 w 2300471"/>
              <a:gd name="connsiteY3" fmla="*/ 1077271 h 2154541"/>
              <a:gd name="connsiteX4" fmla="*/ 1761836 w 2300471"/>
              <a:gd name="connsiteY4" fmla="*/ 2154540 h 2154541"/>
              <a:gd name="connsiteX5" fmla="*/ 538635 w 2300471"/>
              <a:gd name="connsiteY5" fmla="*/ 2154540 h 2154541"/>
              <a:gd name="connsiteX6" fmla="*/ 0 w 2300471"/>
              <a:gd name="connsiteY6" fmla="*/ 1077271 h 215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0471" h="2154541">
                <a:moveTo>
                  <a:pt x="0" y="1077271"/>
                </a:moveTo>
                <a:lnTo>
                  <a:pt x="538635" y="1"/>
                </a:lnTo>
                <a:lnTo>
                  <a:pt x="1761836" y="1"/>
                </a:lnTo>
                <a:lnTo>
                  <a:pt x="2300471" y="1077271"/>
                </a:lnTo>
                <a:lnTo>
                  <a:pt x="1761836" y="2154540"/>
                </a:lnTo>
                <a:lnTo>
                  <a:pt x="538635" y="2154540"/>
                </a:lnTo>
                <a:lnTo>
                  <a:pt x="0" y="1077271"/>
                </a:lnTo>
                <a:close/>
              </a:path>
            </a:pathLst>
          </a:custGeom>
          <a:solidFill>
            <a:schemeClr val="accent5">
              <a:lumMod val="50000"/>
            </a:schemeClr>
          </a:solidFill>
          <a:scene3d>
            <a:camera prst="orthographicFront"/>
            <a:lightRig rig="threePt" dir="t"/>
          </a:scene3d>
          <a:sp3d>
            <a:bevelT/>
          </a:sp3d>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71251" tIns="378181" rIns="371251" bIns="378181" numCol="1" spcCol="1270" anchor="ctr" anchorCtr="0">
            <a:noAutofit/>
          </a:bodyPr>
          <a:lstStyle/>
          <a:p>
            <a:pPr lvl="0" algn="ctr" defTabSz="1066800">
              <a:lnSpc>
                <a:spcPct val="90000"/>
              </a:lnSpc>
              <a:spcBef>
                <a:spcPct val="0"/>
              </a:spcBef>
              <a:spcAft>
                <a:spcPct val="35000"/>
              </a:spcAft>
            </a:pPr>
            <a:r>
              <a:rPr lang="en-US" sz="2400" b="1" kern="1200" dirty="0" smtClean="0"/>
              <a:t>Price</a:t>
            </a:r>
            <a:endParaRPr lang="en-IN" sz="2400" b="1" kern="1200" dirty="0"/>
          </a:p>
        </p:txBody>
      </p:sp>
      <p:sp>
        <p:nvSpPr>
          <p:cNvPr id="28" name="Freeform 27"/>
          <p:cNvSpPr/>
          <p:nvPr/>
        </p:nvSpPr>
        <p:spPr>
          <a:xfrm>
            <a:off x="5314396" y="3282460"/>
            <a:ext cx="2300471" cy="1960579"/>
          </a:xfrm>
          <a:custGeom>
            <a:avLst/>
            <a:gdLst>
              <a:gd name="connsiteX0" fmla="*/ 0 w 2300471"/>
              <a:gd name="connsiteY0" fmla="*/ 1077271 h 2154541"/>
              <a:gd name="connsiteX1" fmla="*/ 538635 w 2300471"/>
              <a:gd name="connsiteY1" fmla="*/ 1 h 2154541"/>
              <a:gd name="connsiteX2" fmla="*/ 1761836 w 2300471"/>
              <a:gd name="connsiteY2" fmla="*/ 1 h 2154541"/>
              <a:gd name="connsiteX3" fmla="*/ 2300471 w 2300471"/>
              <a:gd name="connsiteY3" fmla="*/ 1077271 h 2154541"/>
              <a:gd name="connsiteX4" fmla="*/ 1761836 w 2300471"/>
              <a:gd name="connsiteY4" fmla="*/ 2154540 h 2154541"/>
              <a:gd name="connsiteX5" fmla="*/ 538635 w 2300471"/>
              <a:gd name="connsiteY5" fmla="*/ 2154540 h 2154541"/>
              <a:gd name="connsiteX6" fmla="*/ 0 w 2300471"/>
              <a:gd name="connsiteY6" fmla="*/ 1077271 h 215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0471" h="2154541">
                <a:moveTo>
                  <a:pt x="0" y="1077271"/>
                </a:moveTo>
                <a:lnTo>
                  <a:pt x="538635" y="1"/>
                </a:lnTo>
                <a:lnTo>
                  <a:pt x="1761836" y="1"/>
                </a:lnTo>
                <a:lnTo>
                  <a:pt x="2300471" y="1077271"/>
                </a:lnTo>
                <a:lnTo>
                  <a:pt x="1761836" y="2154540"/>
                </a:lnTo>
                <a:lnTo>
                  <a:pt x="538635" y="2154540"/>
                </a:lnTo>
                <a:lnTo>
                  <a:pt x="0" y="1077271"/>
                </a:lnTo>
                <a:close/>
              </a:path>
            </a:pathLst>
          </a:custGeom>
          <a:solidFill>
            <a:schemeClr val="accent5">
              <a:lumMod val="50000"/>
            </a:schemeClr>
          </a:solidFill>
          <a:scene3d>
            <a:camera prst="orthographicFront"/>
            <a:lightRig rig="threePt" dir="t"/>
          </a:scene3d>
          <a:sp3d>
            <a:bevelT/>
          </a:sp3d>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71251" tIns="378181" rIns="371251" bIns="378181" numCol="1" spcCol="1270" anchor="ctr" anchorCtr="0">
            <a:noAutofit/>
          </a:bodyPr>
          <a:lstStyle/>
          <a:p>
            <a:pPr lvl="0" algn="ctr" defTabSz="1066800">
              <a:lnSpc>
                <a:spcPct val="90000"/>
              </a:lnSpc>
              <a:spcBef>
                <a:spcPct val="0"/>
              </a:spcBef>
              <a:spcAft>
                <a:spcPct val="35000"/>
              </a:spcAft>
            </a:pPr>
            <a:r>
              <a:rPr lang="en-US" sz="2400" b="1" kern="1200" dirty="0" smtClean="0"/>
              <a:t>Place</a:t>
            </a:r>
            <a:endParaRPr lang="en-IN" sz="2400" b="1" kern="1200" dirty="0"/>
          </a:p>
        </p:txBody>
      </p:sp>
      <p:sp>
        <p:nvSpPr>
          <p:cNvPr id="32" name="Freeform 31"/>
          <p:cNvSpPr/>
          <p:nvPr/>
        </p:nvSpPr>
        <p:spPr>
          <a:xfrm>
            <a:off x="7663344" y="3282460"/>
            <a:ext cx="2300471" cy="1960579"/>
          </a:xfrm>
          <a:custGeom>
            <a:avLst/>
            <a:gdLst>
              <a:gd name="connsiteX0" fmla="*/ 0 w 2300471"/>
              <a:gd name="connsiteY0" fmla="*/ 1077271 h 2154541"/>
              <a:gd name="connsiteX1" fmla="*/ 538635 w 2300471"/>
              <a:gd name="connsiteY1" fmla="*/ 1 h 2154541"/>
              <a:gd name="connsiteX2" fmla="*/ 1761836 w 2300471"/>
              <a:gd name="connsiteY2" fmla="*/ 1 h 2154541"/>
              <a:gd name="connsiteX3" fmla="*/ 2300471 w 2300471"/>
              <a:gd name="connsiteY3" fmla="*/ 1077271 h 2154541"/>
              <a:gd name="connsiteX4" fmla="*/ 1761836 w 2300471"/>
              <a:gd name="connsiteY4" fmla="*/ 2154540 h 2154541"/>
              <a:gd name="connsiteX5" fmla="*/ 538635 w 2300471"/>
              <a:gd name="connsiteY5" fmla="*/ 2154540 h 2154541"/>
              <a:gd name="connsiteX6" fmla="*/ 0 w 2300471"/>
              <a:gd name="connsiteY6" fmla="*/ 1077271 h 215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0471" h="2154541">
                <a:moveTo>
                  <a:pt x="0" y="1077271"/>
                </a:moveTo>
                <a:lnTo>
                  <a:pt x="538635" y="1"/>
                </a:lnTo>
                <a:lnTo>
                  <a:pt x="1761836" y="1"/>
                </a:lnTo>
                <a:lnTo>
                  <a:pt x="2300471" y="1077271"/>
                </a:lnTo>
                <a:lnTo>
                  <a:pt x="1761836" y="2154540"/>
                </a:lnTo>
                <a:lnTo>
                  <a:pt x="538635" y="2154540"/>
                </a:lnTo>
                <a:lnTo>
                  <a:pt x="0" y="1077271"/>
                </a:lnTo>
                <a:close/>
              </a:path>
            </a:pathLst>
          </a:custGeom>
          <a:solidFill>
            <a:schemeClr val="accent5">
              <a:lumMod val="50000"/>
            </a:schemeClr>
          </a:solidFill>
          <a:scene3d>
            <a:camera prst="orthographicFront"/>
            <a:lightRig rig="threePt" dir="t"/>
          </a:scene3d>
          <a:sp3d>
            <a:bevelT/>
          </a:sp3d>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71251" tIns="378181" rIns="371251" bIns="378181" numCol="1" spcCol="1270" anchor="ctr" anchorCtr="0">
            <a:noAutofit/>
          </a:bodyPr>
          <a:lstStyle/>
          <a:p>
            <a:pPr lvl="0" algn="ctr" defTabSz="1066800">
              <a:lnSpc>
                <a:spcPct val="90000"/>
              </a:lnSpc>
              <a:spcBef>
                <a:spcPct val="0"/>
              </a:spcBef>
              <a:spcAft>
                <a:spcPct val="35000"/>
              </a:spcAft>
            </a:pPr>
            <a:r>
              <a:rPr lang="en-US" sz="2400" b="1" kern="1200" dirty="0" smtClean="0"/>
              <a:t>Promotion</a:t>
            </a:r>
            <a:endParaRPr lang="en-IN" sz="2400" b="1" kern="1200" dirty="0"/>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5399" y="2202871"/>
            <a:ext cx="1535418" cy="1535418"/>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910" y="2364436"/>
            <a:ext cx="1253278" cy="1253278"/>
          </a:xfrm>
          <a:prstGeom prst="rect">
            <a:avLst/>
          </a:prstGeom>
        </p:spPr>
      </p:pic>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7741" y="2202871"/>
            <a:ext cx="1424049" cy="1424049"/>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159" y="2416345"/>
            <a:ext cx="1492754" cy="1492754"/>
          </a:xfrm>
          <a:prstGeom prst="rect">
            <a:avLst/>
          </a:prstGeom>
        </p:spPr>
      </p:pic>
    </p:spTree>
    <p:extLst>
      <p:ext uri="{BB962C8B-B14F-4D97-AF65-F5344CB8AC3E}">
        <p14:creationId xmlns:p14="http://schemas.microsoft.com/office/powerpoint/2010/main" val="661637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05" y="551313"/>
            <a:ext cx="6088827" cy="778098"/>
          </a:xfrm>
        </p:spPr>
        <p:txBody>
          <a:bodyPr vert="horz" lIns="91440" tIns="45720" rIns="91440" bIns="45720" rtlCol="0" anchor="ctr">
            <a:normAutofit/>
          </a:bodyPr>
          <a:lstStyle/>
          <a:p>
            <a:r>
              <a:rPr lang="en-US" sz="3600" b="1" dirty="0">
                <a:solidFill>
                  <a:srgbClr val="002060"/>
                </a:solidFill>
                <a:latin typeface="Georgia" panose="02040502050405020303" pitchFamily="18" charset="0"/>
                <a:ea typeface="+mj-ea"/>
                <a:cs typeface="+mj-cs"/>
              </a:rPr>
              <a:t>Marketing Mix</a:t>
            </a:r>
          </a:p>
        </p:txBody>
      </p:sp>
      <p:sp>
        <p:nvSpPr>
          <p:cNvPr id="3" name="Content Placeholder 2"/>
          <p:cNvSpPr>
            <a:spLocks noGrp="1"/>
          </p:cNvSpPr>
          <p:nvPr>
            <p:ph idx="1"/>
          </p:nvPr>
        </p:nvSpPr>
        <p:spPr>
          <a:xfrm>
            <a:off x="156118" y="1449593"/>
            <a:ext cx="7513412" cy="4192924"/>
          </a:xfrm>
          <a:noFill/>
        </p:spPr>
        <p:style>
          <a:lnRef idx="2">
            <a:schemeClr val="accent1"/>
          </a:lnRef>
          <a:fillRef idx="1">
            <a:schemeClr val="lt1"/>
          </a:fillRef>
          <a:effectRef idx="0">
            <a:schemeClr val="accent1"/>
          </a:effectRef>
          <a:fontRef idx="minor">
            <a:schemeClr val="dk1"/>
          </a:fontRef>
        </p:style>
        <p:txBody>
          <a:bodyPr>
            <a:normAutofit/>
          </a:bodyPr>
          <a:lstStyle/>
          <a:p>
            <a:r>
              <a:rPr lang="en-IN" b="1" dirty="0"/>
              <a:t>The marketing mix is a business tool used in marketing and by marketers. </a:t>
            </a:r>
          </a:p>
          <a:p>
            <a:r>
              <a:rPr lang="en-IN" b="1" dirty="0"/>
              <a:t>The marketing mix is often crucial when determining a product or brand's offer, and is often associated with the four Ps: product, price, place, and promotion.</a:t>
            </a:r>
          </a:p>
          <a:p>
            <a:r>
              <a:rPr lang="en-IN" b="1" dirty="0"/>
              <a:t>The marketing mix refers to the set of actions, or tactics, that a company uses to promote its brand or product in the market. </a:t>
            </a:r>
            <a:endParaRPr lang="en-US" b="1" dirty="0"/>
          </a:p>
        </p:txBody>
      </p:sp>
      <p:graphicFrame>
        <p:nvGraphicFramePr>
          <p:cNvPr id="5" name="Diagram 4"/>
          <p:cNvGraphicFramePr/>
          <p:nvPr>
            <p:extLst/>
          </p:nvPr>
        </p:nvGraphicFramePr>
        <p:xfrm>
          <a:off x="5322277" y="-594296"/>
          <a:ext cx="8320051" cy="5752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val 5"/>
          <p:cNvSpPr/>
          <p:nvPr/>
        </p:nvSpPr>
        <p:spPr>
          <a:xfrm>
            <a:off x="8755345" y="1449593"/>
            <a:ext cx="1795424" cy="1694720"/>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b="1" dirty="0"/>
              <a:t>Marketing </a:t>
            </a:r>
            <a:r>
              <a:rPr lang="en-IN" sz="1800" b="1" dirty="0" smtClean="0"/>
              <a:t>Mix</a:t>
            </a:r>
          </a:p>
          <a:p>
            <a:pPr algn="ctr"/>
            <a:r>
              <a:rPr lang="en-IN" sz="1800" b="1" dirty="0" smtClean="0"/>
              <a:t>Target market</a:t>
            </a:r>
            <a:endParaRPr lang="en-US" sz="1800" b="1" dirty="0"/>
          </a:p>
        </p:txBody>
      </p:sp>
    </p:spTree>
    <p:extLst>
      <p:ext uri="{BB962C8B-B14F-4D97-AF65-F5344CB8AC3E}">
        <p14:creationId xmlns:p14="http://schemas.microsoft.com/office/powerpoint/2010/main" val="46545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p:cNvSpPr/>
          <p:nvPr/>
        </p:nvSpPr>
        <p:spPr>
          <a:xfrm>
            <a:off x="612648" y="4663440"/>
            <a:ext cx="1380573" cy="909996"/>
          </a:xfrm>
          <a:custGeom>
            <a:avLst/>
            <a:gdLst>
              <a:gd name="connsiteX0" fmla="*/ 0 w 864195"/>
              <a:gd name="connsiteY0" fmla="*/ 144035 h 2167466"/>
              <a:gd name="connsiteX1" fmla="*/ 144035 w 864195"/>
              <a:gd name="connsiteY1" fmla="*/ 0 h 2167466"/>
              <a:gd name="connsiteX2" fmla="*/ 720160 w 864195"/>
              <a:gd name="connsiteY2" fmla="*/ 0 h 2167466"/>
              <a:gd name="connsiteX3" fmla="*/ 864195 w 864195"/>
              <a:gd name="connsiteY3" fmla="*/ 144035 h 2167466"/>
              <a:gd name="connsiteX4" fmla="*/ 864195 w 864195"/>
              <a:gd name="connsiteY4" fmla="*/ 2023431 h 2167466"/>
              <a:gd name="connsiteX5" fmla="*/ 720160 w 864195"/>
              <a:gd name="connsiteY5" fmla="*/ 2167466 h 2167466"/>
              <a:gd name="connsiteX6" fmla="*/ 144035 w 864195"/>
              <a:gd name="connsiteY6" fmla="*/ 2167466 h 2167466"/>
              <a:gd name="connsiteX7" fmla="*/ 0 w 864195"/>
              <a:gd name="connsiteY7" fmla="*/ 2023431 h 2167466"/>
              <a:gd name="connsiteX8" fmla="*/ 0 w 864195"/>
              <a:gd name="connsiteY8" fmla="*/ 14403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2167466">
                <a:moveTo>
                  <a:pt x="0" y="144035"/>
                </a:moveTo>
                <a:cubicBezTo>
                  <a:pt x="0" y="64487"/>
                  <a:pt x="64487" y="0"/>
                  <a:pt x="144035" y="0"/>
                </a:cubicBezTo>
                <a:lnTo>
                  <a:pt x="720160" y="0"/>
                </a:lnTo>
                <a:cubicBezTo>
                  <a:pt x="799708" y="0"/>
                  <a:pt x="864195" y="64487"/>
                  <a:pt x="864195" y="144035"/>
                </a:cubicBezTo>
                <a:lnTo>
                  <a:pt x="864195" y="2023431"/>
                </a:lnTo>
                <a:cubicBezTo>
                  <a:pt x="864195" y="2102979"/>
                  <a:pt x="799708" y="2167466"/>
                  <a:pt x="720160" y="2167466"/>
                </a:cubicBezTo>
                <a:lnTo>
                  <a:pt x="144035" y="2167466"/>
                </a:lnTo>
                <a:cubicBezTo>
                  <a:pt x="64487" y="2167466"/>
                  <a:pt x="0" y="2102979"/>
                  <a:pt x="0" y="2023431"/>
                </a:cubicBezTo>
                <a:lnTo>
                  <a:pt x="0" y="144035"/>
                </a:lnTo>
                <a:close/>
              </a:path>
            </a:pathLst>
          </a:custGeom>
          <a:solidFill>
            <a:schemeClr val="accent5">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287" tIns="80287" rIns="80287" bIns="80287" numCol="1" spcCol="1270" anchor="ctr" anchorCtr="0">
            <a:noAutofit/>
          </a:bodyPr>
          <a:lstStyle/>
          <a:p>
            <a:pPr lvl="0" algn="ctr" defTabSz="444500">
              <a:lnSpc>
                <a:spcPct val="90000"/>
              </a:lnSpc>
              <a:spcBef>
                <a:spcPct val="0"/>
              </a:spcBef>
              <a:spcAft>
                <a:spcPct val="35000"/>
              </a:spcAft>
            </a:pPr>
            <a:r>
              <a:rPr lang="en-US" sz="1800" b="1" kern="1200" dirty="0" smtClean="0"/>
              <a:t>Idea</a:t>
            </a:r>
            <a:endParaRPr lang="en-IN" sz="1800" b="1" kern="1200" dirty="0"/>
          </a:p>
        </p:txBody>
      </p:sp>
      <p:sp>
        <p:nvSpPr>
          <p:cNvPr id="13" name="Freeform 12"/>
          <p:cNvSpPr/>
          <p:nvPr/>
        </p:nvSpPr>
        <p:spPr>
          <a:xfrm>
            <a:off x="1809023" y="4114515"/>
            <a:ext cx="1380573" cy="909996"/>
          </a:xfrm>
          <a:custGeom>
            <a:avLst/>
            <a:gdLst>
              <a:gd name="connsiteX0" fmla="*/ 0 w 864195"/>
              <a:gd name="connsiteY0" fmla="*/ 144035 h 2167466"/>
              <a:gd name="connsiteX1" fmla="*/ 144035 w 864195"/>
              <a:gd name="connsiteY1" fmla="*/ 0 h 2167466"/>
              <a:gd name="connsiteX2" fmla="*/ 720160 w 864195"/>
              <a:gd name="connsiteY2" fmla="*/ 0 h 2167466"/>
              <a:gd name="connsiteX3" fmla="*/ 864195 w 864195"/>
              <a:gd name="connsiteY3" fmla="*/ 144035 h 2167466"/>
              <a:gd name="connsiteX4" fmla="*/ 864195 w 864195"/>
              <a:gd name="connsiteY4" fmla="*/ 2023431 h 2167466"/>
              <a:gd name="connsiteX5" fmla="*/ 720160 w 864195"/>
              <a:gd name="connsiteY5" fmla="*/ 2167466 h 2167466"/>
              <a:gd name="connsiteX6" fmla="*/ 144035 w 864195"/>
              <a:gd name="connsiteY6" fmla="*/ 2167466 h 2167466"/>
              <a:gd name="connsiteX7" fmla="*/ 0 w 864195"/>
              <a:gd name="connsiteY7" fmla="*/ 2023431 h 2167466"/>
              <a:gd name="connsiteX8" fmla="*/ 0 w 864195"/>
              <a:gd name="connsiteY8" fmla="*/ 14403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2167466">
                <a:moveTo>
                  <a:pt x="0" y="144035"/>
                </a:moveTo>
                <a:cubicBezTo>
                  <a:pt x="0" y="64487"/>
                  <a:pt x="64487" y="0"/>
                  <a:pt x="144035" y="0"/>
                </a:cubicBezTo>
                <a:lnTo>
                  <a:pt x="720160" y="0"/>
                </a:lnTo>
                <a:cubicBezTo>
                  <a:pt x="799708" y="0"/>
                  <a:pt x="864195" y="64487"/>
                  <a:pt x="864195" y="144035"/>
                </a:cubicBezTo>
                <a:lnTo>
                  <a:pt x="864195" y="2023431"/>
                </a:lnTo>
                <a:cubicBezTo>
                  <a:pt x="864195" y="2102979"/>
                  <a:pt x="799708" y="2167466"/>
                  <a:pt x="720160" y="2167466"/>
                </a:cubicBezTo>
                <a:lnTo>
                  <a:pt x="144035" y="2167466"/>
                </a:lnTo>
                <a:cubicBezTo>
                  <a:pt x="64487" y="2167466"/>
                  <a:pt x="0" y="2102979"/>
                  <a:pt x="0" y="2023431"/>
                </a:cubicBezTo>
                <a:lnTo>
                  <a:pt x="0" y="144035"/>
                </a:lnTo>
                <a:close/>
              </a:path>
            </a:pathLst>
          </a:custGeom>
          <a:solidFill>
            <a:srgbClr val="394E4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287" tIns="80287" rIns="80287" bIns="80287" numCol="1" spcCol="1270" anchor="ctr" anchorCtr="0">
            <a:noAutofit/>
          </a:bodyPr>
          <a:lstStyle/>
          <a:p>
            <a:pPr lvl="0" algn="ctr" defTabSz="444500">
              <a:lnSpc>
                <a:spcPct val="90000"/>
              </a:lnSpc>
              <a:spcBef>
                <a:spcPct val="0"/>
              </a:spcBef>
              <a:spcAft>
                <a:spcPct val="35000"/>
              </a:spcAft>
            </a:pPr>
            <a:r>
              <a:rPr lang="en-US" sz="1800" b="1" kern="1200" dirty="0" smtClean="0"/>
              <a:t>Define</a:t>
            </a:r>
            <a:endParaRPr lang="en-IN" sz="1800" b="1" kern="1200" dirty="0"/>
          </a:p>
        </p:txBody>
      </p:sp>
      <p:sp>
        <p:nvSpPr>
          <p:cNvPr id="14" name="Freeform 13"/>
          <p:cNvSpPr/>
          <p:nvPr/>
        </p:nvSpPr>
        <p:spPr>
          <a:xfrm>
            <a:off x="3005398" y="3565588"/>
            <a:ext cx="1380573" cy="909996"/>
          </a:xfrm>
          <a:custGeom>
            <a:avLst/>
            <a:gdLst>
              <a:gd name="connsiteX0" fmla="*/ 0 w 864195"/>
              <a:gd name="connsiteY0" fmla="*/ 144035 h 2167466"/>
              <a:gd name="connsiteX1" fmla="*/ 144035 w 864195"/>
              <a:gd name="connsiteY1" fmla="*/ 0 h 2167466"/>
              <a:gd name="connsiteX2" fmla="*/ 720160 w 864195"/>
              <a:gd name="connsiteY2" fmla="*/ 0 h 2167466"/>
              <a:gd name="connsiteX3" fmla="*/ 864195 w 864195"/>
              <a:gd name="connsiteY3" fmla="*/ 144035 h 2167466"/>
              <a:gd name="connsiteX4" fmla="*/ 864195 w 864195"/>
              <a:gd name="connsiteY4" fmla="*/ 2023431 h 2167466"/>
              <a:gd name="connsiteX5" fmla="*/ 720160 w 864195"/>
              <a:gd name="connsiteY5" fmla="*/ 2167466 h 2167466"/>
              <a:gd name="connsiteX6" fmla="*/ 144035 w 864195"/>
              <a:gd name="connsiteY6" fmla="*/ 2167466 h 2167466"/>
              <a:gd name="connsiteX7" fmla="*/ 0 w 864195"/>
              <a:gd name="connsiteY7" fmla="*/ 2023431 h 2167466"/>
              <a:gd name="connsiteX8" fmla="*/ 0 w 864195"/>
              <a:gd name="connsiteY8" fmla="*/ 14403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2167466">
                <a:moveTo>
                  <a:pt x="0" y="144035"/>
                </a:moveTo>
                <a:cubicBezTo>
                  <a:pt x="0" y="64487"/>
                  <a:pt x="64487" y="0"/>
                  <a:pt x="144035" y="0"/>
                </a:cubicBezTo>
                <a:lnTo>
                  <a:pt x="720160" y="0"/>
                </a:lnTo>
                <a:cubicBezTo>
                  <a:pt x="799708" y="0"/>
                  <a:pt x="864195" y="64487"/>
                  <a:pt x="864195" y="144035"/>
                </a:cubicBezTo>
                <a:lnTo>
                  <a:pt x="864195" y="2023431"/>
                </a:lnTo>
                <a:cubicBezTo>
                  <a:pt x="864195" y="2102979"/>
                  <a:pt x="799708" y="2167466"/>
                  <a:pt x="720160" y="2167466"/>
                </a:cubicBezTo>
                <a:lnTo>
                  <a:pt x="144035" y="2167466"/>
                </a:lnTo>
                <a:cubicBezTo>
                  <a:pt x="64487" y="2167466"/>
                  <a:pt x="0" y="2102979"/>
                  <a:pt x="0" y="2023431"/>
                </a:cubicBezTo>
                <a:lnTo>
                  <a:pt x="0" y="144035"/>
                </a:lnTo>
                <a:close/>
              </a:path>
            </a:pathLst>
          </a:custGeom>
          <a:solidFill>
            <a:srgbClr val="405B7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287" tIns="80287" rIns="80287" bIns="80287" numCol="1" spcCol="1270" anchor="ctr" anchorCtr="0">
            <a:noAutofit/>
          </a:bodyPr>
          <a:lstStyle/>
          <a:p>
            <a:pPr lvl="0" algn="ctr" defTabSz="444500">
              <a:lnSpc>
                <a:spcPct val="90000"/>
              </a:lnSpc>
              <a:spcBef>
                <a:spcPct val="0"/>
              </a:spcBef>
              <a:spcAft>
                <a:spcPct val="35000"/>
              </a:spcAft>
            </a:pPr>
            <a:r>
              <a:rPr lang="en-US" sz="1800" b="1" kern="1200" dirty="0" smtClean="0"/>
              <a:t>Prototype</a:t>
            </a:r>
            <a:endParaRPr lang="en-IN" sz="1800" b="1" kern="1200" dirty="0"/>
          </a:p>
        </p:txBody>
      </p:sp>
      <p:sp>
        <p:nvSpPr>
          <p:cNvPr id="15" name="Freeform 14"/>
          <p:cNvSpPr/>
          <p:nvPr/>
        </p:nvSpPr>
        <p:spPr>
          <a:xfrm>
            <a:off x="4201773" y="3016661"/>
            <a:ext cx="1380573" cy="909996"/>
          </a:xfrm>
          <a:custGeom>
            <a:avLst/>
            <a:gdLst>
              <a:gd name="connsiteX0" fmla="*/ 0 w 864195"/>
              <a:gd name="connsiteY0" fmla="*/ 144035 h 2167466"/>
              <a:gd name="connsiteX1" fmla="*/ 144035 w 864195"/>
              <a:gd name="connsiteY1" fmla="*/ 0 h 2167466"/>
              <a:gd name="connsiteX2" fmla="*/ 720160 w 864195"/>
              <a:gd name="connsiteY2" fmla="*/ 0 h 2167466"/>
              <a:gd name="connsiteX3" fmla="*/ 864195 w 864195"/>
              <a:gd name="connsiteY3" fmla="*/ 144035 h 2167466"/>
              <a:gd name="connsiteX4" fmla="*/ 864195 w 864195"/>
              <a:gd name="connsiteY4" fmla="*/ 2023431 h 2167466"/>
              <a:gd name="connsiteX5" fmla="*/ 720160 w 864195"/>
              <a:gd name="connsiteY5" fmla="*/ 2167466 h 2167466"/>
              <a:gd name="connsiteX6" fmla="*/ 144035 w 864195"/>
              <a:gd name="connsiteY6" fmla="*/ 2167466 h 2167466"/>
              <a:gd name="connsiteX7" fmla="*/ 0 w 864195"/>
              <a:gd name="connsiteY7" fmla="*/ 2023431 h 2167466"/>
              <a:gd name="connsiteX8" fmla="*/ 0 w 864195"/>
              <a:gd name="connsiteY8" fmla="*/ 14403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2167466">
                <a:moveTo>
                  <a:pt x="0" y="144035"/>
                </a:moveTo>
                <a:cubicBezTo>
                  <a:pt x="0" y="64487"/>
                  <a:pt x="64487" y="0"/>
                  <a:pt x="144035" y="0"/>
                </a:cubicBezTo>
                <a:lnTo>
                  <a:pt x="720160" y="0"/>
                </a:lnTo>
                <a:cubicBezTo>
                  <a:pt x="799708" y="0"/>
                  <a:pt x="864195" y="64487"/>
                  <a:pt x="864195" y="144035"/>
                </a:cubicBezTo>
                <a:lnTo>
                  <a:pt x="864195" y="2023431"/>
                </a:lnTo>
                <a:cubicBezTo>
                  <a:pt x="864195" y="2102979"/>
                  <a:pt x="799708" y="2167466"/>
                  <a:pt x="720160" y="2167466"/>
                </a:cubicBezTo>
                <a:lnTo>
                  <a:pt x="144035" y="2167466"/>
                </a:lnTo>
                <a:cubicBezTo>
                  <a:pt x="64487" y="2167466"/>
                  <a:pt x="0" y="2102979"/>
                  <a:pt x="0" y="2023431"/>
                </a:cubicBezTo>
                <a:lnTo>
                  <a:pt x="0" y="144035"/>
                </a:lnTo>
                <a:close/>
              </a:path>
            </a:pathLst>
          </a:custGeom>
          <a:solidFill>
            <a:srgbClr val="5F919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287" tIns="80287" rIns="80287" bIns="80287" numCol="1" spcCol="1270" anchor="ctr" anchorCtr="0">
            <a:noAutofit/>
          </a:bodyPr>
          <a:lstStyle/>
          <a:p>
            <a:pPr lvl="0" algn="ctr" defTabSz="444500">
              <a:lnSpc>
                <a:spcPct val="90000"/>
              </a:lnSpc>
              <a:spcBef>
                <a:spcPct val="0"/>
              </a:spcBef>
              <a:spcAft>
                <a:spcPct val="35000"/>
              </a:spcAft>
            </a:pPr>
            <a:r>
              <a:rPr lang="en-US" sz="1800" b="1" kern="1200" dirty="0" smtClean="0"/>
              <a:t>Validation</a:t>
            </a:r>
            <a:endParaRPr lang="en-IN" sz="1800" b="1" kern="1200" dirty="0"/>
          </a:p>
        </p:txBody>
      </p:sp>
      <p:sp>
        <p:nvSpPr>
          <p:cNvPr id="16" name="Freeform 15"/>
          <p:cNvSpPr/>
          <p:nvPr/>
        </p:nvSpPr>
        <p:spPr>
          <a:xfrm>
            <a:off x="5398148" y="2467734"/>
            <a:ext cx="1380573" cy="909996"/>
          </a:xfrm>
          <a:custGeom>
            <a:avLst/>
            <a:gdLst>
              <a:gd name="connsiteX0" fmla="*/ 0 w 864195"/>
              <a:gd name="connsiteY0" fmla="*/ 144035 h 2167466"/>
              <a:gd name="connsiteX1" fmla="*/ 144035 w 864195"/>
              <a:gd name="connsiteY1" fmla="*/ 0 h 2167466"/>
              <a:gd name="connsiteX2" fmla="*/ 720160 w 864195"/>
              <a:gd name="connsiteY2" fmla="*/ 0 h 2167466"/>
              <a:gd name="connsiteX3" fmla="*/ 864195 w 864195"/>
              <a:gd name="connsiteY3" fmla="*/ 144035 h 2167466"/>
              <a:gd name="connsiteX4" fmla="*/ 864195 w 864195"/>
              <a:gd name="connsiteY4" fmla="*/ 2023431 h 2167466"/>
              <a:gd name="connsiteX5" fmla="*/ 720160 w 864195"/>
              <a:gd name="connsiteY5" fmla="*/ 2167466 h 2167466"/>
              <a:gd name="connsiteX6" fmla="*/ 144035 w 864195"/>
              <a:gd name="connsiteY6" fmla="*/ 2167466 h 2167466"/>
              <a:gd name="connsiteX7" fmla="*/ 0 w 864195"/>
              <a:gd name="connsiteY7" fmla="*/ 2023431 h 2167466"/>
              <a:gd name="connsiteX8" fmla="*/ 0 w 864195"/>
              <a:gd name="connsiteY8" fmla="*/ 14403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2167466">
                <a:moveTo>
                  <a:pt x="0" y="144035"/>
                </a:moveTo>
                <a:cubicBezTo>
                  <a:pt x="0" y="64487"/>
                  <a:pt x="64487" y="0"/>
                  <a:pt x="144035" y="0"/>
                </a:cubicBezTo>
                <a:lnTo>
                  <a:pt x="720160" y="0"/>
                </a:lnTo>
                <a:cubicBezTo>
                  <a:pt x="799708" y="0"/>
                  <a:pt x="864195" y="64487"/>
                  <a:pt x="864195" y="144035"/>
                </a:cubicBezTo>
                <a:lnTo>
                  <a:pt x="864195" y="2023431"/>
                </a:lnTo>
                <a:cubicBezTo>
                  <a:pt x="864195" y="2102979"/>
                  <a:pt x="799708" y="2167466"/>
                  <a:pt x="720160" y="2167466"/>
                </a:cubicBezTo>
                <a:lnTo>
                  <a:pt x="144035" y="2167466"/>
                </a:lnTo>
                <a:cubicBezTo>
                  <a:pt x="64487" y="2167466"/>
                  <a:pt x="0" y="2102979"/>
                  <a:pt x="0" y="2023431"/>
                </a:cubicBezTo>
                <a:lnTo>
                  <a:pt x="0" y="144035"/>
                </a:lnTo>
                <a:close/>
              </a:path>
            </a:pathLst>
          </a:custGeom>
          <a:solidFill>
            <a:srgbClr val="5C778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287" tIns="80287" rIns="80287" bIns="80287" numCol="1" spcCol="1270" anchor="ctr" anchorCtr="0">
            <a:noAutofit/>
          </a:bodyPr>
          <a:lstStyle/>
          <a:p>
            <a:pPr lvl="0" algn="ctr" defTabSz="444500">
              <a:lnSpc>
                <a:spcPct val="90000"/>
              </a:lnSpc>
              <a:spcBef>
                <a:spcPct val="0"/>
              </a:spcBef>
              <a:spcAft>
                <a:spcPct val="35000"/>
              </a:spcAft>
            </a:pPr>
            <a:r>
              <a:rPr lang="en-US" sz="1800" b="1" kern="1200" dirty="0" smtClean="0"/>
              <a:t>Refine prototype</a:t>
            </a:r>
            <a:endParaRPr lang="en-IN" sz="1800" b="1" kern="1200" dirty="0"/>
          </a:p>
        </p:txBody>
      </p:sp>
      <p:sp>
        <p:nvSpPr>
          <p:cNvPr id="17" name="Freeform 16"/>
          <p:cNvSpPr/>
          <p:nvPr/>
        </p:nvSpPr>
        <p:spPr>
          <a:xfrm>
            <a:off x="6594523" y="1918807"/>
            <a:ext cx="1380573" cy="909996"/>
          </a:xfrm>
          <a:custGeom>
            <a:avLst/>
            <a:gdLst>
              <a:gd name="connsiteX0" fmla="*/ 0 w 864195"/>
              <a:gd name="connsiteY0" fmla="*/ 144035 h 2167466"/>
              <a:gd name="connsiteX1" fmla="*/ 144035 w 864195"/>
              <a:gd name="connsiteY1" fmla="*/ 0 h 2167466"/>
              <a:gd name="connsiteX2" fmla="*/ 720160 w 864195"/>
              <a:gd name="connsiteY2" fmla="*/ 0 h 2167466"/>
              <a:gd name="connsiteX3" fmla="*/ 864195 w 864195"/>
              <a:gd name="connsiteY3" fmla="*/ 144035 h 2167466"/>
              <a:gd name="connsiteX4" fmla="*/ 864195 w 864195"/>
              <a:gd name="connsiteY4" fmla="*/ 2023431 h 2167466"/>
              <a:gd name="connsiteX5" fmla="*/ 720160 w 864195"/>
              <a:gd name="connsiteY5" fmla="*/ 2167466 h 2167466"/>
              <a:gd name="connsiteX6" fmla="*/ 144035 w 864195"/>
              <a:gd name="connsiteY6" fmla="*/ 2167466 h 2167466"/>
              <a:gd name="connsiteX7" fmla="*/ 0 w 864195"/>
              <a:gd name="connsiteY7" fmla="*/ 2023431 h 2167466"/>
              <a:gd name="connsiteX8" fmla="*/ 0 w 864195"/>
              <a:gd name="connsiteY8" fmla="*/ 14403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2167466">
                <a:moveTo>
                  <a:pt x="0" y="144035"/>
                </a:moveTo>
                <a:cubicBezTo>
                  <a:pt x="0" y="64487"/>
                  <a:pt x="64487" y="0"/>
                  <a:pt x="144035" y="0"/>
                </a:cubicBezTo>
                <a:lnTo>
                  <a:pt x="720160" y="0"/>
                </a:lnTo>
                <a:cubicBezTo>
                  <a:pt x="799708" y="0"/>
                  <a:pt x="864195" y="64487"/>
                  <a:pt x="864195" y="144035"/>
                </a:cubicBezTo>
                <a:lnTo>
                  <a:pt x="864195" y="2023431"/>
                </a:lnTo>
                <a:cubicBezTo>
                  <a:pt x="864195" y="2102979"/>
                  <a:pt x="799708" y="2167466"/>
                  <a:pt x="720160" y="2167466"/>
                </a:cubicBezTo>
                <a:lnTo>
                  <a:pt x="144035" y="2167466"/>
                </a:lnTo>
                <a:cubicBezTo>
                  <a:pt x="64487" y="2167466"/>
                  <a:pt x="0" y="2102979"/>
                  <a:pt x="0" y="2023431"/>
                </a:cubicBezTo>
                <a:lnTo>
                  <a:pt x="0" y="144035"/>
                </a:lnTo>
                <a:close/>
              </a:path>
            </a:pathLst>
          </a:custGeom>
          <a:solidFill>
            <a:srgbClr val="A4B3C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287" tIns="80287" rIns="80287" bIns="80287" numCol="1" spcCol="1270" anchor="ctr" anchorCtr="0">
            <a:noAutofit/>
          </a:bodyPr>
          <a:lstStyle/>
          <a:p>
            <a:pPr lvl="0" algn="ctr" defTabSz="444500">
              <a:lnSpc>
                <a:spcPct val="90000"/>
              </a:lnSpc>
              <a:spcBef>
                <a:spcPct val="0"/>
              </a:spcBef>
              <a:spcAft>
                <a:spcPct val="35000"/>
              </a:spcAft>
            </a:pPr>
            <a:r>
              <a:rPr lang="en-US" sz="1800" b="1" kern="1200" dirty="0" smtClean="0"/>
              <a:t>Go-to-market</a:t>
            </a:r>
            <a:endParaRPr lang="en-IN" sz="1800" b="1" kern="1200" dirty="0"/>
          </a:p>
        </p:txBody>
      </p:sp>
      <p:sp>
        <p:nvSpPr>
          <p:cNvPr id="18" name="Freeform 17"/>
          <p:cNvSpPr/>
          <p:nvPr/>
        </p:nvSpPr>
        <p:spPr>
          <a:xfrm>
            <a:off x="7790898" y="1369880"/>
            <a:ext cx="1380573" cy="909996"/>
          </a:xfrm>
          <a:custGeom>
            <a:avLst/>
            <a:gdLst>
              <a:gd name="connsiteX0" fmla="*/ 0 w 864195"/>
              <a:gd name="connsiteY0" fmla="*/ 144035 h 2167466"/>
              <a:gd name="connsiteX1" fmla="*/ 144035 w 864195"/>
              <a:gd name="connsiteY1" fmla="*/ 0 h 2167466"/>
              <a:gd name="connsiteX2" fmla="*/ 720160 w 864195"/>
              <a:gd name="connsiteY2" fmla="*/ 0 h 2167466"/>
              <a:gd name="connsiteX3" fmla="*/ 864195 w 864195"/>
              <a:gd name="connsiteY3" fmla="*/ 144035 h 2167466"/>
              <a:gd name="connsiteX4" fmla="*/ 864195 w 864195"/>
              <a:gd name="connsiteY4" fmla="*/ 2023431 h 2167466"/>
              <a:gd name="connsiteX5" fmla="*/ 720160 w 864195"/>
              <a:gd name="connsiteY5" fmla="*/ 2167466 h 2167466"/>
              <a:gd name="connsiteX6" fmla="*/ 144035 w 864195"/>
              <a:gd name="connsiteY6" fmla="*/ 2167466 h 2167466"/>
              <a:gd name="connsiteX7" fmla="*/ 0 w 864195"/>
              <a:gd name="connsiteY7" fmla="*/ 2023431 h 2167466"/>
              <a:gd name="connsiteX8" fmla="*/ 0 w 864195"/>
              <a:gd name="connsiteY8" fmla="*/ 14403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2167466">
                <a:moveTo>
                  <a:pt x="0" y="144035"/>
                </a:moveTo>
                <a:cubicBezTo>
                  <a:pt x="0" y="64487"/>
                  <a:pt x="64487" y="0"/>
                  <a:pt x="144035" y="0"/>
                </a:cubicBezTo>
                <a:lnTo>
                  <a:pt x="720160" y="0"/>
                </a:lnTo>
                <a:cubicBezTo>
                  <a:pt x="799708" y="0"/>
                  <a:pt x="864195" y="64487"/>
                  <a:pt x="864195" y="144035"/>
                </a:cubicBezTo>
                <a:lnTo>
                  <a:pt x="864195" y="2023431"/>
                </a:lnTo>
                <a:cubicBezTo>
                  <a:pt x="864195" y="2102979"/>
                  <a:pt x="799708" y="2167466"/>
                  <a:pt x="720160" y="2167466"/>
                </a:cubicBezTo>
                <a:lnTo>
                  <a:pt x="144035" y="2167466"/>
                </a:lnTo>
                <a:cubicBezTo>
                  <a:pt x="64487" y="2167466"/>
                  <a:pt x="0" y="2102979"/>
                  <a:pt x="0" y="2023431"/>
                </a:cubicBezTo>
                <a:lnTo>
                  <a:pt x="0" y="144035"/>
                </a:lnTo>
                <a:close/>
              </a:path>
            </a:pathLst>
          </a:custGeom>
          <a:solidFill>
            <a:srgbClr val="9CB5B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287" tIns="80287" rIns="80287" bIns="80287" numCol="1" spcCol="1270" anchor="ctr" anchorCtr="0">
            <a:noAutofit/>
          </a:bodyPr>
          <a:lstStyle/>
          <a:p>
            <a:pPr lvl="0" algn="ctr" defTabSz="444500">
              <a:lnSpc>
                <a:spcPct val="90000"/>
              </a:lnSpc>
              <a:spcBef>
                <a:spcPct val="0"/>
              </a:spcBef>
              <a:spcAft>
                <a:spcPct val="35000"/>
              </a:spcAft>
            </a:pPr>
            <a:r>
              <a:rPr lang="en-US" sz="1600" b="1" kern="1200" dirty="0" smtClean="0">
                <a:solidFill>
                  <a:schemeClr val="accent6">
                    <a:lumMod val="50000"/>
                  </a:schemeClr>
                </a:solidFill>
              </a:rPr>
              <a:t>Commercial operation</a:t>
            </a:r>
            <a:endParaRPr lang="en-IN" sz="1600" b="1" kern="1200" dirty="0">
              <a:solidFill>
                <a:schemeClr val="accent6">
                  <a:lumMod val="50000"/>
                </a:schemeClr>
              </a:solidFill>
            </a:endParaRPr>
          </a:p>
        </p:txBody>
      </p:sp>
      <p:sp>
        <p:nvSpPr>
          <p:cNvPr id="19" name="Freeform 18"/>
          <p:cNvSpPr/>
          <p:nvPr/>
        </p:nvSpPr>
        <p:spPr>
          <a:xfrm>
            <a:off x="8987273" y="820953"/>
            <a:ext cx="1380573" cy="909996"/>
          </a:xfrm>
          <a:custGeom>
            <a:avLst/>
            <a:gdLst>
              <a:gd name="connsiteX0" fmla="*/ 0 w 864195"/>
              <a:gd name="connsiteY0" fmla="*/ 144035 h 2167466"/>
              <a:gd name="connsiteX1" fmla="*/ 144035 w 864195"/>
              <a:gd name="connsiteY1" fmla="*/ 0 h 2167466"/>
              <a:gd name="connsiteX2" fmla="*/ 720160 w 864195"/>
              <a:gd name="connsiteY2" fmla="*/ 0 h 2167466"/>
              <a:gd name="connsiteX3" fmla="*/ 864195 w 864195"/>
              <a:gd name="connsiteY3" fmla="*/ 144035 h 2167466"/>
              <a:gd name="connsiteX4" fmla="*/ 864195 w 864195"/>
              <a:gd name="connsiteY4" fmla="*/ 2023431 h 2167466"/>
              <a:gd name="connsiteX5" fmla="*/ 720160 w 864195"/>
              <a:gd name="connsiteY5" fmla="*/ 2167466 h 2167466"/>
              <a:gd name="connsiteX6" fmla="*/ 144035 w 864195"/>
              <a:gd name="connsiteY6" fmla="*/ 2167466 h 2167466"/>
              <a:gd name="connsiteX7" fmla="*/ 0 w 864195"/>
              <a:gd name="connsiteY7" fmla="*/ 2023431 h 2167466"/>
              <a:gd name="connsiteX8" fmla="*/ 0 w 864195"/>
              <a:gd name="connsiteY8" fmla="*/ 14403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2167466">
                <a:moveTo>
                  <a:pt x="0" y="144035"/>
                </a:moveTo>
                <a:cubicBezTo>
                  <a:pt x="0" y="64487"/>
                  <a:pt x="64487" y="0"/>
                  <a:pt x="144035" y="0"/>
                </a:cubicBezTo>
                <a:lnTo>
                  <a:pt x="720160" y="0"/>
                </a:lnTo>
                <a:cubicBezTo>
                  <a:pt x="799708" y="0"/>
                  <a:pt x="864195" y="64487"/>
                  <a:pt x="864195" y="144035"/>
                </a:cubicBezTo>
                <a:lnTo>
                  <a:pt x="864195" y="2023431"/>
                </a:lnTo>
                <a:cubicBezTo>
                  <a:pt x="864195" y="2102979"/>
                  <a:pt x="799708" y="2167466"/>
                  <a:pt x="720160" y="2167466"/>
                </a:cubicBezTo>
                <a:lnTo>
                  <a:pt x="144035" y="2167466"/>
                </a:lnTo>
                <a:cubicBezTo>
                  <a:pt x="64487" y="2167466"/>
                  <a:pt x="0" y="2102979"/>
                  <a:pt x="0" y="2023431"/>
                </a:cubicBezTo>
                <a:lnTo>
                  <a:pt x="0" y="144035"/>
                </a:lnTo>
                <a:close/>
              </a:path>
            </a:pathLst>
          </a:custGeom>
          <a:solidFill>
            <a:srgbClr val="C5D5E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287" tIns="80287" rIns="80287" bIns="80287" numCol="1" spcCol="1270" anchor="ctr" anchorCtr="0">
            <a:noAutofit/>
          </a:bodyPr>
          <a:lstStyle/>
          <a:p>
            <a:pPr lvl="0" algn="ctr" defTabSz="444500">
              <a:lnSpc>
                <a:spcPct val="90000"/>
              </a:lnSpc>
              <a:spcBef>
                <a:spcPct val="0"/>
              </a:spcBef>
              <a:spcAft>
                <a:spcPct val="35000"/>
              </a:spcAft>
            </a:pPr>
            <a:r>
              <a:rPr lang="en-US" sz="1800" b="1" kern="1200" dirty="0" smtClean="0">
                <a:solidFill>
                  <a:schemeClr val="accent5">
                    <a:lumMod val="50000"/>
                  </a:schemeClr>
                </a:solidFill>
              </a:rPr>
              <a:t>Growth</a:t>
            </a:r>
            <a:endParaRPr lang="en-IN" sz="1800" b="1" kern="1200" dirty="0">
              <a:solidFill>
                <a:schemeClr val="accent5">
                  <a:lumMod val="50000"/>
                </a:schemeClr>
              </a:solidFill>
            </a:endParaRPr>
          </a:p>
        </p:txBody>
      </p:sp>
      <p:sp>
        <p:nvSpPr>
          <p:cNvPr id="20" name="Freeform 19"/>
          <p:cNvSpPr/>
          <p:nvPr/>
        </p:nvSpPr>
        <p:spPr>
          <a:xfrm>
            <a:off x="10183651" y="272026"/>
            <a:ext cx="1380573" cy="909996"/>
          </a:xfrm>
          <a:custGeom>
            <a:avLst/>
            <a:gdLst>
              <a:gd name="connsiteX0" fmla="*/ 0 w 864195"/>
              <a:gd name="connsiteY0" fmla="*/ 144035 h 2167466"/>
              <a:gd name="connsiteX1" fmla="*/ 144035 w 864195"/>
              <a:gd name="connsiteY1" fmla="*/ 0 h 2167466"/>
              <a:gd name="connsiteX2" fmla="*/ 720160 w 864195"/>
              <a:gd name="connsiteY2" fmla="*/ 0 h 2167466"/>
              <a:gd name="connsiteX3" fmla="*/ 864195 w 864195"/>
              <a:gd name="connsiteY3" fmla="*/ 144035 h 2167466"/>
              <a:gd name="connsiteX4" fmla="*/ 864195 w 864195"/>
              <a:gd name="connsiteY4" fmla="*/ 2023431 h 2167466"/>
              <a:gd name="connsiteX5" fmla="*/ 720160 w 864195"/>
              <a:gd name="connsiteY5" fmla="*/ 2167466 h 2167466"/>
              <a:gd name="connsiteX6" fmla="*/ 144035 w 864195"/>
              <a:gd name="connsiteY6" fmla="*/ 2167466 h 2167466"/>
              <a:gd name="connsiteX7" fmla="*/ 0 w 864195"/>
              <a:gd name="connsiteY7" fmla="*/ 2023431 h 2167466"/>
              <a:gd name="connsiteX8" fmla="*/ 0 w 864195"/>
              <a:gd name="connsiteY8" fmla="*/ 14403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2167466">
                <a:moveTo>
                  <a:pt x="0" y="144035"/>
                </a:moveTo>
                <a:cubicBezTo>
                  <a:pt x="0" y="64487"/>
                  <a:pt x="64487" y="0"/>
                  <a:pt x="144035" y="0"/>
                </a:cubicBezTo>
                <a:lnTo>
                  <a:pt x="720160" y="0"/>
                </a:lnTo>
                <a:cubicBezTo>
                  <a:pt x="799708" y="0"/>
                  <a:pt x="864195" y="64487"/>
                  <a:pt x="864195" y="144035"/>
                </a:cubicBezTo>
                <a:lnTo>
                  <a:pt x="864195" y="2023431"/>
                </a:lnTo>
                <a:cubicBezTo>
                  <a:pt x="864195" y="2102979"/>
                  <a:pt x="799708" y="2167466"/>
                  <a:pt x="720160" y="2167466"/>
                </a:cubicBezTo>
                <a:lnTo>
                  <a:pt x="144035" y="2167466"/>
                </a:lnTo>
                <a:cubicBezTo>
                  <a:pt x="64487" y="2167466"/>
                  <a:pt x="0" y="2102979"/>
                  <a:pt x="0" y="2023431"/>
                </a:cubicBezTo>
                <a:lnTo>
                  <a:pt x="0" y="144035"/>
                </a:lnTo>
                <a:close/>
              </a:path>
            </a:pathLst>
          </a:custGeom>
          <a:solidFill>
            <a:srgbClr val="E8EFF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287" tIns="80287" rIns="80287" bIns="80287" numCol="1" spcCol="1270" anchor="ctr" anchorCtr="0">
            <a:noAutofit/>
          </a:bodyPr>
          <a:lstStyle/>
          <a:p>
            <a:pPr lvl="0" algn="ctr" defTabSz="444500">
              <a:lnSpc>
                <a:spcPct val="90000"/>
              </a:lnSpc>
              <a:spcBef>
                <a:spcPct val="0"/>
              </a:spcBef>
              <a:spcAft>
                <a:spcPct val="35000"/>
              </a:spcAft>
            </a:pPr>
            <a:r>
              <a:rPr lang="en-US" sz="1800" b="1" kern="1200" dirty="0" smtClean="0">
                <a:solidFill>
                  <a:schemeClr val="accent5">
                    <a:lumMod val="50000"/>
                  </a:schemeClr>
                </a:solidFill>
              </a:rPr>
              <a:t>Sustain</a:t>
            </a:r>
            <a:endParaRPr lang="en-IN" sz="1800" b="1" kern="1200" dirty="0">
              <a:solidFill>
                <a:schemeClr val="accent5">
                  <a:lumMod val="50000"/>
                </a:schemeClr>
              </a:solidFill>
            </a:endParaRPr>
          </a:p>
        </p:txBody>
      </p:sp>
      <p:grpSp>
        <p:nvGrpSpPr>
          <p:cNvPr id="22" name="Group 21"/>
          <p:cNvGrpSpPr/>
          <p:nvPr/>
        </p:nvGrpSpPr>
        <p:grpSpPr>
          <a:xfrm rot="20075308">
            <a:off x="453328" y="2845457"/>
            <a:ext cx="12037482" cy="920254"/>
            <a:chOff x="256032" y="3077806"/>
            <a:chExt cx="11420856" cy="920254"/>
          </a:xfrm>
          <a:solidFill>
            <a:schemeClr val="accent1">
              <a:lumMod val="40000"/>
              <a:lumOff val="60000"/>
            </a:schemeClr>
          </a:solidFill>
        </p:grpSpPr>
        <p:sp>
          <p:nvSpPr>
            <p:cNvPr id="23" name="Right Arrow 22"/>
            <p:cNvSpPr/>
            <p:nvPr/>
          </p:nvSpPr>
          <p:spPr>
            <a:xfrm>
              <a:off x="256032" y="3077806"/>
              <a:ext cx="11420856" cy="920254"/>
            </a:xfrm>
            <a:prstGeom prst="rightArrow">
              <a:avLst/>
            </a:prstGeom>
            <a:grpFill/>
            <a:ln>
              <a:noFill/>
            </a:ln>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sp>
        <p:sp>
          <p:nvSpPr>
            <p:cNvPr id="24" name="Freeform 23"/>
            <p:cNvSpPr/>
            <p:nvPr/>
          </p:nvSpPr>
          <p:spPr>
            <a:xfrm>
              <a:off x="10222706" y="3331274"/>
              <a:ext cx="882495" cy="540000"/>
            </a:xfrm>
            <a:custGeom>
              <a:avLst/>
              <a:gdLst>
                <a:gd name="connsiteX0" fmla="*/ 0 w 882495"/>
                <a:gd name="connsiteY0" fmla="*/ 0 h 540000"/>
                <a:gd name="connsiteX1" fmla="*/ 882495 w 882495"/>
                <a:gd name="connsiteY1" fmla="*/ 0 h 540000"/>
                <a:gd name="connsiteX2" fmla="*/ 882495 w 882495"/>
                <a:gd name="connsiteY2" fmla="*/ 540000 h 540000"/>
                <a:gd name="connsiteX3" fmla="*/ 0 w 882495"/>
                <a:gd name="connsiteY3" fmla="*/ 540000 h 540000"/>
                <a:gd name="connsiteX4" fmla="*/ 0 w 882495"/>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495" h="540000">
                  <a:moveTo>
                    <a:pt x="0" y="0"/>
                  </a:moveTo>
                  <a:lnTo>
                    <a:pt x="882495" y="0"/>
                  </a:lnTo>
                  <a:lnTo>
                    <a:pt x="882495" y="540000"/>
                  </a:lnTo>
                  <a:lnTo>
                    <a:pt x="0" y="540000"/>
                  </a:lnTo>
                  <a:lnTo>
                    <a:pt x="0" y="0"/>
                  </a:lnTo>
                  <a:close/>
                </a:path>
              </a:pathLst>
            </a:custGeom>
            <a:grpFill/>
            <a:ln>
              <a:noFill/>
            </a:ln>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lumMod val="50000"/>
                      <a:lumOff val="50000"/>
                    </a:schemeClr>
                  </a:solidFill>
                </a:rPr>
                <a:t>Marketing</a:t>
              </a:r>
              <a:endParaRPr lang="en-IN" sz="1500" b="1" kern="1200" dirty="0">
                <a:solidFill>
                  <a:schemeClr val="tx1">
                    <a:lumMod val="50000"/>
                    <a:lumOff val="50000"/>
                  </a:schemeClr>
                </a:solidFill>
              </a:endParaRPr>
            </a:p>
          </p:txBody>
        </p:sp>
        <p:sp>
          <p:nvSpPr>
            <p:cNvPr id="25" name="Freeform 24"/>
            <p:cNvSpPr/>
            <p:nvPr/>
          </p:nvSpPr>
          <p:spPr>
            <a:xfrm>
              <a:off x="9074425" y="3328939"/>
              <a:ext cx="882495" cy="540000"/>
            </a:xfrm>
            <a:custGeom>
              <a:avLst/>
              <a:gdLst>
                <a:gd name="connsiteX0" fmla="*/ 0 w 882495"/>
                <a:gd name="connsiteY0" fmla="*/ 0 h 540000"/>
                <a:gd name="connsiteX1" fmla="*/ 882495 w 882495"/>
                <a:gd name="connsiteY1" fmla="*/ 0 h 540000"/>
                <a:gd name="connsiteX2" fmla="*/ 882495 w 882495"/>
                <a:gd name="connsiteY2" fmla="*/ 540000 h 540000"/>
                <a:gd name="connsiteX3" fmla="*/ 0 w 882495"/>
                <a:gd name="connsiteY3" fmla="*/ 540000 h 540000"/>
                <a:gd name="connsiteX4" fmla="*/ 0 w 882495"/>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495" h="540000">
                  <a:moveTo>
                    <a:pt x="0" y="0"/>
                  </a:moveTo>
                  <a:lnTo>
                    <a:pt x="882495" y="0"/>
                  </a:lnTo>
                  <a:lnTo>
                    <a:pt x="882495" y="540000"/>
                  </a:lnTo>
                  <a:lnTo>
                    <a:pt x="0" y="540000"/>
                  </a:lnTo>
                  <a:lnTo>
                    <a:pt x="0" y="0"/>
                  </a:lnTo>
                  <a:close/>
                </a:path>
              </a:pathLst>
            </a:custGeom>
            <a:grpFill/>
            <a:ln>
              <a:noFill/>
            </a:ln>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lumMod val="50000"/>
                      <a:lumOff val="50000"/>
                    </a:schemeClr>
                  </a:solidFill>
                </a:rPr>
                <a:t>Marketing</a:t>
              </a:r>
              <a:endParaRPr lang="en-IN" sz="1500" b="1" kern="1200" dirty="0">
                <a:solidFill>
                  <a:schemeClr val="tx1">
                    <a:lumMod val="50000"/>
                    <a:lumOff val="50000"/>
                  </a:schemeClr>
                </a:solidFill>
              </a:endParaRPr>
            </a:p>
          </p:txBody>
        </p:sp>
        <p:sp>
          <p:nvSpPr>
            <p:cNvPr id="26" name="Freeform 25"/>
            <p:cNvSpPr/>
            <p:nvPr/>
          </p:nvSpPr>
          <p:spPr>
            <a:xfrm>
              <a:off x="7827759" y="3321807"/>
              <a:ext cx="882495" cy="540000"/>
            </a:xfrm>
            <a:custGeom>
              <a:avLst/>
              <a:gdLst>
                <a:gd name="connsiteX0" fmla="*/ 0 w 882495"/>
                <a:gd name="connsiteY0" fmla="*/ 0 h 540000"/>
                <a:gd name="connsiteX1" fmla="*/ 882495 w 882495"/>
                <a:gd name="connsiteY1" fmla="*/ 0 h 540000"/>
                <a:gd name="connsiteX2" fmla="*/ 882495 w 882495"/>
                <a:gd name="connsiteY2" fmla="*/ 540000 h 540000"/>
                <a:gd name="connsiteX3" fmla="*/ 0 w 882495"/>
                <a:gd name="connsiteY3" fmla="*/ 540000 h 540000"/>
                <a:gd name="connsiteX4" fmla="*/ 0 w 882495"/>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495" h="540000">
                  <a:moveTo>
                    <a:pt x="0" y="0"/>
                  </a:moveTo>
                  <a:lnTo>
                    <a:pt x="882495" y="0"/>
                  </a:lnTo>
                  <a:lnTo>
                    <a:pt x="882495" y="540000"/>
                  </a:lnTo>
                  <a:lnTo>
                    <a:pt x="0" y="540000"/>
                  </a:lnTo>
                  <a:lnTo>
                    <a:pt x="0" y="0"/>
                  </a:lnTo>
                  <a:close/>
                </a:path>
              </a:pathLst>
            </a:custGeom>
            <a:grpFill/>
            <a:ln>
              <a:noFill/>
            </a:ln>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lumMod val="50000"/>
                      <a:lumOff val="50000"/>
                    </a:schemeClr>
                  </a:solidFill>
                </a:rPr>
                <a:t>Marketing</a:t>
              </a:r>
              <a:endParaRPr lang="en-IN" sz="1500" b="1" kern="1200" dirty="0">
                <a:solidFill>
                  <a:schemeClr val="tx1">
                    <a:lumMod val="50000"/>
                    <a:lumOff val="50000"/>
                  </a:schemeClr>
                </a:solidFill>
              </a:endParaRPr>
            </a:p>
          </p:txBody>
        </p:sp>
        <p:sp>
          <p:nvSpPr>
            <p:cNvPr id="27" name="Freeform 26"/>
            <p:cNvSpPr/>
            <p:nvPr/>
          </p:nvSpPr>
          <p:spPr>
            <a:xfrm>
              <a:off x="6753310" y="3322631"/>
              <a:ext cx="882495" cy="540000"/>
            </a:xfrm>
            <a:custGeom>
              <a:avLst/>
              <a:gdLst>
                <a:gd name="connsiteX0" fmla="*/ 0 w 882495"/>
                <a:gd name="connsiteY0" fmla="*/ 0 h 540000"/>
                <a:gd name="connsiteX1" fmla="*/ 882495 w 882495"/>
                <a:gd name="connsiteY1" fmla="*/ 0 h 540000"/>
                <a:gd name="connsiteX2" fmla="*/ 882495 w 882495"/>
                <a:gd name="connsiteY2" fmla="*/ 540000 h 540000"/>
                <a:gd name="connsiteX3" fmla="*/ 0 w 882495"/>
                <a:gd name="connsiteY3" fmla="*/ 540000 h 540000"/>
                <a:gd name="connsiteX4" fmla="*/ 0 w 882495"/>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495" h="540000">
                  <a:moveTo>
                    <a:pt x="0" y="0"/>
                  </a:moveTo>
                  <a:lnTo>
                    <a:pt x="882495" y="0"/>
                  </a:lnTo>
                  <a:lnTo>
                    <a:pt x="882495" y="540000"/>
                  </a:lnTo>
                  <a:lnTo>
                    <a:pt x="0" y="540000"/>
                  </a:lnTo>
                  <a:lnTo>
                    <a:pt x="0" y="0"/>
                  </a:lnTo>
                  <a:close/>
                </a:path>
              </a:pathLst>
            </a:custGeom>
            <a:grpFill/>
            <a:ln>
              <a:noFill/>
            </a:ln>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lumMod val="50000"/>
                      <a:lumOff val="50000"/>
                    </a:schemeClr>
                  </a:solidFill>
                </a:rPr>
                <a:t>Marketing</a:t>
              </a:r>
              <a:endParaRPr lang="en-IN" sz="1500" b="1" kern="1200" dirty="0">
                <a:solidFill>
                  <a:schemeClr val="tx1">
                    <a:lumMod val="50000"/>
                    <a:lumOff val="50000"/>
                  </a:schemeClr>
                </a:solidFill>
              </a:endParaRPr>
            </a:p>
          </p:txBody>
        </p:sp>
        <p:sp>
          <p:nvSpPr>
            <p:cNvPr id="28" name="Freeform 27"/>
            <p:cNvSpPr/>
            <p:nvPr/>
          </p:nvSpPr>
          <p:spPr>
            <a:xfrm>
              <a:off x="5456687" y="3312552"/>
              <a:ext cx="882495" cy="540000"/>
            </a:xfrm>
            <a:custGeom>
              <a:avLst/>
              <a:gdLst>
                <a:gd name="connsiteX0" fmla="*/ 0 w 882495"/>
                <a:gd name="connsiteY0" fmla="*/ 0 h 540000"/>
                <a:gd name="connsiteX1" fmla="*/ 882495 w 882495"/>
                <a:gd name="connsiteY1" fmla="*/ 0 h 540000"/>
                <a:gd name="connsiteX2" fmla="*/ 882495 w 882495"/>
                <a:gd name="connsiteY2" fmla="*/ 540000 h 540000"/>
                <a:gd name="connsiteX3" fmla="*/ 0 w 882495"/>
                <a:gd name="connsiteY3" fmla="*/ 540000 h 540000"/>
                <a:gd name="connsiteX4" fmla="*/ 0 w 882495"/>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495" h="540000">
                  <a:moveTo>
                    <a:pt x="0" y="0"/>
                  </a:moveTo>
                  <a:lnTo>
                    <a:pt x="882495" y="0"/>
                  </a:lnTo>
                  <a:lnTo>
                    <a:pt x="882495" y="540000"/>
                  </a:lnTo>
                  <a:lnTo>
                    <a:pt x="0" y="540000"/>
                  </a:lnTo>
                  <a:lnTo>
                    <a:pt x="0" y="0"/>
                  </a:lnTo>
                  <a:close/>
                </a:path>
              </a:pathLst>
            </a:custGeom>
            <a:grpFill/>
            <a:ln>
              <a:noFill/>
            </a:ln>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lumMod val="50000"/>
                      <a:lumOff val="50000"/>
                    </a:schemeClr>
                  </a:solidFill>
                </a:rPr>
                <a:t>Marketing</a:t>
              </a:r>
              <a:endParaRPr lang="en-IN" sz="1500" b="1" kern="1200" dirty="0">
                <a:solidFill>
                  <a:schemeClr val="tx1">
                    <a:lumMod val="50000"/>
                    <a:lumOff val="50000"/>
                  </a:schemeClr>
                </a:solidFill>
              </a:endParaRPr>
            </a:p>
          </p:txBody>
        </p:sp>
        <p:sp>
          <p:nvSpPr>
            <p:cNvPr id="29" name="Freeform 28"/>
            <p:cNvSpPr/>
            <p:nvPr/>
          </p:nvSpPr>
          <p:spPr>
            <a:xfrm>
              <a:off x="4156954" y="3309377"/>
              <a:ext cx="882495" cy="540000"/>
            </a:xfrm>
            <a:custGeom>
              <a:avLst/>
              <a:gdLst>
                <a:gd name="connsiteX0" fmla="*/ 0 w 882495"/>
                <a:gd name="connsiteY0" fmla="*/ 0 h 540000"/>
                <a:gd name="connsiteX1" fmla="*/ 882495 w 882495"/>
                <a:gd name="connsiteY1" fmla="*/ 0 h 540000"/>
                <a:gd name="connsiteX2" fmla="*/ 882495 w 882495"/>
                <a:gd name="connsiteY2" fmla="*/ 540000 h 540000"/>
                <a:gd name="connsiteX3" fmla="*/ 0 w 882495"/>
                <a:gd name="connsiteY3" fmla="*/ 540000 h 540000"/>
                <a:gd name="connsiteX4" fmla="*/ 0 w 882495"/>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495" h="540000">
                  <a:moveTo>
                    <a:pt x="0" y="0"/>
                  </a:moveTo>
                  <a:lnTo>
                    <a:pt x="882495" y="0"/>
                  </a:lnTo>
                  <a:lnTo>
                    <a:pt x="882495" y="540000"/>
                  </a:lnTo>
                  <a:lnTo>
                    <a:pt x="0" y="540000"/>
                  </a:lnTo>
                  <a:lnTo>
                    <a:pt x="0" y="0"/>
                  </a:lnTo>
                  <a:close/>
                </a:path>
              </a:pathLst>
            </a:custGeom>
            <a:grpFill/>
            <a:ln>
              <a:noFill/>
            </a:ln>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lumMod val="50000"/>
                      <a:lumOff val="50000"/>
                    </a:schemeClr>
                  </a:solidFill>
                </a:rPr>
                <a:t>Marketing</a:t>
              </a:r>
              <a:endParaRPr lang="en-IN" sz="1500" b="1" kern="1200" dirty="0">
                <a:solidFill>
                  <a:schemeClr val="tx1">
                    <a:lumMod val="50000"/>
                    <a:lumOff val="50000"/>
                  </a:schemeClr>
                </a:solidFill>
              </a:endParaRPr>
            </a:p>
          </p:txBody>
        </p:sp>
        <p:sp>
          <p:nvSpPr>
            <p:cNvPr id="30" name="Freeform 29"/>
            <p:cNvSpPr/>
            <p:nvPr/>
          </p:nvSpPr>
          <p:spPr>
            <a:xfrm>
              <a:off x="2912836" y="3307588"/>
              <a:ext cx="882495" cy="540000"/>
            </a:xfrm>
            <a:custGeom>
              <a:avLst/>
              <a:gdLst>
                <a:gd name="connsiteX0" fmla="*/ 0 w 882495"/>
                <a:gd name="connsiteY0" fmla="*/ 0 h 540000"/>
                <a:gd name="connsiteX1" fmla="*/ 882495 w 882495"/>
                <a:gd name="connsiteY1" fmla="*/ 0 h 540000"/>
                <a:gd name="connsiteX2" fmla="*/ 882495 w 882495"/>
                <a:gd name="connsiteY2" fmla="*/ 540000 h 540000"/>
                <a:gd name="connsiteX3" fmla="*/ 0 w 882495"/>
                <a:gd name="connsiteY3" fmla="*/ 540000 h 540000"/>
                <a:gd name="connsiteX4" fmla="*/ 0 w 882495"/>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495" h="540000">
                  <a:moveTo>
                    <a:pt x="0" y="0"/>
                  </a:moveTo>
                  <a:lnTo>
                    <a:pt x="882495" y="0"/>
                  </a:lnTo>
                  <a:lnTo>
                    <a:pt x="882495" y="540000"/>
                  </a:lnTo>
                  <a:lnTo>
                    <a:pt x="0" y="540000"/>
                  </a:lnTo>
                  <a:lnTo>
                    <a:pt x="0" y="0"/>
                  </a:lnTo>
                  <a:close/>
                </a:path>
              </a:pathLst>
            </a:custGeom>
            <a:grpFill/>
            <a:ln>
              <a:noFill/>
            </a:ln>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lumMod val="50000"/>
                      <a:lumOff val="50000"/>
                    </a:schemeClr>
                  </a:solidFill>
                </a:rPr>
                <a:t>Marketing</a:t>
              </a:r>
              <a:endParaRPr lang="en-IN" sz="1500" b="1" kern="1200" dirty="0">
                <a:solidFill>
                  <a:schemeClr val="tx1">
                    <a:lumMod val="50000"/>
                    <a:lumOff val="50000"/>
                  </a:schemeClr>
                </a:solidFill>
              </a:endParaRPr>
            </a:p>
          </p:txBody>
        </p:sp>
        <p:sp>
          <p:nvSpPr>
            <p:cNvPr id="31" name="Freeform 30"/>
            <p:cNvSpPr/>
            <p:nvPr/>
          </p:nvSpPr>
          <p:spPr>
            <a:xfrm>
              <a:off x="1692379" y="3299870"/>
              <a:ext cx="882495" cy="540000"/>
            </a:xfrm>
            <a:custGeom>
              <a:avLst/>
              <a:gdLst>
                <a:gd name="connsiteX0" fmla="*/ 0 w 882495"/>
                <a:gd name="connsiteY0" fmla="*/ 0 h 540000"/>
                <a:gd name="connsiteX1" fmla="*/ 882495 w 882495"/>
                <a:gd name="connsiteY1" fmla="*/ 0 h 540000"/>
                <a:gd name="connsiteX2" fmla="*/ 882495 w 882495"/>
                <a:gd name="connsiteY2" fmla="*/ 540000 h 540000"/>
                <a:gd name="connsiteX3" fmla="*/ 0 w 882495"/>
                <a:gd name="connsiteY3" fmla="*/ 540000 h 540000"/>
                <a:gd name="connsiteX4" fmla="*/ 0 w 882495"/>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495" h="540000">
                  <a:moveTo>
                    <a:pt x="0" y="0"/>
                  </a:moveTo>
                  <a:lnTo>
                    <a:pt x="882495" y="0"/>
                  </a:lnTo>
                  <a:lnTo>
                    <a:pt x="882495" y="540000"/>
                  </a:lnTo>
                  <a:lnTo>
                    <a:pt x="0" y="540000"/>
                  </a:lnTo>
                  <a:lnTo>
                    <a:pt x="0" y="0"/>
                  </a:lnTo>
                  <a:close/>
                </a:path>
              </a:pathLst>
            </a:custGeom>
            <a:grpFill/>
            <a:ln>
              <a:noFill/>
            </a:ln>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lumMod val="50000"/>
                      <a:lumOff val="50000"/>
                    </a:schemeClr>
                  </a:solidFill>
                </a:rPr>
                <a:t>Marketing</a:t>
              </a:r>
              <a:endParaRPr lang="en-IN" sz="1500" b="1" kern="1200" dirty="0">
                <a:solidFill>
                  <a:schemeClr val="tx1">
                    <a:lumMod val="50000"/>
                    <a:lumOff val="50000"/>
                  </a:schemeClr>
                </a:solidFill>
              </a:endParaRPr>
            </a:p>
          </p:txBody>
        </p:sp>
        <p:sp>
          <p:nvSpPr>
            <p:cNvPr id="32" name="Freeform 31"/>
            <p:cNvSpPr/>
            <p:nvPr/>
          </p:nvSpPr>
          <p:spPr>
            <a:xfrm>
              <a:off x="461427" y="3312359"/>
              <a:ext cx="882495" cy="540000"/>
            </a:xfrm>
            <a:custGeom>
              <a:avLst/>
              <a:gdLst>
                <a:gd name="connsiteX0" fmla="*/ 0 w 882495"/>
                <a:gd name="connsiteY0" fmla="*/ 0 h 540000"/>
                <a:gd name="connsiteX1" fmla="*/ 882495 w 882495"/>
                <a:gd name="connsiteY1" fmla="*/ 0 h 540000"/>
                <a:gd name="connsiteX2" fmla="*/ 882495 w 882495"/>
                <a:gd name="connsiteY2" fmla="*/ 540000 h 540000"/>
                <a:gd name="connsiteX3" fmla="*/ 0 w 882495"/>
                <a:gd name="connsiteY3" fmla="*/ 540000 h 540000"/>
                <a:gd name="connsiteX4" fmla="*/ 0 w 882495"/>
                <a:gd name="connsiteY4" fmla="*/ 0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2495" h="540000">
                  <a:moveTo>
                    <a:pt x="0" y="0"/>
                  </a:moveTo>
                  <a:lnTo>
                    <a:pt x="882495" y="0"/>
                  </a:lnTo>
                  <a:lnTo>
                    <a:pt x="882495" y="540000"/>
                  </a:lnTo>
                  <a:lnTo>
                    <a:pt x="0" y="540000"/>
                  </a:lnTo>
                  <a:lnTo>
                    <a:pt x="0" y="0"/>
                  </a:lnTo>
                  <a:close/>
                </a:path>
              </a:pathLst>
            </a:custGeom>
            <a:grpFill/>
            <a:ln>
              <a:noFill/>
            </a:ln>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52400" rIns="0" bIns="152400" numCol="1" spcCol="1270" anchor="ctr" anchorCtr="0">
              <a:noAutofit/>
            </a:bodyPr>
            <a:lstStyle/>
            <a:p>
              <a:pPr lvl="0" algn="ctr" defTabSz="666750">
                <a:lnSpc>
                  <a:spcPct val="90000"/>
                </a:lnSpc>
                <a:spcBef>
                  <a:spcPct val="0"/>
                </a:spcBef>
                <a:spcAft>
                  <a:spcPct val="35000"/>
                </a:spcAft>
              </a:pPr>
              <a:r>
                <a:rPr lang="en-US" sz="1500" b="1" kern="1200" dirty="0" smtClean="0">
                  <a:solidFill>
                    <a:schemeClr val="tx1">
                      <a:lumMod val="50000"/>
                      <a:lumOff val="50000"/>
                    </a:schemeClr>
                  </a:solidFill>
                </a:rPr>
                <a:t>Marketing</a:t>
              </a:r>
              <a:endParaRPr lang="en-IN" sz="1500" b="1" kern="1200" dirty="0">
                <a:solidFill>
                  <a:schemeClr val="tx1">
                    <a:lumMod val="50000"/>
                    <a:lumOff val="50000"/>
                  </a:schemeClr>
                </a:solidFill>
              </a:endParaRPr>
            </a:p>
          </p:txBody>
        </p:sp>
      </p:grpSp>
      <p:sp>
        <p:nvSpPr>
          <p:cNvPr id="3" name="Right Arrow 2"/>
          <p:cNvSpPr/>
          <p:nvPr/>
        </p:nvSpPr>
        <p:spPr>
          <a:xfrm rot="20091367">
            <a:off x="1550474" y="4187674"/>
            <a:ext cx="8039147" cy="575820"/>
          </a:xfrm>
          <a:prstGeom prst="rightArrow">
            <a:avLst>
              <a:gd name="adj1" fmla="val 76864"/>
              <a:gd name="adj2" fmla="val 102203"/>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Phases in the life of a venture</a:t>
            </a:r>
            <a:endParaRPr lang="en-IN" sz="3200" dirty="0"/>
          </a:p>
        </p:txBody>
      </p:sp>
      <p:sp>
        <p:nvSpPr>
          <p:cNvPr id="2" name="Title 1"/>
          <p:cNvSpPr>
            <a:spLocks noGrp="1"/>
          </p:cNvSpPr>
          <p:nvPr>
            <p:ph type="title"/>
          </p:nvPr>
        </p:nvSpPr>
        <p:spPr>
          <a:xfrm>
            <a:off x="637969" y="575407"/>
            <a:ext cx="4506520" cy="1325563"/>
          </a:xfrm>
        </p:spPr>
        <p:txBody>
          <a:bodyPr>
            <a:normAutofit fontScale="90000"/>
          </a:bodyPr>
          <a:lstStyle/>
          <a:p>
            <a:r>
              <a:rPr lang="en-US" sz="2800" dirty="0" smtClean="0"/>
              <a:t>Marketing is relevant and critical at every conceivable phase in the life of a new venture</a:t>
            </a:r>
            <a:endParaRPr lang="en-IN" sz="2800" dirty="0"/>
          </a:p>
        </p:txBody>
      </p:sp>
    </p:spTree>
    <p:extLst>
      <p:ext uri="{BB962C8B-B14F-4D97-AF65-F5344CB8AC3E}">
        <p14:creationId xmlns:p14="http://schemas.microsoft.com/office/powerpoint/2010/main" val="288708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0"/>
                                        <p:tgtEl>
                                          <p:spTgt spid="12"/>
                                        </p:tgtEl>
                                      </p:cBhvr>
                                    </p:animEffect>
                                    <p:anim calcmode="lin" valueType="num">
                                      <p:cBhvr>
                                        <p:cTn id="8" dur="1500" fill="hold"/>
                                        <p:tgtEl>
                                          <p:spTgt spid="12"/>
                                        </p:tgtEl>
                                        <p:attrNameLst>
                                          <p:attrName>ppt_x</p:attrName>
                                        </p:attrNameLst>
                                      </p:cBhvr>
                                      <p:tavLst>
                                        <p:tav tm="0">
                                          <p:val>
                                            <p:strVal val="#ppt_x"/>
                                          </p:val>
                                        </p:tav>
                                        <p:tav tm="100000">
                                          <p:val>
                                            <p:strVal val="#ppt_x"/>
                                          </p:val>
                                        </p:tav>
                                      </p:tavLst>
                                    </p:anim>
                                    <p:anim calcmode="lin" valueType="num">
                                      <p:cBhvr>
                                        <p:cTn id="9" dur="1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900"/>
                                        <p:tgtEl>
                                          <p:spTgt spid="13"/>
                                        </p:tgtEl>
                                      </p:cBhvr>
                                    </p:animEffect>
                                    <p:anim calcmode="lin" valueType="num">
                                      <p:cBhvr>
                                        <p:cTn id="13" dur="1900" fill="hold"/>
                                        <p:tgtEl>
                                          <p:spTgt spid="13"/>
                                        </p:tgtEl>
                                        <p:attrNameLst>
                                          <p:attrName>ppt_x</p:attrName>
                                        </p:attrNameLst>
                                      </p:cBhvr>
                                      <p:tavLst>
                                        <p:tav tm="0">
                                          <p:val>
                                            <p:strVal val="#ppt_x"/>
                                          </p:val>
                                        </p:tav>
                                        <p:tav tm="100000">
                                          <p:val>
                                            <p:strVal val="#ppt_x"/>
                                          </p:val>
                                        </p:tav>
                                      </p:tavLst>
                                    </p:anim>
                                    <p:anim calcmode="lin" valueType="num">
                                      <p:cBhvr>
                                        <p:cTn id="14" dur="19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400"/>
                                        <p:tgtEl>
                                          <p:spTgt spid="14"/>
                                        </p:tgtEl>
                                      </p:cBhvr>
                                    </p:animEffect>
                                    <p:anim calcmode="lin" valueType="num">
                                      <p:cBhvr>
                                        <p:cTn id="18" dur="2400" fill="hold"/>
                                        <p:tgtEl>
                                          <p:spTgt spid="14"/>
                                        </p:tgtEl>
                                        <p:attrNameLst>
                                          <p:attrName>ppt_x</p:attrName>
                                        </p:attrNameLst>
                                      </p:cBhvr>
                                      <p:tavLst>
                                        <p:tav tm="0">
                                          <p:val>
                                            <p:strVal val="#ppt_x"/>
                                          </p:val>
                                        </p:tav>
                                        <p:tav tm="100000">
                                          <p:val>
                                            <p:strVal val="#ppt_x"/>
                                          </p:val>
                                        </p:tav>
                                      </p:tavLst>
                                    </p:anim>
                                    <p:anim calcmode="lin" valueType="num">
                                      <p:cBhvr>
                                        <p:cTn id="19" dur="24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850"/>
                                        <p:tgtEl>
                                          <p:spTgt spid="15"/>
                                        </p:tgtEl>
                                      </p:cBhvr>
                                    </p:animEffect>
                                    <p:anim calcmode="lin" valueType="num">
                                      <p:cBhvr>
                                        <p:cTn id="23" dur="2850" fill="hold"/>
                                        <p:tgtEl>
                                          <p:spTgt spid="15"/>
                                        </p:tgtEl>
                                        <p:attrNameLst>
                                          <p:attrName>ppt_x</p:attrName>
                                        </p:attrNameLst>
                                      </p:cBhvr>
                                      <p:tavLst>
                                        <p:tav tm="0">
                                          <p:val>
                                            <p:strVal val="#ppt_x"/>
                                          </p:val>
                                        </p:tav>
                                        <p:tav tm="100000">
                                          <p:val>
                                            <p:strVal val="#ppt_x"/>
                                          </p:val>
                                        </p:tav>
                                      </p:tavLst>
                                    </p:anim>
                                    <p:anim calcmode="lin" valueType="num">
                                      <p:cBhvr>
                                        <p:cTn id="24" dur="285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3400"/>
                                        <p:tgtEl>
                                          <p:spTgt spid="16"/>
                                        </p:tgtEl>
                                      </p:cBhvr>
                                    </p:animEffect>
                                    <p:anim calcmode="lin" valueType="num">
                                      <p:cBhvr>
                                        <p:cTn id="28" dur="3400" fill="hold"/>
                                        <p:tgtEl>
                                          <p:spTgt spid="16"/>
                                        </p:tgtEl>
                                        <p:attrNameLst>
                                          <p:attrName>ppt_x</p:attrName>
                                        </p:attrNameLst>
                                      </p:cBhvr>
                                      <p:tavLst>
                                        <p:tav tm="0">
                                          <p:val>
                                            <p:strVal val="#ppt_x"/>
                                          </p:val>
                                        </p:tav>
                                        <p:tav tm="100000">
                                          <p:val>
                                            <p:strVal val="#ppt_x"/>
                                          </p:val>
                                        </p:tav>
                                      </p:tavLst>
                                    </p:anim>
                                    <p:anim calcmode="lin" valueType="num">
                                      <p:cBhvr>
                                        <p:cTn id="29" dur="34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3900"/>
                                        <p:tgtEl>
                                          <p:spTgt spid="17"/>
                                        </p:tgtEl>
                                      </p:cBhvr>
                                    </p:animEffect>
                                    <p:anim calcmode="lin" valueType="num">
                                      <p:cBhvr>
                                        <p:cTn id="33" dur="3900" fill="hold"/>
                                        <p:tgtEl>
                                          <p:spTgt spid="17"/>
                                        </p:tgtEl>
                                        <p:attrNameLst>
                                          <p:attrName>ppt_x</p:attrName>
                                        </p:attrNameLst>
                                      </p:cBhvr>
                                      <p:tavLst>
                                        <p:tav tm="0">
                                          <p:val>
                                            <p:strVal val="#ppt_x"/>
                                          </p:val>
                                        </p:tav>
                                        <p:tav tm="100000">
                                          <p:val>
                                            <p:strVal val="#ppt_x"/>
                                          </p:val>
                                        </p:tav>
                                      </p:tavLst>
                                    </p:anim>
                                    <p:anim calcmode="lin" valueType="num">
                                      <p:cBhvr>
                                        <p:cTn id="34" dur="39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4400"/>
                                        <p:tgtEl>
                                          <p:spTgt spid="18"/>
                                        </p:tgtEl>
                                      </p:cBhvr>
                                    </p:animEffect>
                                    <p:anim calcmode="lin" valueType="num">
                                      <p:cBhvr>
                                        <p:cTn id="38" dur="4400" fill="hold"/>
                                        <p:tgtEl>
                                          <p:spTgt spid="18"/>
                                        </p:tgtEl>
                                        <p:attrNameLst>
                                          <p:attrName>ppt_x</p:attrName>
                                        </p:attrNameLst>
                                      </p:cBhvr>
                                      <p:tavLst>
                                        <p:tav tm="0">
                                          <p:val>
                                            <p:strVal val="#ppt_x"/>
                                          </p:val>
                                        </p:tav>
                                        <p:tav tm="100000">
                                          <p:val>
                                            <p:strVal val="#ppt_x"/>
                                          </p:val>
                                        </p:tav>
                                      </p:tavLst>
                                    </p:anim>
                                    <p:anim calcmode="lin" valueType="num">
                                      <p:cBhvr>
                                        <p:cTn id="39" dur="44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700"/>
                                        <p:tgtEl>
                                          <p:spTgt spid="19"/>
                                        </p:tgtEl>
                                      </p:cBhvr>
                                    </p:animEffect>
                                    <p:anim calcmode="lin" valueType="num">
                                      <p:cBhvr>
                                        <p:cTn id="43" dur="5700" fill="hold"/>
                                        <p:tgtEl>
                                          <p:spTgt spid="19"/>
                                        </p:tgtEl>
                                        <p:attrNameLst>
                                          <p:attrName>ppt_x</p:attrName>
                                        </p:attrNameLst>
                                      </p:cBhvr>
                                      <p:tavLst>
                                        <p:tav tm="0">
                                          <p:val>
                                            <p:strVal val="#ppt_x"/>
                                          </p:val>
                                        </p:tav>
                                        <p:tav tm="100000">
                                          <p:val>
                                            <p:strVal val="#ppt_x"/>
                                          </p:val>
                                        </p:tav>
                                      </p:tavLst>
                                    </p:anim>
                                    <p:anim calcmode="lin" valueType="num">
                                      <p:cBhvr>
                                        <p:cTn id="44" dur="57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6800"/>
                                        <p:tgtEl>
                                          <p:spTgt spid="20"/>
                                        </p:tgtEl>
                                      </p:cBhvr>
                                    </p:animEffect>
                                    <p:anim calcmode="lin" valueType="num">
                                      <p:cBhvr>
                                        <p:cTn id="48" dur="6800" fill="hold"/>
                                        <p:tgtEl>
                                          <p:spTgt spid="20"/>
                                        </p:tgtEl>
                                        <p:attrNameLst>
                                          <p:attrName>ppt_x</p:attrName>
                                        </p:attrNameLst>
                                      </p:cBhvr>
                                      <p:tavLst>
                                        <p:tav tm="0">
                                          <p:val>
                                            <p:strVal val="#ppt_x"/>
                                          </p:val>
                                        </p:tav>
                                        <p:tav tm="100000">
                                          <p:val>
                                            <p:strVal val="#ppt_x"/>
                                          </p:val>
                                        </p:tav>
                                      </p:tavLst>
                                    </p:anim>
                                    <p:anim calcmode="lin" valueType="num">
                                      <p:cBhvr>
                                        <p:cTn id="49" dur="68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91440" tIns="45720" rIns="91440" bIns="45720" rtlCol="0" anchor="ctr">
            <a:normAutofit/>
          </a:bodyPr>
          <a:lstStyle/>
          <a:p>
            <a:r>
              <a:rPr lang="en-US" sz="3600" b="1" dirty="0">
                <a:solidFill>
                  <a:srgbClr val="002060"/>
                </a:solidFill>
                <a:latin typeface="Georgia" panose="02040502050405020303" pitchFamily="18" charset="0"/>
              </a:rPr>
              <a:t>Marketing Mix</a:t>
            </a:r>
          </a:p>
        </p:txBody>
      </p:sp>
      <p:sp>
        <p:nvSpPr>
          <p:cNvPr id="5" name="Content Placeholder 4"/>
          <p:cNvSpPr>
            <a:spLocks noGrp="1"/>
          </p:cNvSpPr>
          <p:nvPr>
            <p:ph sz="half" idx="1"/>
          </p:nvPr>
        </p:nvSpPr>
        <p:spPr>
          <a:xfrm>
            <a:off x="912488" y="1687996"/>
            <a:ext cx="3228191" cy="4351338"/>
          </a:xfrm>
        </p:spPr>
        <p:txBody>
          <a:bodyPr>
            <a:normAutofit/>
          </a:bodyPr>
          <a:lstStyle/>
          <a:p>
            <a:pPr>
              <a:lnSpc>
                <a:spcPct val="150000"/>
              </a:lnSpc>
            </a:pPr>
            <a:r>
              <a:rPr lang="en-US" b="1" dirty="0"/>
              <a:t>Product</a:t>
            </a:r>
          </a:p>
          <a:p>
            <a:pPr>
              <a:lnSpc>
                <a:spcPct val="150000"/>
              </a:lnSpc>
            </a:pPr>
            <a:r>
              <a:rPr lang="en-US" b="1" dirty="0"/>
              <a:t>Price</a:t>
            </a:r>
          </a:p>
          <a:p>
            <a:pPr>
              <a:lnSpc>
                <a:spcPct val="150000"/>
              </a:lnSpc>
            </a:pPr>
            <a:r>
              <a:rPr lang="en-US" b="1" dirty="0"/>
              <a:t>Place</a:t>
            </a:r>
          </a:p>
          <a:p>
            <a:pPr>
              <a:lnSpc>
                <a:spcPct val="150000"/>
              </a:lnSpc>
            </a:pPr>
            <a:r>
              <a:rPr lang="en-US" b="1" dirty="0"/>
              <a:t>Promotion</a:t>
            </a:r>
          </a:p>
          <a:p>
            <a:pPr>
              <a:lnSpc>
                <a:spcPct val="150000"/>
              </a:lnSpc>
            </a:pPr>
            <a:endParaRPr lang="en-US" b="1" dirty="0"/>
          </a:p>
        </p:txBody>
      </p:sp>
      <p:sp>
        <p:nvSpPr>
          <p:cNvPr id="6" name="Content Placeholder 5"/>
          <p:cNvSpPr>
            <a:spLocks noGrp="1"/>
          </p:cNvSpPr>
          <p:nvPr>
            <p:ph sz="half" idx="2"/>
          </p:nvPr>
        </p:nvSpPr>
        <p:spPr>
          <a:xfrm>
            <a:off x="5426015" y="1580015"/>
            <a:ext cx="6262777" cy="3070043"/>
          </a:xfrm>
        </p:spPr>
        <p:txBody>
          <a:bodyPr>
            <a:noAutofit/>
          </a:bodyPr>
          <a:lstStyle/>
          <a:p>
            <a:pPr>
              <a:lnSpc>
                <a:spcPct val="150000"/>
              </a:lnSpc>
            </a:pPr>
            <a:r>
              <a:rPr lang="en-US" b="1" dirty="0"/>
              <a:t>Customer Solution or pain reliever.</a:t>
            </a:r>
          </a:p>
          <a:p>
            <a:pPr>
              <a:lnSpc>
                <a:spcPct val="150000"/>
              </a:lnSpc>
            </a:pPr>
            <a:r>
              <a:rPr lang="en-US" b="1" dirty="0"/>
              <a:t>Customer Cost.</a:t>
            </a:r>
          </a:p>
          <a:p>
            <a:pPr>
              <a:lnSpc>
                <a:spcPct val="150000"/>
              </a:lnSpc>
            </a:pPr>
            <a:r>
              <a:rPr lang="en-US" b="1" dirty="0"/>
              <a:t>Communication &amp; delivery.</a:t>
            </a:r>
          </a:p>
          <a:p>
            <a:pPr>
              <a:lnSpc>
                <a:spcPct val="150000"/>
              </a:lnSpc>
            </a:pPr>
            <a:r>
              <a:rPr lang="en-US" b="1" dirty="0"/>
              <a:t>Convenience.</a:t>
            </a:r>
          </a:p>
          <a:p>
            <a:pPr>
              <a:lnSpc>
                <a:spcPct val="150000"/>
              </a:lnSpc>
            </a:pPr>
            <a:endParaRPr lang="en-US" b="1" dirty="0"/>
          </a:p>
        </p:txBody>
      </p:sp>
      <p:sp>
        <p:nvSpPr>
          <p:cNvPr id="8" name="Right Arrow 7"/>
          <p:cNvSpPr/>
          <p:nvPr/>
        </p:nvSpPr>
        <p:spPr>
          <a:xfrm>
            <a:off x="3037875" y="1827649"/>
            <a:ext cx="2169604" cy="454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3037875" y="2635821"/>
            <a:ext cx="2133600" cy="429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3055877" y="3433989"/>
            <a:ext cx="2133600" cy="429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037875" y="4133178"/>
            <a:ext cx="2133600" cy="431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9728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08" y="228910"/>
            <a:ext cx="10694437" cy="1325563"/>
          </a:xfrm>
        </p:spPr>
        <p:txBody>
          <a:bodyPr/>
          <a:lstStyle/>
          <a:p>
            <a:r>
              <a:rPr lang="en-IN" dirty="0" smtClean="0"/>
              <a:t>Marketing Mix: Components &amp; Functions</a:t>
            </a:r>
            <a:endParaRPr lang="en-US" dirty="0"/>
          </a:p>
        </p:txBody>
      </p:sp>
      <p:graphicFrame>
        <p:nvGraphicFramePr>
          <p:cNvPr id="5" name="Content Placeholder 4"/>
          <p:cNvGraphicFramePr>
            <a:graphicFrameLocks noGrp="1"/>
          </p:cNvGraphicFramePr>
          <p:nvPr>
            <p:ph idx="1"/>
            <p:extLst/>
          </p:nvPr>
        </p:nvGraphicFramePr>
        <p:xfrm>
          <a:off x="-787395" y="579880"/>
          <a:ext cx="11099800" cy="5592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p:cNvSpPr/>
          <p:nvPr/>
        </p:nvSpPr>
        <p:spPr>
          <a:xfrm>
            <a:off x="4105027" y="2584229"/>
            <a:ext cx="1678193" cy="1584064"/>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Marketing </a:t>
            </a:r>
            <a:r>
              <a:rPr lang="en-IN" b="1" dirty="0" smtClean="0"/>
              <a:t>Mix</a:t>
            </a:r>
          </a:p>
          <a:p>
            <a:pPr algn="ctr"/>
            <a:r>
              <a:rPr lang="en-IN" b="1" dirty="0" smtClean="0"/>
              <a:t>Target market</a:t>
            </a:r>
            <a:endParaRPr lang="en-US" b="1" dirty="0"/>
          </a:p>
        </p:txBody>
      </p:sp>
      <p:sp>
        <p:nvSpPr>
          <p:cNvPr id="4" name="TextBox 3"/>
          <p:cNvSpPr txBox="1"/>
          <p:nvPr/>
        </p:nvSpPr>
        <p:spPr>
          <a:xfrm>
            <a:off x="122832" y="3782054"/>
            <a:ext cx="3652343" cy="2308324"/>
          </a:xfrm>
          <a:prstGeom prst="rect">
            <a:avLst/>
          </a:prstGeom>
          <a:noFill/>
        </p:spPr>
        <p:txBody>
          <a:bodyPr wrap="square" rtlCol="0">
            <a:spAutoFit/>
          </a:bodyPr>
          <a:lstStyle/>
          <a:p>
            <a:r>
              <a:rPr lang="en-IN" sz="2400" dirty="0" smtClean="0"/>
              <a:t>Promotion through:</a:t>
            </a:r>
          </a:p>
          <a:p>
            <a:r>
              <a:rPr lang="en-IN" sz="2400" dirty="0" smtClean="0"/>
              <a:t>Advertising</a:t>
            </a:r>
          </a:p>
          <a:p>
            <a:r>
              <a:rPr lang="en-IN" sz="2400" dirty="0" smtClean="0"/>
              <a:t>Public relation</a:t>
            </a:r>
          </a:p>
          <a:p>
            <a:r>
              <a:rPr lang="en-IN" sz="2400" dirty="0" smtClean="0"/>
              <a:t>Social network</a:t>
            </a:r>
          </a:p>
          <a:p>
            <a:r>
              <a:rPr lang="en-IN" sz="2400" dirty="0" smtClean="0"/>
              <a:t>Content marketing</a:t>
            </a:r>
          </a:p>
          <a:p>
            <a:r>
              <a:rPr lang="en-IN" sz="2400" dirty="0" smtClean="0"/>
              <a:t>Promotion schemes</a:t>
            </a:r>
            <a:endParaRPr lang="en-US" sz="2400" dirty="0"/>
          </a:p>
        </p:txBody>
      </p:sp>
      <p:sp>
        <p:nvSpPr>
          <p:cNvPr id="8" name="TextBox 7"/>
          <p:cNvSpPr txBox="1"/>
          <p:nvPr/>
        </p:nvSpPr>
        <p:spPr>
          <a:xfrm>
            <a:off x="6766492" y="3665505"/>
            <a:ext cx="3646693" cy="2308324"/>
          </a:xfrm>
          <a:prstGeom prst="rect">
            <a:avLst/>
          </a:prstGeom>
          <a:noFill/>
        </p:spPr>
        <p:txBody>
          <a:bodyPr wrap="square" rtlCol="0">
            <a:spAutoFit/>
          </a:bodyPr>
          <a:lstStyle/>
          <a:p>
            <a:r>
              <a:rPr lang="en-IN" sz="2400" dirty="0" smtClean="0"/>
              <a:t>Channels to customers</a:t>
            </a:r>
          </a:p>
          <a:p>
            <a:r>
              <a:rPr lang="en-IN" sz="2400" dirty="0" smtClean="0"/>
              <a:t>Delivery &amp; payment</a:t>
            </a:r>
          </a:p>
          <a:p>
            <a:r>
              <a:rPr lang="en-IN" sz="2400" dirty="0" smtClean="0"/>
              <a:t>Purchase</a:t>
            </a:r>
          </a:p>
          <a:p>
            <a:r>
              <a:rPr lang="en-IN" sz="2400" dirty="0" smtClean="0"/>
              <a:t>Transport</a:t>
            </a:r>
          </a:p>
          <a:p>
            <a:r>
              <a:rPr lang="en-IN" sz="2400" dirty="0" smtClean="0"/>
              <a:t>Aftersales support</a:t>
            </a:r>
          </a:p>
          <a:p>
            <a:r>
              <a:rPr lang="en-IN" sz="2400" dirty="0" smtClean="0"/>
              <a:t>Geographical coverage</a:t>
            </a:r>
            <a:endParaRPr lang="en-US" sz="2400" dirty="0"/>
          </a:p>
        </p:txBody>
      </p:sp>
      <p:sp>
        <p:nvSpPr>
          <p:cNvPr id="9" name="TextBox 8"/>
          <p:cNvSpPr txBox="1"/>
          <p:nvPr/>
        </p:nvSpPr>
        <p:spPr>
          <a:xfrm>
            <a:off x="7000165" y="1184038"/>
            <a:ext cx="2590800" cy="1938992"/>
          </a:xfrm>
          <a:prstGeom prst="rect">
            <a:avLst/>
          </a:prstGeom>
          <a:noFill/>
        </p:spPr>
        <p:txBody>
          <a:bodyPr wrap="square" rtlCol="0">
            <a:spAutoFit/>
          </a:bodyPr>
          <a:lstStyle/>
          <a:p>
            <a:r>
              <a:rPr lang="en-IN" sz="2400" dirty="0" smtClean="0"/>
              <a:t>Pricing strategies</a:t>
            </a:r>
          </a:p>
          <a:p>
            <a:r>
              <a:rPr lang="en-IN" sz="2400" dirty="0" smtClean="0"/>
              <a:t>Discount</a:t>
            </a:r>
          </a:p>
          <a:p>
            <a:r>
              <a:rPr lang="en-IN" sz="2400" dirty="0" smtClean="0"/>
              <a:t>Payment terms</a:t>
            </a:r>
          </a:p>
          <a:p>
            <a:r>
              <a:rPr lang="en-IN" sz="2400" dirty="0" smtClean="0"/>
              <a:t>Bundle offer</a:t>
            </a:r>
          </a:p>
          <a:p>
            <a:endParaRPr lang="en-US" sz="2400" dirty="0"/>
          </a:p>
        </p:txBody>
      </p:sp>
      <p:sp>
        <p:nvSpPr>
          <p:cNvPr id="10" name="TextBox 9"/>
          <p:cNvSpPr txBox="1"/>
          <p:nvPr/>
        </p:nvSpPr>
        <p:spPr>
          <a:xfrm>
            <a:off x="105506" y="1391465"/>
            <a:ext cx="2684585" cy="2308324"/>
          </a:xfrm>
          <a:prstGeom prst="rect">
            <a:avLst/>
          </a:prstGeom>
          <a:noFill/>
        </p:spPr>
        <p:txBody>
          <a:bodyPr wrap="square" rtlCol="0">
            <a:spAutoFit/>
          </a:bodyPr>
          <a:lstStyle/>
          <a:p>
            <a:r>
              <a:rPr lang="en-IN" sz="2400" dirty="0" smtClean="0"/>
              <a:t>Differentiators</a:t>
            </a:r>
          </a:p>
          <a:p>
            <a:r>
              <a:rPr lang="en-IN" sz="2400" dirty="0" smtClean="0"/>
              <a:t>Product-market-fit</a:t>
            </a:r>
          </a:p>
          <a:p>
            <a:r>
              <a:rPr lang="en-IN" sz="2400" dirty="0" smtClean="0"/>
              <a:t>Quality, efficacy</a:t>
            </a:r>
          </a:p>
          <a:p>
            <a:r>
              <a:rPr lang="en-IN" sz="2400" dirty="0" smtClean="0"/>
              <a:t>Packaging </a:t>
            </a:r>
          </a:p>
          <a:p>
            <a:r>
              <a:rPr lang="en-IN" sz="2400" dirty="0" smtClean="0"/>
              <a:t>Branding</a:t>
            </a:r>
          </a:p>
          <a:p>
            <a:r>
              <a:rPr lang="en-IN" sz="2400" dirty="0" smtClean="0"/>
              <a:t>Warranties</a:t>
            </a:r>
          </a:p>
        </p:txBody>
      </p:sp>
      <p:sp>
        <p:nvSpPr>
          <p:cNvPr id="7" name="Curved Down Arrow 6"/>
          <p:cNvSpPr/>
          <p:nvPr/>
        </p:nvSpPr>
        <p:spPr>
          <a:xfrm rot="20710843">
            <a:off x="5942070" y="988347"/>
            <a:ext cx="1417316" cy="39138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Down Arrow 11"/>
          <p:cNvSpPr/>
          <p:nvPr/>
        </p:nvSpPr>
        <p:spPr>
          <a:xfrm rot="210505" flipV="1">
            <a:off x="5942070" y="5521998"/>
            <a:ext cx="1417316" cy="408847"/>
          </a:xfrm>
          <a:prstGeom prst="curvedDownArrow">
            <a:avLst/>
          </a:prstGeom>
          <a:solidFill>
            <a:srgbClr val="4ECD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Down Arrow 12"/>
          <p:cNvSpPr/>
          <p:nvPr/>
        </p:nvSpPr>
        <p:spPr>
          <a:xfrm rot="8874084">
            <a:off x="2362462" y="5379221"/>
            <a:ext cx="1417316" cy="391382"/>
          </a:xfrm>
          <a:prstGeom prst="curvedDownArrow">
            <a:avLst/>
          </a:prstGeom>
          <a:solidFill>
            <a:srgbClr val="51C6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Down Arrow 13"/>
          <p:cNvSpPr/>
          <p:nvPr/>
        </p:nvSpPr>
        <p:spPr>
          <a:xfrm rot="10100736" flipV="1">
            <a:off x="2399102" y="1357953"/>
            <a:ext cx="1417316" cy="353871"/>
          </a:xfrm>
          <a:prstGeom prst="curvedDownArrow">
            <a:avLst/>
          </a:prstGeom>
          <a:solidFill>
            <a:srgbClr val="BDF8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81396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22241"/>
          </a:xfrm>
          <a:noFill/>
          <a:ln>
            <a:noFill/>
          </a:ln>
        </p:spPr>
        <p:txBody>
          <a:bodyPr spcFirstLastPara="1" vert="horz" wrap="square" lIns="91440" tIns="45720" rIns="91440" bIns="45720" rtlCol="0" anchor="ctr" anchorCtr="0">
            <a:normAutofit/>
          </a:bodyPr>
          <a:lstStyle/>
          <a:p>
            <a:r>
              <a:rPr lang="en-IN" sz="3200" b="1" dirty="0">
                <a:solidFill>
                  <a:schemeClr val="accent5">
                    <a:lumMod val="75000"/>
                  </a:schemeClr>
                </a:solidFill>
                <a:latin typeface="Georgia" panose="02040502050405020303" pitchFamily="18" charset="0"/>
              </a:rPr>
              <a:t>Growth Hacker Marketing</a:t>
            </a:r>
          </a:p>
        </p:txBody>
      </p:sp>
      <p:sp>
        <p:nvSpPr>
          <p:cNvPr id="3" name="Content Placeholder 2"/>
          <p:cNvSpPr>
            <a:spLocks noGrp="1"/>
          </p:cNvSpPr>
          <p:nvPr>
            <p:ph idx="1"/>
          </p:nvPr>
        </p:nvSpPr>
        <p:spPr>
          <a:xfrm>
            <a:off x="748660" y="1387366"/>
            <a:ext cx="9677399" cy="4351338"/>
          </a:xfrm>
        </p:spPr>
        <p:txBody>
          <a:bodyPr>
            <a:normAutofit fontScale="92500" lnSpcReduction="10000"/>
          </a:bodyPr>
          <a:lstStyle/>
          <a:p>
            <a:r>
              <a:rPr lang="en-US" b="1" dirty="0" smtClean="0">
                <a:solidFill>
                  <a:srgbClr val="002060"/>
                </a:solidFill>
              </a:rPr>
              <a:t>It is possible to start a company on a shoestring budget and create product that customers will love.</a:t>
            </a:r>
          </a:p>
          <a:p>
            <a:r>
              <a:rPr lang="en-US" b="1" dirty="0" smtClean="0">
                <a:solidFill>
                  <a:srgbClr val="002060"/>
                </a:solidFill>
              </a:rPr>
              <a:t>New </a:t>
            </a:r>
            <a:r>
              <a:rPr lang="en-US" b="1" dirty="0">
                <a:solidFill>
                  <a:srgbClr val="002060"/>
                </a:solidFill>
              </a:rPr>
              <a:t>generation </a:t>
            </a:r>
            <a:r>
              <a:rPr lang="en-US" b="1" dirty="0" smtClean="0">
                <a:solidFill>
                  <a:srgbClr val="002060"/>
                </a:solidFill>
              </a:rPr>
              <a:t>companies such as Facebook</a:t>
            </a:r>
            <a:r>
              <a:rPr lang="en-US" b="1" dirty="0">
                <a:solidFill>
                  <a:srgbClr val="002060"/>
                </a:solidFill>
              </a:rPr>
              <a:t>, Dropbox, Airbnb, </a:t>
            </a:r>
            <a:r>
              <a:rPr lang="en-US" b="1" dirty="0" smtClean="0">
                <a:solidFill>
                  <a:srgbClr val="002060"/>
                </a:solidFill>
              </a:rPr>
              <a:t>Twitter have not been spending a </a:t>
            </a:r>
            <a:r>
              <a:rPr lang="en-US" b="1" dirty="0">
                <a:solidFill>
                  <a:srgbClr val="002060"/>
                </a:solidFill>
              </a:rPr>
              <a:t>dime on traditional marketing. </a:t>
            </a:r>
            <a:endParaRPr lang="en-US" b="1" dirty="0" smtClean="0">
              <a:solidFill>
                <a:srgbClr val="002060"/>
              </a:solidFill>
            </a:endParaRPr>
          </a:p>
          <a:p>
            <a:r>
              <a:rPr lang="en-US" b="1" dirty="0" smtClean="0">
                <a:solidFill>
                  <a:srgbClr val="002060"/>
                </a:solidFill>
              </a:rPr>
              <a:t>They do not advertise on TV, </a:t>
            </a:r>
            <a:r>
              <a:rPr lang="en-US" b="1" dirty="0">
                <a:solidFill>
                  <a:srgbClr val="002060"/>
                </a:solidFill>
              </a:rPr>
              <a:t>no </a:t>
            </a:r>
            <a:r>
              <a:rPr lang="en-US" b="1" dirty="0" smtClean="0">
                <a:solidFill>
                  <a:srgbClr val="002060"/>
                </a:solidFill>
              </a:rPr>
              <a:t>billboards, no newspaper ad. </a:t>
            </a:r>
          </a:p>
          <a:p>
            <a:r>
              <a:rPr lang="en-US" b="1" dirty="0" smtClean="0">
                <a:solidFill>
                  <a:srgbClr val="002060"/>
                </a:solidFill>
              </a:rPr>
              <a:t>They </a:t>
            </a:r>
            <a:r>
              <a:rPr lang="en-US" b="1" dirty="0">
                <a:solidFill>
                  <a:srgbClr val="002060"/>
                </a:solidFill>
              </a:rPr>
              <a:t>rely on a new strategy — growth hacking — to reach many more people despite modest marketing budgets. </a:t>
            </a:r>
            <a:endParaRPr lang="en-US" b="1" dirty="0" smtClean="0">
              <a:solidFill>
                <a:srgbClr val="002060"/>
              </a:solidFill>
            </a:endParaRPr>
          </a:p>
          <a:p>
            <a:r>
              <a:rPr lang="en-US" b="1" dirty="0" smtClean="0">
                <a:solidFill>
                  <a:srgbClr val="002060"/>
                </a:solidFill>
              </a:rPr>
              <a:t>Growth </a:t>
            </a:r>
            <a:r>
              <a:rPr lang="en-US" b="1" dirty="0">
                <a:solidFill>
                  <a:srgbClr val="002060"/>
                </a:solidFill>
              </a:rPr>
              <a:t>hackers have thrown out the old playbook and replaced it with tools that are </a:t>
            </a:r>
            <a:r>
              <a:rPr lang="en-US" b="1" dirty="0">
                <a:solidFill>
                  <a:schemeClr val="accent5">
                    <a:lumMod val="75000"/>
                  </a:schemeClr>
                </a:solidFill>
              </a:rPr>
              <a:t>testable, trackable, and scalable</a:t>
            </a:r>
            <a:r>
              <a:rPr lang="en-US" b="1" dirty="0">
                <a:solidFill>
                  <a:schemeClr val="accent5">
                    <a:lumMod val="50000"/>
                  </a:schemeClr>
                </a:solidFill>
              </a:rPr>
              <a:t>. </a:t>
            </a:r>
            <a:endParaRPr lang="en-US" b="1" dirty="0" smtClean="0">
              <a:solidFill>
                <a:schemeClr val="accent5">
                  <a:lumMod val="50000"/>
                </a:schemeClr>
              </a:solidFill>
            </a:endParaRPr>
          </a:p>
          <a:p>
            <a:r>
              <a:rPr lang="en-US" b="1" dirty="0" smtClean="0">
                <a:solidFill>
                  <a:srgbClr val="002060"/>
                </a:solidFill>
              </a:rPr>
              <a:t>They </a:t>
            </a:r>
            <a:r>
              <a:rPr lang="en-US" b="1" dirty="0">
                <a:solidFill>
                  <a:srgbClr val="002060"/>
                </a:solidFill>
              </a:rPr>
              <a:t>believe that products and businesses should be modified repeatedly until they're primed to generate explosive reactions</a:t>
            </a:r>
            <a:r>
              <a:rPr lang="en-US" b="1" dirty="0">
                <a:solidFill>
                  <a:schemeClr val="accent5">
                    <a:lumMod val="50000"/>
                  </a:schemeClr>
                </a:solidFill>
              </a:rPr>
              <a:t>.</a:t>
            </a:r>
            <a:endParaRPr lang="en-IN" b="1" dirty="0">
              <a:solidFill>
                <a:schemeClr val="accent5">
                  <a:lumMod val="50000"/>
                </a:schemeClr>
              </a:solidFill>
            </a:endParaRPr>
          </a:p>
        </p:txBody>
      </p:sp>
    </p:spTree>
    <p:extLst>
      <p:ext uri="{BB962C8B-B14F-4D97-AF65-F5344CB8AC3E}">
        <p14:creationId xmlns:p14="http://schemas.microsoft.com/office/powerpoint/2010/main" val="14718991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586" y="575332"/>
            <a:ext cx="10515600" cy="980199"/>
          </a:xfrm>
          <a:noFill/>
          <a:ln>
            <a:noFill/>
          </a:ln>
        </p:spPr>
        <p:txBody>
          <a:bodyPr spcFirstLastPara="1" vert="horz" wrap="square" lIns="91440" tIns="45720" rIns="91440" bIns="45720" rtlCol="0" anchor="ctr" anchorCtr="0">
            <a:normAutofit/>
          </a:bodyPr>
          <a:lstStyle/>
          <a:p>
            <a:r>
              <a:rPr lang="en-US" sz="3200" b="1" dirty="0">
                <a:solidFill>
                  <a:schemeClr val="accent5">
                    <a:lumMod val="75000"/>
                  </a:schemeClr>
                </a:solidFill>
                <a:latin typeface="Georgia" panose="02040502050405020303" pitchFamily="18" charset="0"/>
              </a:rPr>
              <a:t>Growth hacking </a:t>
            </a:r>
            <a:endParaRPr lang="en-IN" sz="3200" b="1" dirty="0">
              <a:solidFill>
                <a:schemeClr val="accent5">
                  <a:lumMod val="75000"/>
                </a:schemeClr>
              </a:solidFill>
              <a:latin typeface="Georgia" panose="02040502050405020303" pitchFamily="18" charset="0"/>
            </a:endParaRPr>
          </a:p>
        </p:txBody>
      </p:sp>
      <p:sp>
        <p:nvSpPr>
          <p:cNvPr id="3" name="Content Placeholder 2"/>
          <p:cNvSpPr>
            <a:spLocks noGrp="1"/>
          </p:cNvSpPr>
          <p:nvPr>
            <p:ph idx="1"/>
          </p:nvPr>
        </p:nvSpPr>
        <p:spPr>
          <a:xfrm>
            <a:off x="722586" y="1442604"/>
            <a:ext cx="9516916" cy="4351338"/>
          </a:xfrm>
        </p:spPr>
        <p:txBody>
          <a:bodyPr>
            <a:normAutofit fontScale="92500"/>
          </a:bodyPr>
          <a:lstStyle/>
          <a:p>
            <a:r>
              <a:rPr lang="en-US" b="1" dirty="0" smtClean="0">
                <a:solidFill>
                  <a:srgbClr val="002060"/>
                </a:solidFill>
              </a:rPr>
              <a:t>A new marketing tool to achieve rapid growth on small budget. </a:t>
            </a:r>
          </a:p>
          <a:p>
            <a:r>
              <a:rPr lang="en-US" b="1" dirty="0" smtClean="0">
                <a:solidFill>
                  <a:srgbClr val="002060"/>
                </a:solidFill>
              </a:rPr>
              <a:t>Growth hacking helps to acquire many users at a nominal cost. </a:t>
            </a:r>
          </a:p>
          <a:p>
            <a:r>
              <a:rPr lang="en-US" b="1" dirty="0" smtClean="0">
                <a:solidFill>
                  <a:srgbClr val="002060"/>
                </a:solidFill>
              </a:rPr>
              <a:t>A team usually involve marketers</a:t>
            </a:r>
            <a:r>
              <a:rPr lang="en-US" b="1" dirty="0">
                <a:solidFill>
                  <a:srgbClr val="002060"/>
                </a:solidFill>
              </a:rPr>
              <a:t>, developers, engineers and product </a:t>
            </a:r>
            <a:r>
              <a:rPr lang="en-US" b="1" dirty="0" smtClean="0">
                <a:solidFill>
                  <a:srgbClr val="002060"/>
                </a:solidFill>
              </a:rPr>
              <a:t>managers.</a:t>
            </a:r>
          </a:p>
          <a:p>
            <a:r>
              <a:rPr lang="en-US" b="1" dirty="0" smtClean="0">
                <a:solidFill>
                  <a:srgbClr val="002060"/>
                </a:solidFill>
              </a:rPr>
              <a:t>The growth </a:t>
            </a:r>
            <a:r>
              <a:rPr lang="en-US" b="1" dirty="0">
                <a:solidFill>
                  <a:srgbClr val="002060"/>
                </a:solidFill>
              </a:rPr>
              <a:t>hacker often </a:t>
            </a:r>
            <a:r>
              <a:rPr lang="en-US" b="1" dirty="0" smtClean="0">
                <a:solidFill>
                  <a:srgbClr val="002060"/>
                </a:solidFill>
              </a:rPr>
              <a:t>use </a:t>
            </a:r>
            <a:r>
              <a:rPr lang="en-US" b="1" dirty="0" smtClean="0">
                <a:solidFill>
                  <a:srgbClr val="0070C0"/>
                </a:solidFill>
              </a:rPr>
              <a:t>social media</a:t>
            </a:r>
            <a:r>
              <a:rPr lang="en-US" b="1" dirty="0" smtClean="0">
                <a:solidFill>
                  <a:srgbClr val="002060"/>
                </a:solidFill>
              </a:rPr>
              <a:t>, </a:t>
            </a:r>
            <a:r>
              <a:rPr lang="en-US" b="1" dirty="0" smtClean="0">
                <a:solidFill>
                  <a:srgbClr val="0070C0"/>
                </a:solidFill>
              </a:rPr>
              <a:t>viral contents</a:t>
            </a:r>
            <a:r>
              <a:rPr lang="en-US" b="1" dirty="0" smtClean="0">
                <a:solidFill>
                  <a:srgbClr val="002060"/>
                </a:solidFill>
              </a:rPr>
              <a:t>, </a:t>
            </a:r>
            <a:r>
              <a:rPr lang="en-US" b="1" dirty="0" smtClean="0">
                <a:solidFill>
                  <a:srgbClr val="0070C0"/>
                </a:solidFill>
              </a:rPr>
              <a:t>content marketing</a:t>
            </a:r>
            <a:r>
              <a:rPr lang="en-US" b="1" dirty="0" smtClean="0">
                <a:solidFill>
                  <a:srgbClr val="002060"/>
                </a:solidFill>
              </a:rPr>
              <a:t>, </a:t>
            </a:r>
            <a:r>
              <a:rPr lang="en-US" b="1" dirty="0" smtClean="0">
                <a:solidFill>
                  <a:srgbClr val="0070C0"/>
                </a:solidFill>
              </a:rPr>
              <a:t>influencers</a:t>
            </a:r>
            <a:r>
              <a:rPr lang="en-US" b="1" dirty="0" smtClean="0">
                <a:solidFill>
                  <a:srgbClr val="002060"/>
                </a:solidFill>
              </a:rPr>
              <a:t>. </a:t>
            </a:r>
          </a:p>
          <a:p>
            <a:r>
              <a:rPr lang="en-US" b="1" dirty="0" smtClean="0">
                <a:solidFill>
                  <a:srgbClr val="002060"/>
                </a:solidFill>
              </a:rPr>
              <a:t>They build a </a:t>
            </a:r>
            <a:r>
              <a:rPr lang="en-US" b="1" dirty="0" smtClean="0">
                <a:solidFill>
                  <a:srgbClr val="0070C0"/>
                </a:solidFill>
              </a:rPr>
              <a:t>story</a:t>
            </a:r>
            <a:r>
              <a:rPr lang="en-US" b="1" dirty="0" smtClean="0">
                <a:solidFill>
                  <a:srgbClr val="002060"/>
                </a:solidFill>
              </a:rPr>
              <a:t> that </a:t>
            </a:r>
            <a:r>
              <a:rPr lang="en-US" b="1" dirty="0" smtClean="0">
                <a:solidFill>
                  <a:srgbClr val="0070C0"/>
                </a:solidFill>
              </a:rPr>
              <a:t>resonate</a:t>
            </a:r>
            <a:r>
              <a:rPr lang="en-US" b="1" dirty="0" smtClean="0">
                <a:solidFill>
                  <a:srgbClr val="002060"/>
                </a:solidFill>
              </a:rPr>
              <a:t> with customer’s </a:t>
            </a:r>
            <a:r>
              <a:rPr lang="en-US" b="1" dirty="0" smtClean="0">
                <a:solidFill>
                  <a:srgbClr val="0070C0"/>
                </a:solidFill>
              </a:rPr>
              <a:t>emotion</a:t>
            </a:r>
            <a:r>
              <a:rPr lang="en-US" b="1" dirty="0" smtClean="0">
                <a:solidFill>
                  <a:srgbClr val="002060"/>
                </a:solidFill>
              </a:rPr>
              <a:t>. </a:t>
            </a:r>
          </a:p>
          <a:p>
            <a:r>
              <a:rPr lang="en-US" b="1" dirty="0" smtClean="0">
                <a:solidFill>
                  <a:srgbClr val="002060"/>
                </a:solidFill>
              </a:rPr>
              <a:t>It must be supported by a compelling </a:t>
            </a:r>
            <a:r>
              <a:rPr lang="en-US" b="1" dirty="0" smtClean="0">
                <a:solidFill>
                  <a:srgbClr val="0070C0"/>
                </a:solidFill>
              </a:rPr>
              <a:t>product-market-fit</a:t>
            </a:r>
            <a:r>
              <a:rPr lang="en-US" b="1" dirty="0" smtClean="0">
                <a:solidFill>
                  <a:srgbClr val="002060"/>
                </a:solidFill>
              </a:rPr>
              <a:t> in order for retaining the satisfying customers once acquired leading to a viral loop of evangelists – a self-promotional model.</a:t>
            </a:r>
          </a:p>
        </p:txBody>
      </p:sp>
    </p:spTree>
    <p:extLst>
      <p:ext uri="{BB962C8B-B14F-4D97-AF65-F5344CB8AC3E}">
        <p14:creationId xmlns:p14="http://schemas.microsoft.com/office/powerpoint/2010/main" val="28249860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446" y="433754"/>
            <a:ext cx="10515600" cy="891809"/>
          </a:xfrm>
        </p:spPr>
        <p:txBody>
          <a:bodyPr/>
          <a:lstStyle/>
          <a:p>
            <a:r>
              <a:rPr lang="en-US" sz="3200" b="1" dirty="0" smtClean="0">
                <a:solidFill>
                  <a:schemeClr val="accent5">
                    <a:lumMod val="75000"/>
                  </a:schemeClr>
                </a:solidFill>
                <a:latin typeface="Georgia" panose="02040502050405020303" pitchFamily="18" charset="0"/>
              </a:rPr>
              <a:t>Growth Hacking</a:t>
            </a:r>
            <a:endParaRPr lang="en-IN" sz="3200" b="1" dirty="0">
              <a:solidFill>
                <a:schemeClr val="accent5">
                  <a:lumMod val="75000"/>
                </a:schemeClr>
              </a:solidFill>
              <a:latin typeface="Georgia" panose="02040502050405020303" pitchFamily="18" charset="0"/>
            </a:endParaRPr>
          </a:p>
        </p:txBody>
      </p:sp>
      <p:sp>
        <p:nvSpPr>
          <p:cNvPr id="3" name="Text Placeholder 2"/>
          <p:cNvSpPr>
            <a:spLocks noGrp="1"/>
          </p:cNvSpPr>
          <p:nvPr>
            <p:ph type="body" idx="1"/>
          </p:nvPr>
        </p:nvSpPr>
        <p:spPr>
          <a:xfrm>
            <a:off x="743707" y="1325563"/>
            <a:ext cx="9837077" cy="4233555"/>
          </a:xfrm>
        </p:spPr>
        <p:txBody>
          <a:bodyPr/>
          <a:lstStyle/>
          <a:p>
            <a:r>
              <a:rPr lang="en-US" sz="2600" b="1" dirty="0">
                <a:solidFill>
                  <a:schemeClr val="accent5">
                    <a:lumMod val="50000"/>
                  </a:schemeClr>
                </a:solidFill>
              </a:rPr>
              <a:t>It reduces customer acquisition cost, help increasing margins, ease of product extension, and promote long term sustainable growth. Else, you will pour water in a leaky bucket.</a:t>
            </a:r>
          </a:p>
          <a:p>
            <a:r>
              <a:rPr lang="en-US" sz="2600" b="1" dirty="0" smtClean="0">
                <a:solidFill>
                  <a:schemeClr val="accent5">
                    <a:lumMod val="50000"/>
                  </a:schemeClr>
                </a:solidFill>
              </a:rPr>
              <a:t>growth </a:t>
            </a:r>
            <a:r>
              <a:rPr lang="en-US" sz="2600" b="1" dirty="0">
                <a:solidFill>
                  <a:schemeClr val="accent5">
                    <a:lumMod val="50000"/>
                  </a:schemeClr>
                </a:solidFill>
              </a:rPr>
              <a:t>hacking </a:t>
            </a:r>
            <a:r>
              <a:rPr lang="en-US" sz="2600" b="1" dirty="0" smtClean="0">
                <a:solidFill>
                  <a:schemeClr val="accent5">
                    <a:lumMod val="50000"/>
                  </a:schemeClr>
                </a:solidFill>
              </a:rPr>
              <a:t>uses iterations </a:t>
            </a:r>
            <a:r>
              <a:rPr lang="en-US" sz="2600" b="1" dirty="0">
                <a:solidFill>
                  <a:schemeClr val="accent5">
                    <a:lumMod val="50000"/>
                  </a:schemeClr>
                </a:solidFill>
              </a:rPr>
              <a:t>to rapidly test persuasive copy, email marketing, SEO and viral strategies, </a:t>
            </a:r>
            <a:r>
              <a:rPr lang="en-US" sz="2600" b="1" dirty="0" smtClean="0">
                <a:solidFill>
                  <a:schemeClr val="accent5">
                    <a:lumMod val="50000"/>
                  </a:schemeClr>
                </a:solidFill>
              </a:rPr>
              <a:t>to increase conversion </a:t>
            </a:r>
            <a:r>
              <a:rPr lang="en-US" sz="2600" b="1" dirty="0">
                <a:solidFill>
                  <a:schemeClr val="accent5">
                    <a:lumMod val="50000"/>
                  </a:schemeClr>
                </a:solidFill>
              </a:rPr>
              <a:t>rates and achieving rapid growth of the user base. </a:t>
            </a:r>
            <a:endParaRPr lang="en-US" sz="2600" b="1" dirty="0" smtClean="0">
              <a:solidFill>
                <a:schemeClr val="accent5">
                  <a:lumMod val="50000"/>
                </a:schemeClr>
              </a:solidFill>
            </a:endParaRPr>
          </a:p>
          <a:p>
            <a:r>
              <a:rPr lang="en-US" sz="2600" b="1" dirty="0" smtClean="0">
                <a:solidFill>
                  <a:schemeClr val="accent5">
                    <a:lumMod val="50000"/>
                  </a:schemeClr>
                </a:solidFill>
              </a:rPr>
              <a:t>Techniques </a:t>
            </a:r>
            <a:r>
              <a:rPr lang="en-US" sz="2600" b="1" dirty="0">
                <a:solidFill>
                  <a:schemeClr val="accent5">
                    <a:lumMod val="50000"/>
                  </a:schemeClr>
                </a:solidFill>
              </a:rPr>
              <a:t>such as </a:t>
            </a:r>
            <a:r>
              <a:rPr lang="en-US" sz="2600" b="1" dirty="0">
                <a:solidFill>
                  <a:schemeClr val="accent5">
                    <a:lumMod val="50000"/>
                  </a:schemeClr>
                </a:solidFill>
                <a:hlinkClick r:id="rId2" tooltip="Search engine optimization"/>
              </a:rPr>
              <a:t>search engine optimization</a:t>
            </a:r>
            <a:r>
              <a:rPr lang="en-US" sz="2600" b="1" dirty="0">
                <a:solidFill>
                  <a:schemeClr val="accent5">
                    <a:lumMod val="50000"/>
                  </a:schemeClr>
                </a:solidFill>
              </a:rPr>
              <a:t>, website analytics, </a:t>
            </a:r>
            <a:r>
              <a:rPr lang="en-US" sz="2600" b="1" dirty="0">
                <a:solidFill>
                  <a:schemeClr val="accent5">
                    <a:lumMod val="50000"/>
                  </a:schemeClr>
                </a:solidFill>
                <a:hlinkClick r:id="rId3" tooltip="Content marketing"/>
              </a:rPr>
              <a:t>content marketing</a:t>
            </a:r>
            <a:r>
              <a:rPr lang="en-US" sz="2600" b="1" dirty="0">
                <a:solidFill>
                  <a:schemeClr val="accent5">
                    <a:lumMod val="50000"/>
                  </a:schemeClr>
                </a:solidFill>
              </a:rPr>
              <a:t> and </a:t>
            </a:r>
            <a:r>
              <a:rPr lang="en-US" sz="2600" b="1" dirty="0">
                <a:solidFill>
                  <a:schemeClr val="accent5">
                    <a:lumMod val="50000"/>
                  </a:schemeClr>
                </a:solidFill>
                <a:hlinkClick r:id="rId4" tooltip="A/B testing"/>
              </a:rPr>
              <a:t>A/B </a:t>
            </a:r>
            <a:r>
              <a:rPr lang="en-US" sz="2600" b="1" dirty="0" smtClean="0">
                <a:solidFill>
                  <a:schemeClr val="accent5">
                    <a:lumMod val="50000"/>
                  </a:schemeClr>
                </a:solidFill>
                <a:hlinkClick r:id="rId4" tooltip="A/B testing"/>
              </a:rPr>
              <a:t>testing</a:t>
            </a:r>
            <a:r>
              <a:rPr lang="en-US" sz="2600" b="1" dirty="0" smtClean="0">
                <a:solidFill>
                  <a:schemeClr val="accent5">
                    <a:lumMod val="50000"/>
                  </a:schemeClr>
                </a:solidFill>
              </a:rPr>
              <a:t> are used. </a:t>
            </a:r>
            <a:endParaRPr lang="en-US" sz="2600" b="1" dirty="0">
              <a:solidFill>
                <a:schemeClr val="accent5">
                  <a:lumMod val="50000"/>
                </a:schemeClr>
              </a:solidFill>
            </a:endParaRPr>
          </a:p>
          <a:p>
            <a:r>
              <a:rPr lang="en-US" sz="2600" b="1" dirty="0">
                <a:solidFill>
                  <a:schemeClr val="accent5">
                    <a:lumMod val="50000"/>
                  </a:schemeClr>
                </a:solidFill>
              </a:rPr>
              <a:t>Growth hacker use validated learning with the help of </a:t>
            </a:r>
            <a:r>
              <a:rPr lang="en-US" sz="2600" b="1" dirty="0">
                <a:solidFill>
                  <a:srgbClr val="0070C0"/>
                </a:solidFill>
              </a:rPr>
              <a:t>minimum viable product</a:t>
            </a:r>
            <a:r>
              <a:rPr lang="en-US" sz="2600" b="1" dirty="0">
                <a:solidFill>
                  <a:schemeClr val="accent5">
                    <a:lumMod val="50000"/>
                  </a:schemeClr>
                </a:solidFill>
              </a:rPr>
              <a:t>.  </a:t>
            </a:r>
            <a:endParaRPr lang="en-IN" sz="2600" b="1" dirty="0">
              <a:solidFill>
                <a:schemeClr val="accent5">
                  <a:lumMod val="50000"/>
                </a:schemeClr>
              </a:solidFill>
            </a:endParaRPr>
          </a:p>
          <a:p>
            <a:endParaRPr lang="en-IN" sz="2600" b="1" dirty="0">
              <a:solidFill>
                <a:schemeClr val="accent5">
                  <a:lumMod val="50000"/>
                </a:schemeClr>
              </a:solidFill>
            </a:endParaRPr>
          </a:p>
        </p:txBody>
      </p:sp>
    </p:spTree>
    <p:extLst>
      <p:ext uri="{BB962C8B-B14F-4D97-AF65-F5344CB8AC3E}">
        <p14:creationId xmlns:p14="http://schemas.microsoft.com/office/powerpoint/2010/main" val="22941441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latin typeface="Georgia" panose="02040502050405020303" pitchFamily="18" charset="0"/>
              </a:rPr>
              <a:t>Growth Hacking</a:t>
            </a:r>
            <a:endParaRPr lang="en-US" sz="3200" b="1" dirty="0">
              <a:solidFill>
                <a:schemeClr val="accent5">
                  <a:lumMod val="75000"/>
                </a:schemeClr>
              </a:solidFill>
              <a:latin typeface="Georgia" panose="02040502050405020303" pitchFamily="18" charset="0"/>
            </a:endParaRPr>
          </a:p>
        </p:txBody>
      </p:sp>
      <p:sp>
        <p:nvSpPr>
          <p:cNvPr id="5" name="Freeform 4"/>
          <p:cNvSpPr/>
          <p:nvPr/>
        </p:nvSpPr>
        <p:spPr>
          <a:xfrm>
            <a:off x="412957" y="342034"/>
            <a:ext cx="10130073" cy="3710787"/>
          </a:xfrm>
          <a:custGeom>
            <a:avLst/>
            <a:gdLst>
              <a:gd name="connsiteX0" fmla="*/ 0 w 6904653"/>
              <a:gd name="connsiteY0" fmla="*/ 2154677 h 3367657"/>
              <a:gd name="connsiteX1" fmla="*/ 5197151 w 6904653"/>
              <a:gd name="connsiteY1" fmla="*/ 213910 h 3367657"/>
              <a:gd name="connsiteX2" fmla="*/ 6232849 w 6904653"/>
              <a:gd name="connsiteY2" fmla="*/ 297886 h 3367657"/>
              <a:gd name="connsiteX3" fmla="*/ 6774025 w 6904653"/>
              <a:gd name="connsiteY3" fmla="*/ 2425265 h 3367657"/>
              <a:gd name="connsiteX4" fmla="*/ 6904653 w 6904653"/>
              <a:gd name="connsiteY4" fmla="*/ 3367657 h 3367657"/>
              <a:gd name="connsiteX0" fmla="*/ 0 w 6800805"/>
              <a:gd name="connsiteY0" fmla="*/ 2154677 h 3632833"/>
              <a:gd name="connsiteX1" fmla="*/ 5197151 w 6800805"/>
              <a:gd name="connsiteY1" fmla="*/ 213910 h 3632833"/>
              <a:gd name="connsiteX2" fmla="*/ 6232849 w 6800805"/>
              <a:gd name="connsiteY2" fmla="*/ 297886 h 3632833"/>
              <a:gd name="connsiteX3" fmla="*/ 6774025 w 6800805"/>
              <a:gd name="connsiteY3" fmla="*/ 2425265 h 3632833"/>
              <a:gd name="connsiteX4" fmla="*/ 6619395 w 6800805"/>
              <a:gd name="connsiteY4" fmla="*/ 3632833 h 3632833"/>
              <a:gd name="connsiteX0" fmla="*/ 0 w 6619395"/>
              <a:gd name="connsiteY0" fmla="*/ 2163136 h 3641292"/>
              <a:gd name="connsiteX1" fmla="*/ 5197151 w 6619395"/>
              <a:gd name="connsiteY1" fmla="*/ 222369 h 3641292"/>
              <a:gd name="connsiteX2" fmla="*/ 6232849 w 6619395"/>
              <a:gd name="connsiteY2" fmla="*/ 306345 h 3641292"/>
              <a:gd name="connsiteX3" fmla="*/ 6524425 w 6619395"/>
              <a:gd name="connsiteY3" fmla="*/ 2580028 h 3641292"/>
              <a:gd name="connsiteX4" fmla="*/ 6619395 w 6619395"/>
              <a:gd name="connsiteY4" fmla="*/ 3641292 h 3641292"/>
              <a:gd name="connsiteX0" fmla="*/ 0 w 6619395"/>
              <a:gd name="connsiteY0" fmla="*/ 2163136 h 3641292"/>
              <a:gd name="connsiteX1" fmla="*/ 5197151 w 6619395"/>
              <a:gd name="connsiteY1" fmla="*/ 222369 h 3641292"/>
              <a:gd name="connsiteX2" fmla="*/ 6232849 w 6619395"/>
              <a:gd name="connsiteY2" fmla="*/ 306345 h 3641292"/>
              <a:gd name="connsiteX3" fmla="*/ 6524425 w 6619395"/>
              <a:gd name="connsiteY3" fmla="*/ 2580028 h 3641292"/>
              <a:gd name="connsiteX4" fmla="*/ 6619395 w 6619395"/>
              <a:gd name="connsiteY4" fmla="*/ 3641292 h 3641292"/>
              <a:gd name="connsiteX0" fmla="*/ 0 w 6619395"/>
              <a:gd name="connsiteY0" fmla="*/ 2163136 h 3641292"/>
              <a:gd name="connsiteX1" fmla="*/ 5197151 w 6619395"/>
              <a:gd name="connsiteY1" fmla="*/ 222369 h 3641292"/>
              <a:gd name="connsiteX2" fmla="*/ 6232849 w 6619395"/>
              <a:gd name="connsiteY2" fmla="*/ 306345 h 3641292"/>
              <a:gd name="connsiteX3" fmla="*/ 6524425 w 6619395"/>
              <a:gd name="connsiteY3" fmla="*/ 2580028 h 3641292"/>
              <a:gd name="connsiteX4" fmla="*/ 6619395 w 6619395"/>
              <a:gd name="connsiteY4" fmla="*/ 3641292 h 3641292"/>
              <a:gd name="connsiteX0" fmla="*/ 0 w 6583738"/>
              <a:gd name="connsiteY0" fmla="*/ 2163136 h 3696156"/>
              <a:gd name="connsiteX1" fmla="*/ 5197151 w 6583738"/>
              <a:gd name="connsiteY1" fmla="*/ 222369 h 3696156"/>
              <a:gd name="connsiteX2" fmla="*/ 6232849 w 6583738"/>
              <a:gd name="connsiteY2" fmla="*/ 306345 h 3696156"/>
              <a:gd name="connsiteX3" fmla="*/ 6524425 w 6583738"/>
              <a:gd name="connsiteY3" fmla="*/ 2580028 h 3696156"/>
              <a:gd name="connsiteX4" fmla="*/ 6583738 w 6583738"/>
              <a:gd name="connsiteY4" fmla="*/ 3696156 h 3696156"/>
              <a:gd name="connsiteX0" fmla="*/ 0 w 6583738"/>
              <a:gd name="connsiteY0" fmla="*/ 2177767 h 3710787"/>
              <a:gd name="connsiteX1" fmla="*/ 5197151 w 6583738"/>
              <a:gd name="connsiteY1" fmla="*/ 237000 h 3710787"/>
              <a:gd name="connsiteX2" fmla="*/ 6393306 w 6583738"/>
              <a:gd name="connsiteY2" fmla="*/ 293544 h 3710787"/>
              <a:gd name="connsiteX3" fmla="*/ 6524425 w 6583738"/>
              <a:gd name="connsiteY3" fmla="*/ 2594659 h 3710787"/>
              <a:gd name="connsiteX4" fmla="*/ 6583738 w 6583738"/>
              <a:gd name="connsiteY4" fmla="*/ 3710787 h 3710787"/>
              <a:gd name="connsiteX0" fmla="*/ 0 w 6583738"/>
              <a:gd name="connsiteY0" fmla="*/ 2177767 h 3710787"/>
              <a:gd name="connsiteX1" fmla="*/ 5197151 w 6583738"/>
              <a:gd name="connsiteY1" fmla="*/ 237000 h 3710787"/>
              <a:gd name="connsiteX2" fmla="*/ 6393306 w 6583738"/>
              <a:gd name="connsiteY2" fmla="*/ 293544 h 3710787"/>
              <a:gd name="connsiteX3" fmla="*/ 6554139 w 6583738"/>
              <a:gd name="connsiteY3" fmla="*/ 2594659 h 3710787"/>
              <a:gd name="connsiteX4" fmla="*/ 6583738 w 6583738"/>
              <a:gd name="connsiteY4" fmla="*/ 3710787 h 3710787"/>
              <a:gd name="connsiteX0" fmla="*/ 0 w 6595420"/>
              <a:gd name="connsiteY0" fmla="*/ 2177767 h 3710787"/>
              <a:gd name="connsiteX1" fmla="*/ 5197151 w 6595420"/>
              <a:gd name="connsiteY1" fmla="*/ 237000 h 3710787"/>
              <a:gd name="connsiteX2" fmla="*/ 6393306 w 6595420"/>
              <a:gd name="connsiteY2" fmla="*/ 293544 h 3710787"/>
              <a:gd name="connsiteX3" fmla="*/ 6577910 w 6595420"/>
              <a:gd name="connsiteY3" fmla="*/ 2594659 h 3710787"/>
              <a:gd name="connsiteX4" fmla="*/ 6583738 w 6595420"/>
              <a:gd name="connsiteY4" fmla="*/ 3710787 h 3710787"/>
              <a:gd name="connsiteX0" fmla="*/ 0 w 6583738"/>
              <a:gd name="connsiteY0" fmla="*/ 2177767 h 3710787"/>
              <a:gd name="connsiteX1" fmla="*/ 5197151 w 6583738"/>
              <a:gd name="connsiteY1" fmla="*/ 237000 h 3710787"/>
              <a:gd name="connsiteX2" fmla="*/ 6393306 w 6583738"/>
              <a:gd name="connsiteY2" fmla="*/ 293544 h 3710787"/>
              <a:gd name="connsiteX3" fmla="*/ 6577910 w 6583738"/>
              <a:gd name="connsiteY3" fmla="*/ 2594659 h 3710787"/>
              <a:gd name="connsiteX4" fmla="*/ 6583738 w 6583738"/>
              <a:gd name="connsiteY4" fmla="*/ 3710787 h 3710787"/>
              <a:gd name="connsiteX0" fmla="*/ 0 w 6583738"/>
              <a:gd name="connsiteY0" fmla="*/ 2177767 h 3710787"/>
              <a:gd name="connsiteX1" fmla="*/ 5197151 w 6583738"/>
              <a:gd name="connsiteY1" fmla="*/ 237000 h 3710787"/>
              <a:gd name="connsiteX2" fmla="*/ 6393306 w 6583738"/>
              <a:gd name="connsiteY2" fmla="*/ 293544 h 3710787"/>
              <a:gd name="connsiteX3" fmla="*/ 6577910 w 6583738"/>
              <a:gd name="connsiteY3" fmla="*/ 2594659 h 3710787"/>
              <a:gd name="connsiteX4" fmla="*/ 6583738 w 6583738"/>
              <a:gd name="connsiteY4" fmla="*/ 3710787 h 3710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738" h="3710787">
                <a:moveTo>
                  <a:pt x="0" y="2177767"/>
                </a:moveTo>
                <a:cubicBezTo>
                  <a:pt x="2079171" y="1362116"/>
                  <a:pt x="4131600" y="551037"/>
                  <a:pt x="5197151" y="237000"/>
                </a:cubicBezTo>
                <a:cubicBezTo>
                  <a:pt x="6262702" y="-77037"/>
                  <a:pt x="6163180" y="-99399"/>
                  <a:pt x="6393306" y="293544"/>
                </a:cubicBezTo>
                <a:cubicBezTo>
                  <a:pt x="6623432" y="686487"/>
                  <a:pt x="6561029" y="1991590"/>
                  <a:pt x="6577910" y="2594659"/>
                </a:cubicBezTo>
                <a:cubicBezTo>
                  <a:pt x="6582904" y="3197728"/>
                  <a:pt x="6574407" y="3495405"/>
                  <a:pt x="6583738" y="3710787"/>
                </a:cubicBezTo>
              </a:path>
            </a:pathLst>
          </a:custGeom>
          <a:noFill/>
          <a:ln w="34925">
            <a:solidFill>
              <a:srgbClr val="C00000"/>
            </a:solidFill>
            <a:prstDash val="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2543" y="3132447"/>
            <a:ext cx="2992341" cy="2992341"/>
          </a:xfrm>
          <a:prstGeom prst="rect">
            <a:avLst/>
          </a:prstGeom>
        </p:spPr>
      </p:pic>
      <p:sp>
        <p:nvSpPr>
          <p:cNvPr id="3" name="Content Placeholder 2"/>
          <p:cNvSpPr>
            <a:spLocks noGrp="1"/>
          </p:cNvSpPr>
          <p:nvPr>
            <p:ph idx="1"/>
          </p:nvPr>
        </p:nvSpPr>
        <p:spPr>
          <a:xfrm>
            <a:off x="703357" y="1597025"/>
            <a:ext cx="10515600" cy="4351338"/>
          </a:xfrm>
        </p:spPr>
        <p:txBody>
          <a:bodyPr>
            <a:normAutofit/>
          </a:bodyPr>
          <a:lstStyle/>
          <a:p>
            <a:r>
              <a:rPr lang="en-IN" b="1" dirty="0" smtClean="0">
                <a:solidFill>
                  <a:schemeClr val="accent5">
                    <a:lumMod val="50000"/>
                  </a:schemeClr>
                </a:solidFill>
              </a:rPr>
              <a:t>Growth appears like a magic wand: as if growth is the end (success).</a:t>
            </a:r>
          </a:p>
          <a:p>
            <a:r>
              <a:rPr lang="en-IN" b="1" dirty="0" smtClean="0">
                <a:solidFill>
                  <a:schemeClr val="accent5">
                    <a:lumMod val="50000"/>
                  </a:schemeClr>
                </a:solidFill>
              </a:rPr>
              <a:t>This can be one of the greatest of mistakes in startup marketing.</a:t>
            </a:r>
          </a:p>
          <a:p>
            <a:r>
              <a:rPr lang="en-IN" b="1" dirty="0" smtClean="0">
                <a:solidFill>
                  <a:schemeClr val="accent5">
                    <a:lumMod val="50000"/>
                  </a:schemeClr>
                </a:solidFill>
              </a:rPr>
              <a:t>The product-market-fit</a:t>
            </a:r>
            <a:r>
              <a:rPr lang="en-IN" b="1" dirty="0">
                <a:solidFill>
                  <a:schemeClr val="accent5">
                    <a:lumMod val="50000"/>
                  </a:schemeClr>
                </a:solidFill>
              </a:rPr>
              <a:t>, </a:t>
            </a:r>
            <a:r>
              <a:rPr lang="en-IN" b="1" dirty="0" smtClean="0">
                <a:solidFill>
                  <a:schemeClr val="accent5">
                    <a:lumMod val="50000"/>
                  </a:schemeClr>
                </a:solidFill>
              </a:rPr>
              <a:t>positioning the product to the target customers and meeting their exact needs better than competitors, vibrant sales funnel are indispensable. </a:t>
            </a:r>
          </a:p>
          <a:p>
            <a:r>
              <a:rPr lang="en-IN" b="1" dirty="0" smtClean="0">
                <a:solidFill>
                  <a:schemeClr val="accent5">
                    <a:lumMod val="50000"/>
                  </a:schemeClr>
                </a:solidFill>
              </a:rPr>
              <a:t>Premature </a:t>
            </a:r>
            <a:r>
              <a:rPr lang="en-IN" b="1" dirty="0">
                <a:solidFill>
                  <a:schemeClr val="accent5">
                    <a:lumMod val="50000"/>
                  </a:schemeClr>
                </a:solidFill>
              </a:rPr>
              <a:t>growth </a:t>
            </a:r>
            <a:r>
              <a:rPr lang="en-IN" b="1" dirty="0" smtClean="0">
                <a:solidFill>
                  <a:schemeClr val="accent5">
                    <a:lumMod val="50000"/>
                  </a:schemeClr>
                </a:solidFill>
              </a:rPr>
              <a:t>may ruin </a:t>
            </a:r>
            <a:r>
              <a:rPr lang="en-IN" b="1" dirty="0">
                <a:solidFill>
                  <a:schemeClr val="accent5">
                    <a:lumMod val="50000"/>
                  </a:schemeClr>
                </a:solidFill>
              </a:rPr>
              <a:t>your business and waste </a:t>
            </a:r>
            <a:r>
              <a:rPr lang="en-IN" b="1" dirty="0"/>
              <a:t>you</a:t>
            </a:r>
            <a:r>
              <a:rPr lang="en-IN" b="1" dirty="0">
                <a:solidFill>
                  <a:schemeClr val="accent5">
                    <a:lumMod val="50000"/>
                  </a:schemeClr>
                </a:solidFill>
              </a:rPr>
              <a:t>r resources</a:t>
            </a:r>
            <a:r>
              <a:rPr lang="en-IN" b="1" dirty="0" smtClean="0">
                <a:solidFill>
                  <a:schemeClr val="accent5">
                    <a:lumMod val="50000"/>
                  </a:schemeClr>
                </a:solidFill>
              </a:rPr>
              <a:t>.</a:t>
            </a:r>
          </a:p>
          <a:p>
            <a:r>
              <a:rPr lang="en-US" b="1" dirty="0" smtClean="0">
                <a:solidFill>
                  <a:schemeClr val="accent5">
                    <a:lumMod val="50000"/>
                  </a:schemeClr>
                </a:solidFill>
              </a:rPr>
              <a:t>While you celebrate the growth, you may </a:t>
            </a:r>
            <a:br>
              <a:rPr lang="en-US" b="1" dirty="0" smtClean="0">
                <a:solidFill>
                  <a:schemeClr val="accent5">
                    <a:lumMod val="50000"/>
                  </a:schemeClr>
                </a:solidFill>
              </a:rPr>
            </a:br>
            <a:r>
              <a:rPr lang="en-US" b="1" dirty="0" smtClean="0">
                <a:solidFill>
                  <a:schemeClr val="accent5">
                    <a:lumMod val="50000"/>
                  </a:schemeClr>
                </a:solidFill>
              </a:rPr>
              <a:t>suddenly fall over the precipice.  </a:t>
            </a:r>
            <a:endParaRPr lang="en-IN" b="1" dirty="0">
              <a:solidFill>
                <a:schemeClr val="accent5">
                  <a:lumMod val="50000"/>
                </a:schemeClr>
              </a:solidFill>
            </a:endParaRPr>
          </a:p>
        </p:txBody>
      </p:sp>
    </p:spTree>
    <p:extLst>
      <p:ext uri="{BB962C8B-B14F-4D97-AF65-F5344CB8AC3E}">
        <p14:creationId xmlns:p14="http://schemas.microsoft.com/office/powerpoint/2010/main" val="41069259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latin typeface="Georgia" panose="02040502050405020303" pitchFamily="18" charset="0"/>
              </a:rPr>
              <a:t>How fast to grow?</a:t>
            </a:r>
            <a:endParaRPr lang="en-US" sz="3200" b="1" dirty="0">
              <a:solidFill>
                <a:schemeClr val="accent5">
                  <a:lumMod val="75000"/>
                </a:schemeClr>
              </a:solidFill>
              <a:latin typeface="Georgia" panose="02040502050405020303" pitchFamily="18" charset="0"/>
            </a:endParaRPr>
          </a:p>
        </p:txBody>
      </p:sp>
      <p:sp>
        <p:nvSpPr>
          <p:cNvPr id="3" name="Content Placeholder 2"/>
          <p:cNvSpPr>
            <a:spLocks noGrp="1"/>
          </p:cNvSpPr>
          <p:nvPr>
            <p:ph idx="1"/>
          </p:nvPr>
        </p:nvSpPr>
        <p:spPr>
          <a:xfrm>
            <a:off x="838200" y="1545336"/>
            <a:ext cx="10515600" cy="4631627"/>
          </a:xfrm>
        </p:spPr>
        <p:txBody>
          <a:bodyPr/>
          <a:lstStyle/>
          <a:p>
            <a:pPr marL="0" indent="0">
              <a:buNone/>
            </a:pPr>
            <a:r>
              <a:rPr lang="en-IN" b="1" dirty="0">
                <a:solidFill>
                  <a:schemeClr val="accent5">
                    <a:lumMod val="50000"/>
                  </a:schemeClr>
                </a:solidFill>
              </a:rPr>
              <a:t>Every decision that a growth hacker makes is driven by seeking measurable growth</a:t>
            </a:r>
            <a:r>
              <a:rPr lang="en-IN" b="1" dirty="0" smtClean="0">
                <a:solidFill>
                  <a:schemeClr val="accent5">
                    <a:lumMod val="50000"/>
                  </a:schemeClr>
                </a:solidFill>
              </a:rPr>
              <a:t>. </a:t>
            </a:r>
          </a:p>
          <a:p>
            <a:pPr marL="0" indent="0">
              <a:buNone/>
            </a:pPr>
            <a:r>
              <a:rPr lang="en-IN" b="1" dirty="0" smtClean="0">
                <a:solidFill>
                  <a:schemeClr val="accent5">
                    <a:lumMod val="50000"/>
                  </a:schemeClr>
                </a:solidFill>
              </a:rPr>
              <a:t>Vanity metrics do not indicate anything (!!!) towards a profitable and scalable business.</a:t>
            </a:r>
          </a:p>
          <a:p>
            <a:r>
              <a:rPr lang="en-IN" b="1" dirty="0" smtClean="0">
                <a:solidFill>
                  <a:schemeClr val="accent5">
                    <a:lumMod val="50000"/>
                  </a:schemeClr>
                </a:solidFill>
              </a:rPr>
              <a:t>Create a viral loop</a:t>
            </a:r>
          </a:p>
          <a:p>
            <a:r>
              <a:rPr lang="en-IN" b="1" dirty="0" smtClean="0">
                <a:solidFill>
                  <a:schemeClr val="accent5">
                    <a:lumMod val="50000"/>
                  </a:schemeClr>
                </a:solidFill>
              </a:rPr>
              <a:t>Choose the right growth engine</a:t>
            </a:r>
          </a:p>
          <a:p>
            <a:r>
              <a:rPr lang="en-IN" b="1" dirty="0" smtClean="0">
                <a:solidFill>
                  <a:schemeClr val="accent5">
                    <a:lumMod val="50000"/>
                  </a:schemeClr>
                </a:solidFill>
              </a:rPr>
              <a:t>Leverage everywhere including marketing</a:t>
            </a:r>
            <a:endParaRPr lang="en-IN" b="1" dirty="0">
              <a:solidFill>
                <a:schemeClr val="accent5">
                  <a:lumMod val="50000"/>
                </a:schemeClr>
              </a:solidFill>
            </a:endParaRPr>
          </a:p>
        </p:txBody>
      </p:sp>
    </p:spTree>
    <p:extLst>
      <p:ext uri="{BB962C8B-B14F-4D97-AF65-F5344CB8AC3E}">
        <p14:creationId xmlns:p14="http://schemas.microsoft.com/office/powerpoint/2010/main" val="41387582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spcFirstLastPara="1" wrap="square" lIns="91425" tIns="45700" rIns="91425" bIns="45700" anchor="ctr" anchorCtr="0">
            <a:noAutofit/>
          </a:bodyPr>
          <a:lstStyle/>
          <a:p>
            <a:r>
              <a:rPr lang="en-IN" sz="3200" b="1" dirty="0">
                <a:solidFill>
                  <a:schemeClr val="accent5">
                    <a:lumMod val="75000"/>
                  </a:schemeClr>
                </a:solidFill>
                <a:latin typeface="Georgia" panose="02040502050405020303" pitchFamily="18" charset="0"/>
              </a:rPr>
              <a:t>Viral Loop</a:t>
            </a:r>
            <a:endParaRPr lang="en-US" sz="3200" b="1" dirty="0">
              <a:solidFill>
                <a:schemeClr val="accent5">
                  <a:lumMod val="75000"/>
                </a:schemeClr>
              </a:solidFill>
              <a:latin typeface="Georgia" panose="02040502050405020303" pitchFamily="18" charset="0"/>
            </a:endParaRPr>
          </a:p>
        </p:txBody>
      </p:sp>
      <p:sp>
        <p:nvSpPr>
          <p:cNvPr id="3" name="Content Placeholder 2"/>
          <p:cNvSpPr>
            <a:spLocks noGrp="1"/>
          </p:cNvSpPr>
          <p:nvPr>
            <p:ph idx="1"/>
          </p:nvPr>
        </p:nvSpPr>
        <p:spPr>
          <a:xfrm>
            <a:off x="1100433" y="1928941"/>
            <a:ext cx="9372600" cy="2494127"/>
          </a:xfrm>
        </p:spPr>
        <p:txBody>
          <a:bodyPr/>
          <a:lstStyle/>
          <a:p>
            <a:r>
              <a:rPr lang="en-IN" b="1" dirty="0" smtClean="0">
                <a:solidFill>
                  <a:schemeClr val="accent5">
                    <a:lumMod val="50000"/>
                  </a:schemeClr>
                </a:solidFill>
              </a:rPr>
              <a:t>You must be able to make your customers do the advertisement of your products to their friends (word-of-mouth advertisement or referral).</a:t>
            </a:r>
          </a:p>
          <a:p>
            <a:r>
              <a:rPr lang="en-IN" b="1" dirty="0" smtClean="0">
                <a:solidFill>
                  <a:schemeClr val="accent5">
                    <a:lumMod val="50000"/>
                  </a:schemeClr>
                </a:solidFill>
              </a:rPr>
              <a:t>Your customer acquisition cost will be minimized and you will soon move towards profitable business.  </a:t>
            </a:r>
            <a:endParaRPr lang="en-US" b="1" dirty="0">
              <a:solidFill>
                <a:schemeClr val="accent5">
                  <a:lumMod val="50000"/>
                </a:schemeClr>
              </a:solidFill>
            </a:endParaRPr>
          </a:p>
        </p:txBody>
      </p:sp>
    </p:spTree>
    <p:extLst>
      <p:ext uri="{BB962C8B-B14F-4D97-AF65-F5344CB8AC3E}">
        <p14:creationId xmlns:p14="http://schemas.microsoft.com/office/powerpoint/2010/main" val="27633112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713" y="194437"/>
            <a:ext cx="10765536" cy="1325563"/>
          </a:xfrm>
          <a:noFill/>
          <a:ln>
            <a:noFill/>
          </a:ln>
        </p:spPr>
        <p:txBody>
          <a:bodyPr spcFirstLastPara="1" wrap="square" lIns="91425" tIns="45700" rIns="91425" bIns="45700" anchor="ctr" anchorCtr="0">
            <a:noAutofit/>
          </a:bodyPr>
          <a:lstStyle/>
          <a:p>
            <a:r>
              <a:rPr lang="en-US" sz="3200" b="1" dirty="0">
                <a:solidFill>
                  <a:schemeClr val="accent5">
                    <a:lumMod val="75000"/>
                  </a:schemeClr>
                </a:solidFill>
                <a:latin typeface="Georgia" panose="02040502050405020303" pitchFamily="18" charset="0"/>
              </a:rPr>
              <a:t>Growth Hack, Vanity Metrics, and Strategies</a:t>
            </a:r>
          </a:p>
        </p:txBody>
      </p:sp>
      <p:sp>
        <p:nvSpPr>
          <p:cNvPr id="4" name="Freeform 3"/>
          <p:cNvSpPr/>
          <p:nvPr/>
        </p:nvSpPr>
        <p:spPr>
          <a:xfrm>
            <a:off x="755435" y="1346638"/>
            <a:ext cx="675223" cy="964604"/>
          </a:xfrm>
          <a:custGeom>
            <a:avLst/>
            <a:gdLst>
              <a:gd name="connsiteX0" fmla="*/ 0 w 964603"/>
              <a:gd name="connsiteY0" fmla="*/ 0 h 675222"/>
              <a:gd name="connsiteX1" fmla="*/ 626992 w 964603"/>
              <a:gd name="connsiteY1" fmla="*/ 0 h 675222"/>
              <a:gd name="connsiteX2" fmla="*/ 964603 w 964603"/>
              <a:gd name="connsiteY2" fmla="*/ 337611 h 675222"/>
              <a:gd name="connsiteX3" fmla="*/ 626992 w 964603"/>
              <a:gd name="connsiteY3" fmla="*/ 675222 h 675222"/>
              <a:gd name="connsiteX4" fmla="*/ 0 w 964603"/>
              <a:gd name="connsiteY4" fmla="*/ 675222 h 675222"/>
              <a:gd name="connsiteX5" fmla="*/ 337611 w 964603"/>
              <a:gd name="connsiteY5" fmla="*/ 337611 h 675222"/>
              <a:gd name="connsiteX6" fmla="*/ 0 w 964603"/>
              <a:gd name="connsiteY6" fmla="*/ 0 h 67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603" h="675222">
                <a:moveTo>
                  <a:pt x="964602" y="0"/>
                </a:moveTo>
                <a:lnTo>
                  <a:pt x="964602" y="438894"/>
                </a:lnTo>
                <a:lnTo>
                  <a:pt x="482302" y="675222"/>
                </a:lnTo>
                <a:lnTo>
                  <a:pt x="1" y="438894"/>
                </a:lnTo>
                <a:lnTo>
                  <a:pt x="1" y="0"/>
                </a:lnTo>
                <a:lnTo>
                  <a:pt x="482302" y="236328"/>
                </a:lnTo>
                <a:lnTo>
                  <a:pt x="96460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1" tIns="350311" rIns="12700" bIns="350312" numCol="1" spcCol="1270" anchor="ctr" anchorCtr="0">
            <a:noAutofit/>
          </a:bodyPr>
          <a:lstStyle/>
          <a:p>
            <a:pPr lvl="0" algn="ctr" defTabSz="889000">
              <a:lnSpc>
                <a:spcPct val="90000"/>
              </a:lnSpc>
              <a:spcBef>
                <a:spcPct val="0"/>
              </a:spcBef>
              <a:spcAft>
                <a:spcPct val="35000"/>
              </a:spcAft>
            </a:pPr>
            <a:r>
              <a:rPr lang="en-US" sz="2000" kern="1200" dirty="0" smtClean="0"/>
              <a:t>01</a:t>
            </a:r>
            <a:endParaRPr lang="en-IN" sz="2000" kern="1200" dirty="0"/>
          </a:p>
        </p:txBody>
      </p:sp>
      <p:sp>
        <p:nvSpPr>
          <p:cNvPr id="6" name="Freeform 5"/>
          <p:cNvSpPr/>
          <p:nvPr/>
        </p:nvSpPr>
        <p:spPr>
          <a:xfrm>
            <a:off x="1430657" y="1346638"/>
            <a:ext cx="9840378" cy="626993"/>
          </a:xfrm>
          <a:custGeom>
            <a:avLst/>
            <a:gdLst>
              <a:gd name="connsiteX0" fmla="*/ 104501 w 626992"/>
              <a:gd name="connsiteY0" fmla="*/ 0 h 9840377"/>
              <a:gd name="connsiteX1" fmla="*/ 522491 w 626992"/>
              <a:gd name="connsiteY1" fmla="*/ 0 h 9840377"/>
              <a:gd name="connsiteX2" fmla="*/ 626992 w 626992"/>
              <a:gd name="connsiteY2" fmla="*/ 104501 h 9840377"/>
              <a:gd name="connsiteX3" fmla="*/ 626992 w 626992"/>
              <a:gd name="connsiteY3" fmla="*/ 9840377 h 9840377"/>
              <a:gd name="connsiteX4" fmla="*/ 626992 w 626992"/>
              <a:gd name="connsiteY4" fmla="*/ 9840377 h 9840377"/>
              <a:gd name="connsiteX5" fmla="*/ 0 w 626992"/>
              <a:gd name="connsiteY5" fmla="*/ 9840377 h 9840377"/>
              <a:gd name="connsiteX6" fmla="*/ 0 w 626992"/>
              <a:gd name="connsiteY6" fmla="*/ 9840377 h 9840377"/>
              <a:gd name="connsiteX7" fmla="*/ 0 w 626992"/>
              <a:gd name="connsiteY7" fmla="*/ 104501 h 9840377"/>
              <a:gd name="connsiteX8" fmla="*/ 104501 w 626992"/>
              <a:gd name="connsiteY8" fmla="*/ 0 h 984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992" h="9840377">
                <a:moveTo>
                  <a:pt x="626992" y="1640105"/>
                </a:moveTo>
                <a:lnTo>
                  <a:pt x="626992" y="8200272"/>
                </a:lnTo>
                <a:cubicBezTo>
                  <a:pt x="626992" y="9106068"/>
                  <a:pt x="624011" y="9840369"/>
                  <a:pt x="620334" y="9840369"/>
                </a:cubicBezTo>
                <a:lnTo>
                  <a:pt x="0" y="9840369"/>
                </a:lnTo>
                <a:lnTo>
                  <a:pt x="0" y="9840369"/>
                </a:lnTo>
                <a:lnTo>
                  <a:pt x="0" y="8"/>
                </a:lnTo>
                <a:lnTo>
                  <a:pt x="0" y="8"/>
                </a:lnTo>
                <a:lnTo>
                  <a:pt x="620334" y="8"/>
                </a:lnTo>
                <a:cubicBezTo>
                  <a:pt x="624011" y="8"/>
                  <a:pt x="626992" y="734309"/>
                  <a:pt x="626992" y="164010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42672" rIns="42672" bIns="42673"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Constantly review your sales funnel</a:t>
            </a:r>
            <a:endParaRPr lang="en-IN" sz="1900" kern="1200" dirty="0"/>
          </a:p>
          <a:p>
            <a:pPr marL="171450" lvl="1" indent="-171450" algn="l" defTabSz="844550">
              <a:lnSpc>
                <a:spcPct val="90000"/>
              </a:lnSpc>
              <a:spcBef>
                <a:spcPct val="0"/>
              </a:spcBef>
              <a:spcAft>
                <a:spcPct val="15000"/>
              </a:spcAft>
              <a:buChar char="••"/>
            </a:pPr>
            <a:r>
              <a:rPr lang="en-US" sz="1900" kern="1200" dirty="0" smtClean="0"/>
              <a:t>Upgrade the sales funnel to create a viral loop so customers spread your message</a:t>
            </a:r>
            <a:endParaRPr lang="en-IN" sz="1900" kern="1200" dirty="0"/>
          </a:p>
        </p:txBody>
      </p:sp>
      <p:sp>
        <p:nvSpPr>
          <p:cNvPr id="7" name="Freeform 6"/>
          <p:cNvSpPr/>
          <p:nvPr/>
        </p:nvSpPr>
        <p:spPr>
          <a:xfrm>
            <a:off x="755435" y="2192491"/>
            <a:ext cx="675223" cy="964604"/>
          </a:xfrm>
          <a:custGeom>
            <a:avLst/>
            <a:gdLst>
              <a:gd name="connsiteX0" fmla="*/ 0 w 964603"/>
              <a:gd name="connsiteY0" fmla="*/ 0 h 675222"/>
              <a:gd name="connsiteX1" fmla="*/ 626992 w 964603"/>
              <a:gd name="connsiteY1" fmla="*/ 0 h 675222"/>
              <a:gd name="connsiteX2" fmla="*/ 964603 w 964603"/>
              <a:gd name="connsiteY2" fmla="*/ 337611 h 675222"/>
              <a:gd name="connsiteX3" fmla="*/ 626992 w 964603"/>
              <a:gd name="connsiteY3" fmla="*/ 675222 h 675222"/>
              <a:gd name="connsiteX4" fmla="*/ 0 w 964603"/>
              <a:gd name="connsiteY4" fmla="*/ 675222 h 675222"/>
              <a:gd name="connsiteX5" fmla="*/ 337611 w 964603"/>
              <a:gd name="connsiteY5" fmla="*/ 337611 h 675222"/>
              <a:gd name="connsiteX6" fmla="*/ 0 w 964603"/>
              <a:gd name="connsiteY6" fmla="*/ 0 h 67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603" h="675222">
                <a:moveTo>
                  <a:pt x="964602" y="0"/>
                </a:moveTo>
                <a:lnTo>
                  <a:pt x="964602" y="438894"/>
                </a:lnTo>
                <a:lnTo>
                  <a:pt x="482302" y="675222"/>
                </a:lnTo>
                <a:lnTo>
                  <a:pt x="1" y="438894"/>
                </a:lnTo>
                <a:lnTo>
                  <a:pt x="1" y="0"/>
                </a:lnTo>
                <a:lnTo>
                  <a:pt x="482302" y="236328"/>
                </a:lnTo>
                <a:lnTo>
                  <a:pt x="96460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1" tIns="350311" rIns="12700" bIns="350312" numCol="1" spcCol="1270" anchor="ctr" anchorCtr="0">
            <a:noAutofit/>
          </a:bodyPr>
          <a:lstStyle/>
          <a:p>
            <a:pPr lvl="0" algn="ctr" defTabSz="889000">
              <a:lnSpc>
                <a:spcPct val="90000"/>
              </a:lnSpc>
              <a:spcBef>
                <a:spcPct val="0"/>
              </a:spcBef>
              <a:spcAft>
                <a:spcPct val="35000"/>
              </a:spcAft>
            </a:pPr>
            <a:r>
              <a:rPr lang="en-US" sz="2000" kern="1200" dirty="0" smtClean="0"/>
              <a:t>02</a:t>
            </a:r>
            <a:endParaRPr lang="en-IN" sz="2000" kern="1200" dirty="0"/>
          </a:p>
        </p:txBody>
      </p:sp>
      <p:sp>
        <p:nvSpPr>
          <p:cNvPr id="8" name="Freeform 7"/>
          <p:cNvSpPr/>
          <p:nvPr/>
        </p:nvSpPr>
        <p:spPr>
          <a:xfrm>
            <a:off x="1430657" y="2192492"/>
            <a:ext cx="9840378" cy="626993"/>
          </a:xfrm>
          <a:custGeom>
            <a:avLst/>
            <a:gdLst>
              <a:gd name="connsiteX0" fmla="*/ 104501 w 626992"/>
              <a:gd name="connsiteY0" fmla="*/ 0 h 9840377"/>
              <a:gd name="connsiteX1" fmla="*/ 522491 w 626992"/>
              <a:gd name="connsiteY1" fmla="*/ 0 h 9840377"/>
              <a:gd name="connsiteX2" fmla="*/ 626992 w 626992"/>
              <a:gd name="connsiteY2" fmla="*/ 104501 h 9840377"/>
              <a:gd name="connsiteX3" fmla="*/ 626992 w 626992"/>
              <a:gd name="connsiteY3" fmla="*/ 9840377 h 9840377"/>
              <a:gd name="connsiteX4" fmla="*/ 626992 w 626992"/>
              <a:gd name="connsiteY4" fmla="*/ 9840377 h 9840377"/>
              <a:gd name="connsiteX5" fmla="*/ 0 w 626992"/>
              <a:gd name="connsiteY5" fmla="*/ 9840377 h 9840377"/>
              <a:gd name="connsiteX6" fmla="*/ 0 w 626992"/>
              <a:gd name="connsiteY6" fmla="*/ 9840377 h 9840377"/>
              <a:gd name="connsiteX7" fmla="*/ 0 w 626992"/>
              <a:gd name="connsiteY7" fmla="*/ 104501 h 9840377"/>
              <a:gd name="connsiteX8" fmla="*/ 104501 w 626992"/>
              <a:gd name="connsiteY8" fmla="*/ 0 h 984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992" h="9840377">
                <a:moveTo>
                  <a:pt x="626992" y="1640105"/>
                </a:moveTo>
                <a:lnTo>
                  <a:pt x="626992" y="8200272"/>
                </a:lnTo>
                <a:cubicBezTo>
                  <a:pt x="626992" y="9106068"/>
                  <a:pt x="624011" y="9840369"/>
                  <a:pt x="620334" y="9840369"/>
                </a:cubicBezTo>
                <a:lnTo>
                  <a:pt x="0" y="9840369"/>
                </a:lnTo>
                <a:lnTo>
                  <a:pt x="0" y="9840369"/>
                </a:lnTo>
                <a:lnTo>
                  <a:pt x="0" y="8"/>
                </a:lnTo>
                <a:lnTo>
                  <a:pt x="0" y="8"/>
                </a:lnTo>
                <a:lnTo>
                  <a:pt x="620334" y="8"/>
                </a:lnTo>
                <a:cubicBezTo>
                  <a:pt x="624011" y="8"/>
                  <a:pt x="626992" y="734309"/>
                  <a:pt x="626992" y="164010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42672" rIns="42672" bIns="42673"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Be cautious and do not follow vanity metrics. Check if it is leading to long-term value.</a:t>
            </a:r>
            <a:endParaRPr lang="en-IN" sz="1900" kern="1200" dirty="0"/>
          </a:p>
          <a:p>
            <a:pPr marL="171450" lvl="1" indent="-171450" algn="l" defTabSz="844550">
              <a:lnSpc>
                <a:spcPct val="90000"/>
              </a:lnSpc>
              <a:spcBef>
                <a:spcPct val="0"/>
              </a:spcBef>
              <a:spcAft>
                <a:spcPct val="15000"/>
              </a:spcAft>
              <a:buChar char="••"/>
            </a:pPr>
            <a:r>
              <a:rPr lang="en-US" sz="1900" kern="1200" dirty="0" smtClean="0"/>
              <a:t>Check the customer acquisition cost and how quickly the cost is recoverable.</a:t>
            </a:r>
            <a:endParaRPr lang="en-IN" sz="1900" kern="1200" dirty="0"/>
          </a:p>
        </p:txBody>
      </p:sp>
      <p:sp>
        <p:nvSpPr>
          <p:cNvPr id="9" name="Freeform 8"/>
          <p:cNvSpPr/>
          <p:nvPr/>
        </p:nvSpPr>
        <p:spPr>
          <a:xfrm>
            <a:off x="755435" y="3038345"/>
            <a:ext cx="675223" cy="964604"/>
          </a:xfrm>
          <a:custGeom>
            <a:avLst/>
            <a:gdLst>
              <a:gd name="connsiteX0" fmla="*/ 0 w 964603"/>
              <a:gd name="connsiteY0" fmla="*/ 0 h 675222"/>
              <a:gd name="connsiteX1" fmla="*/ 626992 w 964603"/>
              <a:gd name="connsiteY1" fmla="*/ 0 h 675222"/>
              <a:gd name="connsiteX2" fmla="*/ 964603 w 964603"/>
              <a:gd name="connsiteY2" fmla="*/ 337611 h 675222"/>
              <a:gd name="connsiteX3" fmla="*/ 626992 w 964603"/>
              <a:gd name="connsiteY3" fmla="*/ 675222 h 675222"/>
              <a:gd name="connsiteX4" fmla="*/ 0 w 964603"/>
              <a:gd name="connsiteY4" fmla="*/ 675222 h 675222"/>
              <a:gd name="connsiteX5" fmla="*/ 337611 w 964603"/>
              <a:gd name="connsiteY5" fmla="*/ 337611 h 675222"/>
              <a:gd name="connsiteX6" fmla="*/ 0 w 964603"/>
              <a:gd name="connsiteY6" fmla="*/ 0 h 67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603" h="675222">
                <a:moveTo>
                  <a:pt x="964602" y="0"/>
                </a:moveTo>
                <a:lnTo>
                  <a:pt x="964602" y="438894"/>
                </a:lnTo>
                <a:lnTo>
                  <a:pt x="482302" y="675222"/>
                </a:lnTo>
                <a:lnTo>
                  <a:pt x="1" y="438894"/>
                </a:lnTo>
                <a:lnTo>
                  <a:pt x="1" y="0"/>
                </a:lnTo>
                <a:lnTo>
                  <a:pt x="482302" y="236328"/>
                </a:lnTo>
                <a:lnTo>
                  <a:pt x="96460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1" tIns="350311" rIns="12700" bIns="350312" numCol="1" spcCol="1270" anchor="ctr" anchorCtr="0">
            <a:noAutofit/>
          </a:bodyPr>
          <a:lstStyle/>
          <a:p>
            <a:pPr lvl="0" algn="ctr" defTabSz="889000">
              <a:lnSpc>
                <a:spcPct val="90000"/>
              </a:lnSpc>
              <a:spcBef>
                <a:spcPct val="0"/>
              </a:spcBef>
              <a:spcAft>
                <a:spcPct val="35000"/>
              </a:spcAft>
            </a:pPr>
            <a:r>
              <a:rPr lang="en-US" sz="2000" kern="1200" dirty="0" smtClean="0"/>
              <a:t>03</a:t>
            </a:r>
            <a:endParaRPr lang="en-IN" sz="2000" kern="1200" dirty="0"/>
          </a:p>
        </p:txBody>
      </p:sp>
      <p:sp>
        <p:nvSpPr>
          <p:cNvPr id="10" name="Freeform 9"/>
          <p:cNvSpPr/>
          <p:nvPr/>
        </p:nvSpPr>
        <p:spPr>
          <a:xfrm>
            <a:off x="1430657" y="3038346"/>
            <a:ext cx="9840378" cy="626993"/>
          </a:xfrm>
          <a:custGeom>
            <a:avLst/>
            <a:gdLst>
              <a:gd name="connsiteX0" fmla="*/ 104501 w 626992"/>
              <a:gd name="connsiteY0" fmla="*/ 0 h 9840377"/>
              <a:gd name="connsiteX1" fmla="*/ 522491 w 626992"/>
              <a:gd name="connsiteY1" fmla="*/ 0 h 9840377"/>
              <a:gd name="connsiteX2" fmla="*/ 626992 w 626992"/>
              <a:gd name="connsiteY2" fmla="*/ 104501 h 9840377"/>
              <a:gd name="connsiteX3" fmla="*/ 626992 w 626992"/>
              <a:gd name="connsiteY3" fmla="*/ 9840377 h 9840377"/>
              <a:gd name="connsiteX4" fmla="*/ 626992 w 626992"/>
              <a:gd name="connsiteY4" fmla="*/ 9840377 h 9840377"/>
              <a:gd name="connsiteX5" fmla="*/ 0 w 626992"/>
              <a:gd name="connsiteY5" fmla="*/ 9840377 h 9840377"/>
              <a:gd name="connsiteX6" fmla="*/ 0 w 626992"/>
              <a:gd name="connsiteY6" fmla="*/ 9840377 h 9840377"/>
              <a:gd name="connsiteX7" fmla="*/ 0 w 626992"/>
              <a:gd name="connsiteY7" fmla="*/ 104501 h 9840377"/>
              <a:gd name="connsiteX8" fmla="*/ 104501 w 626992"/>
              <a:gd name="connsiteY8" fmla="*/ 0 h 984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992" h="9840377">
                <a:moveTo>
                  <a:pt x="626992" y="1640105"/>
                </a:moveTo>
                <a:lnTo>
                  <a:pt x="626992" y="8200272"/>
                </a:lnTo>
                <a:cubicBezTo>
                  <a:pt x="626992" y="9106068"/>
                  <a:pt x="624011" y="9840369"/>
                  <a:pt x="620334" y="9840369"/>
                </a:cubicBezTo>
                <a:lnTo>
                  <a:pt x="0" y="9840369"/>
                </a:lnTo>
                <a:lnTo>
                  <a:pt x="0" y="9840369"/>
                </a:lnTo>
                <a:lnTo>
                  <a:pt x="0" y="8"/>
                </a:lnTo>
                <a:lnTo>
                  <a:pt x="0" y="8"/>
                </a:lnTo>
                <a:lnTo>
                  <a:pt x="620334" y="8"/>
                </a:lnTo>
                <a:cubicBezTo>
                  <a:pt x="624011" y="8"/>
                  <a:pt x="626992" y="734309"/>
                  <a:pt x="626992" y="164010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42672" rIns="42672" bIns="42673"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Define sales funnel metrics.</a:t>
            </a:r>
            <a:endParaRPr lang="en-IN" sz="1900" kern="1200" dirty="0"/>
          </a:p>
          <a:p>
            <a:pPr marL="171450" lvl="1" indent="-171450" algn="l" defTabSz="844550">
              <a:lnSpc>
                <a:spcPct val="90000"/>
              </a:lnSpc>
              <a:spcBef>
                <a:spcPct val="0"/>
              </a:spcBef>
              <a:spcAft>
                <a:spcPct val="15000"/>
              </a:spcAft>
              <a:buChar char="••"/>
            </a:pPr>
            <a:r>
              <a:rPr lang="en-US" sz="1900" kern="1200" dirty="0" smtClean="0"/>
              <a:t>Are the increasing number of foot-fall getting translated into profitable sales?</a:t>
            </a:r>
            <a:endParaRPr lang="en-IN" sz="1900" kern="1200" dirty="0"/>
          </a:p>
        </p:txBody>
      </p:sp>
      <p:sp>
        <p:nvSpPr>
          <p:cNvPr id="11" name="Freeform 10"/>
          <p:cNvSpPr/>
          <p:nvPr/>
        </p:nvSpPr>
        <p:spPr>
          <a:xfrm>
            <a:off x="755435" y="3884199"/>
            <a:ext cx="675223" cy="964604"/>
          </a:xfrm>
          <a:custGeom>
            <a:avLst/>
            <a:gdLst>
              <a:gd name="connsiteX0" fmla="*/ 0 w 964603"/>
              <a:gd name="connsiteY0" fmla="*/ 0 h 675222"/>
              <a:gd name="connsiteX1" fmla="*/ 626992 w 964603"/>
              <a:gd name="connsiteY1" fmla="*/ 0 h 675222"/>
              <a:gd name="connsiteX2" fmla="*/ 964603 w 964603"/>
              <a:gd name="connsiteY2" fmla="*/ 337611 h 675222"/>
              <a:gd name="connsiteX3" fmla="*/ 626992 w 964603"/>
              <a:gd name="connsiteY3" fmla="*/ 675222 h 675222"/>
              <a:gd name="connsiteX4" fmla="*/ 0 w 964603"/>
              <a:gd name="connsiteY4" fmla="*/ 675222 h 675222"/>
              <a:gd name="connsiteX5" fmla="*/ 337611 w 964603"/>
              <a:gd name="connsiteY5" fmla="*/ 337611 h 675222"/>
              <a:gd name="connsiteX6" fmla="*/ 0 w 964603"/>
              <a:gd name="connsiteY6" fmla="*/ 0 h 67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603" h="675222">
                <a:moveTo>
                  <a:pt x="964602" y="0"/>
                </a:moveTo>
                <a:lnTo>
                  <a:pt x="964602" y="438894"/>
                </a:lnTo>
                <a:lnTo>
                  <a:pt x="482302" y="675222"/>
                </a:lnTo>
                <a:lnTo>
                  <a:pt x="1" y="438894"/>
                </a:lnTo>
                <a:lnTo>
                  <a:pt x="1" y="0"/>
                </a:lnTo>
                <a:lnTo>
                  <a:pt x="482302" y="236328"/>
                </a:lnTo>
                <a:lnTo>
                  <a:pt x="96460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1" tIns="350311" rIns="12700" bIns="350312" numCol="1" spcCol="1270" anchor="ctr" anchorCtr="0">
            <a:noAutofit/>
          </a:bodyPr>
          <a:lstStyle/>
          <a:p>
            <a:pPr lvl="0" algn="ctr" defTabSz="889000">
              <a:lnSpc>
                <a:spcPct val="90000"/>
              </a:lnSpc>
              <a:spcBef>
                <a:spcPct val="0"/>
              </a:spcBef>
              <a:spcAft>
                <a:spcPct val="35000"/>
              </a:spcAft>
            </a:pPr>
            <a:r>
              <a:rPr lang="en-US" sz="2000" kern="1200" dirty="0" smtClean="0"/>
              <a:t>04 </a:t>
            </a:r>
            <a:endParaRPr lang="en-IN" sz="2000" kern="1200" dirty="0"/>
          </a:p>
        </p:txBody>
      </p:sp>
      <p:sp>
        <p:nvSpPr>
          <p:cNvPr id="12" name="Freeform 11"/>
          <p:cNvSpPr/>
          <p:nvPr/>
        </p:nvSpPr>
        <p:spPr>
          <a:xfrm>
            <a:off x="1430657" y="3884200"/>
            <a:ext cx="9840378" cy="626993"/>
          </a:xfrm>
          <a:custGeom>
            <a:avLst/>
            <a:gdLst>
              <a:gd name="connsiteX0" fmla="*/ 104501 w 626992"/>
              <a:gd name="connsiteY0" fmla="*/ 0 h 9840377"/>
              <a:gd name="connsiteX1" fmla="*/ 522491 w 626992"/>
              <a:gd name="connsiteY1" fmla="*/ 0 h 9840377"/>
              <a:gd name="connsiteX2" fmla="*/ 626992 w 626992"/>
              <a:gd name="connsiteY2" fmla="*/ 104501 h 9840377"/>
              <a:gd name="connsiteX3" fmla="*/ 626992 w 626992"/>
              <a:gd name="connsiteY3" fmla="*/ 9840377 h 9840377"/>
              <a:gd name="connsiteX4" fmla="*/ 626992 w 626992"/>
              <a:gd name="connsiteY4" fmla="*/ 9840377 h 9840377"/>
              <a:gd name="connsiteX5" fmla="*/ 0 w 626992"/>
              <a:gd name="connsiteY5" fmla="*/ 9840377 h 9840377"/>
              <a:gd name="connsiteX6" fmla="*/ 0 w 626992"/>
              <a:gd name="connsiteY6" fmla="*/ 9840377 h 9840377"/>
              <a:gd name="connsiteX7" fmla="*/ 0 w 626992"/>
              <a:gd name="connsiteY7" fmla="*/ 104501 h 9840377"/>
              <a:gd name="connsiteX8" fmla="*/ 104501 w 626992"/>
              <a:gd name="connsiteY8" fmla="*/ 0 h 984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992" h="9840377">
                <a:moveTo>
                  <a:pt x="626992" y="1640105"/>
                </a:moveTo>
                <a:lnTo>
                  <a:pt x="626992" y="8200272"/>
                </a:lnTo>
                <a:cubicBezTo>
                  <a:pt x="626992" y="9106068"/>
                  <a:pt x="624011" y="9840369"/>
                  <a:pt x="620334" y="9840369"/>
                </a:cubicBezTo>
                <a:lnTo>
                  <a:pt x="0" y="9840369"/>
                </a:lnTo>
                <a:lnTo>
                  <a:pt x="0" y="9840369"/>
                </a:lnTo>
                <a:lnTo>
                  <a:pt x="0" y="8"/>
                </a:lnTo>
                <a:lnTo>
                  <a:pt x="0" y="8"/>
                </a:lnTo>
                <a:lnTo>
                  <a:pt x="620334" y="8"/>
                </a:lnTo>
                <a:cubicBezTo>
                  <a:pt x="624011" y="8"/>
                  <a:pt x="626992" y="734309"/>
                  <a:pt x="626992" y="164010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42672" rIns="42672" bIns="42673"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Estimate possible </a:t>
            </a:r>
            <a:r>
              <a:rPr lang="en-US" sz="1900" kern="1200" dirty="0" err="1" smtClean="0"/>
              <a:t>virality</a:t>
            </a:r>
            <a:r>
              <a:rPr lang="en-US" sz="1900" kern="1200" dirty="0" smtClean="0"/>
              <a:t> effect</a:t>
            </a:r>
            <a:endParaRPr lang="en-IN" sz="1900" kern="1200" dirty="0"/>
          </a:p>
          <a:p>
            <a:pPr marL="171450" lvl="1" indent="-171450" algn="l" defTabSz="844550">
              <a:lnSpc>
                <a:spcPct val="90000"/>
              </a:lnSpc>
              <a:spcBef>
                <a:spcPct val="0"/>
              </a:spcBef>
              <a:spcAft>
                <a:spcPct val="15000"/>
              </a:spcAft>
              <a:buChar char="••"/>
            </a:pPr>
            <a:r>
              <a:rPr lang="en-US" sz="1900" kern="1200" dirty="0" smtClean="0"/>
              <a:t>Plan, execute and measure </a:t>
            </a:r>
            <a:r>
              <a:rPr lang="en-US" sz="1900" kern="1200" dirty="0" err="1" smtClean="0"/>
              <a:t>virality</a:t>
            </a:r>
            <a:r>
              <a:rPr lang="en-US" sz="1900" kern="1200" dirty="0" smtClean="0"/>
              <a:t> to achieve real growth. </a:t>
            </a:r>
            <a:endParaRPr lang="en-IN" sz="1900" kern="1200" dirty="0"/>
          </a:p>
        </p:txBody>
      </p:sp>
      <p:sp>
        <p:nvSpPr>
          <p:cNvPr id="13" name="Freeform 12"/>
          <p:cNvSpPr/>
          <p:nvPr/>
        </p:nvSpPr>
        <p:spPr>
          <a:xfrm>
            <a:off x="755435" y="4730053"/>
            <a:ext cx="675223" cy="964604"/>
          </a:xfrm>
          <a:custGeom>
            <a:avLst/>
            <a:gdLst>
              <a:gd name="connsiteX0" fmla="*/ 0 w 964603"/>
              <a:gd name="connsiteY0" fmla="*/ 0 h 675222"/>
              <a:gd name="connsiteX1" fmla="*/ 626992 w 964603"/>
              <a:gd name="connsiteY1" fmla="*/ 0 h 675222"/>
              <a:gd name="connsiteX2" fmla="*/ 964603 w 964603"/>
              <a:gd name="connsiteY2" fmla="*/ 337611 h 675222"/>
              <a:gd name="connsiteX3" fmla="*/ 626992 w 964603"/>
              <a:gd name="connsiteY3" fmla="*/ 675222 h 675222"/>
              <a:gd name="connsiteX4" fmla="*/ 0 w 964603"/>
              <a:gd name="connsiteY4" fmla="*/ 675222 h 675222"/>
              <a:gd name="connsiteX5" fmla="*/ 337611 w 964603"/>
              <a:gd name="connsiteY5" fmla="*/ 337611 h 675222"/>
              <a:gd name="connsiteX6" fmla="*/ 0 w 964603"/>
              <a:gd name="connsiteY6" fmla="*/ 0 h 67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603" h="675222">
                <a:moveTo>
                  <a:pt x="964602" y="0"/>
                </a:moveTo>
                <a:lnTo>
                  <a:pt x="964602" y="438894"/>
                </a:lnTo>
                <a:lnTo>
                  <a:pt x="482302" y="675222"/>
                </a:lnTo>
                <a:lnTo>
                  <a:pt x="1" y="438894"/>
                </a:lnTo>
                <a:lnTo>
                  <a:pt x="1" y="0"/>
                </a:lnTo>
                <a:lnTo>
                  <a:pt x="482302" y="236328"/>
                </a:lnTo>
                <a:lnTo>
                  <a:pt x="964602"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1" tIns="350311" rIns="12700" bIns="350312" numCol="1" spcCol="1270" anchor="ctr" anchorCtr="0">
            <a:noAutofit/>
          </a:bodyPr>
          <a:lstStyle/>
          <a:p>
            <a:pPr lvl="0" algn="ctr" defTabSz="889000">
              <a:lnSpc>
                <a:spcPct val="90000"/>
              </a:lnSpc>
              <a:spcBef>
                <a:spcPct val="0"/>
              </a:spcBef>
              <a:spcAft>
                <a:spcPct val="35000"/>
              </a:spcAft>
            </a:pPr>
            <a:r>
              <a:rPr lang="en-US" sz="2000" kern="1200" dirty="0" smtClean="0"/>
              <a:t>05</a:t>
            </a:r>
            <a:endParaRPr lang="en-IN" sz="2000" kern="1200" dirty="0"/>
          </a:p>
        </p:txBody>
      </p:sp>
      <p:sp>
        <p:nvSpPr>
          <p:cNvPr id="14" name="Freeform 13"/>
          <p:cNvSpPr/>
          <p:nvPr/>
        </p:nvSpPr>
        <p:spPr>
          <a:xfrm>
            <a:off x="1430657" y="4730054"/>
            <a:ext cx="9840378" cy="626993"/>
          </a:xfrm>
          <a:custGeom>
            <a:avLst/>
            <a:gdLst>
              <a:gd name="connsiteX0" fmla="*/ 104501 w 626992"/>
              <a:gd name="connsiteY0" fmla="*/ 0 h 9840377"/>
              <a:gd name="connsiteX1" fmla="*/ 522491 w 626992"/>
              <a:gd name="connsiteY1" fmla="*/ 0 h 9840377"/>
              <a:gd name="connsiteX2" fmla="*/ 626992 w 626992"/>
              <a:gd name="connsiteY2" fmla="*/ 104501 h 9840377"/>
              <a:gd name="connsiteX3" fmla="*/ 626992 w 626992"/>
              <a:gd name="connsiteY3" fmla="*/ 9840377 h 9840377"/>
              <a:gd name="connsiteX4" fmla="*/ 626992 w 626992"/>
              <a:gd name="connsiteY4" fmla="*/ 9840377 h 9840377"/>
              <a:gd name="connsiteX5" fmla="*/ 0 w 626992"/>
              <a:gd name="connsiteY5" fmla="*/ 9840377 h 9840377"/>
              <a:gd name="connsiteX6" fmla="*/ 0 w 626992"/>
              <a:gd name="connsiteY6" fmla="*/ 9840377 h 9840377"/>
              <a:gd name="connsiteX7" fmla="*/ 0 w 626992"/>
              <a:gd name="connsiteY7" fmla="*/ 104501 h 9840377"/>
              <a:gd name="connsiteX8" fmla="*/ 104501 w 626992"/>
              <a:gd name="connsiteY8" fmla="*/ 0 h 984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992" h="9840377">
                <a:moveTo>
                  <a:pt x="626992" y="1640105"/>
                </a:moveTo>
                <a:lnTo>
                  <a:pt x="626992" y="8200272"/>
                </a:lnTo>
                <a:cubicBezTo>
                  <a:pt x="626992" y="9106068"/>
                  <a:pt x="624011" y="9840369"/>
                  <a:pt x="620334" y="9840369"/>
                </a:cubicBezTo>
                <a:lnTo>
                  <a:pt x="0" y="9840369"/>
                </a:lnTo>
                <a:lnTo>
                  <a:pt x="0" y="9840369"/>
                </a:lnTo>
                <a:lnTo>
                  <a:pt x="0" y="8"/>
                </a:lnTo>
                <a:lnTo>
                  <a:pt x="0" y="8"/>
                </a:lnTo>
                <a:lnTo>
                  <a:pt x="620334" y="8"/>
                </a:lnTo>
                <a:cubicBezTo>
                  <a:pt x="624011" y="8"/>
                  <a:pt x="626992" y="734309"/>
                  <a:pt x="626992" y="1640105"/>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5129" tIns="42672" rIns="42672" bIns="42673"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Update marketing plan</a:t>
            </a:r>
            <a:endParaRPr lang="en-IN" sz="1900" kern="1200" dirty="0"/>
          </a:p>
          <a:p>
            <a:pPr marL="171450" lvl="1" indent="-171450" algn="l" defTabSz="844550">
              <a:lnSpc>
                <a:spcPct val="90000"/>
              </a:lnSpc>
              <a:spcBef>
                <a:spcPct val="0"/>
              </a:spcBef>
              <a:spcAft>
                <a:spcPct val="15000"/>
              </a:spcAft>
              <a:buChar char="••"/>
            </a:pPr>
            <a:r>
              <a:rPr lang="en-US" sz="1900" kern="1200" dirty="0" smtClean="0"/>
              <a:t>Put appropriate information system to collect and process data to monitor the metrics</a:t>
            </a:r>
            <a:endParaRPr lang="en-IN" sz="1900" kern="1200" dirty="0"/>
          </a:p>
        </p:txBody>
      </p:sp>
    </p:spTree>
    <p:extLst>
      <p:ext uri="{BB962C8B-B14F-4D97-AF65-F5344CB8AC3E}">
        <p14:creationId xmlns:p14="http://schemas.microsoft.com/office/powerpoint/2010/main" val="406551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1+#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Influencer </a:t>
            </a:r>
            <a:r>
              <a:rPr lang="en-US" dirty="0" smtClean="0"/>
              <a:t>Marketing</a:t>
            </a: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a:t>process of creating awareness and trust on your </a:t>
            </a:r>
            <a:r>
              <a:rPr lang="en-US" dirty="0" smtClean="0"/>
              <a:t>brand through endorsement </a:t>
            </a:r>
            <a:r>
              <a:rPr lang="en-US" dirty="0"/>
              <a:t>by </a:t>
            </a:r>
            <a:r>
              <a:rPr lang="en-US" dirty="0" smtClean="0"/>
              <a:t>internet celebrity or other persona. </a:t>
            </a:r>
          </a:p>
          <a:p>
            <a:r>
              <a:rPr lang="en-US" dirty="0" smtClean="0"/>
              <a:t>It involves unique contents and paid media. Thus, it </a:t>
            </a:r>
            <a:r>
              <a:rPr lang="en-US" dirty="0"/>
              <a:t>is a hybrid of traditional advertisements and content </a:t>
            </a:r>
            <a:r>
              <a:rPr lang="en-US" dirty="0" smtClean="0"/>
              <a:t>marketing using the internet.</a:t>
            </a:r>
            <a:endParaRPr lang="en-US" dirty="0"/>
          </a:p>
          <a:p>
            <a:r>
              <a:rPr lang="en-US" dirty="0"/>
              <a:t>Influencer </a:t>
            </a:r>
            <a:r>
              <a:rPr lang="en-US" dirty="0" smtClean="0"/>
              <a:t>are usually anybody </a:t>
            </a:r>
            <a:r>
              <a:rPr lang="en-US" dirty="0"/>
              <a:t>with a large </a:t>
            </a:r>
            <a:r>
              <a:rPr lang="en-US" dirty="0" smtClean="0"/>
              <a:t>fan-following </a:t>
            </a:r>
            <a:r>
              <a:rPr lang="en-US" dirty="0"/>
              <a:t>and need not be an entertainment celebrity. It can be an ordinary person with </a:t>
            </a:r>
            <a:r>
              <a:rPr lang="en-US" dirty="0" smtClean="0"/>
              <a:t>YouTube </a:t>
            </a:r>
            <a:r>
              <a:rPr lang="en-US" dirty="0"/>
              <a:t>channel showing particular popular knowledge. The person can endorse a particular product just by using it in his/her content. So, it </a:t>
            </a:r>
            <a:r>
              <a:rPr lang="en-US" dirty="0" smtClean="0"/>
              <a:t>becomes </a:t>
            </a:r>
            <a:r>
              <a:rPr lang="en-US" dirty="0"/>
              <a:t>natural choice for the viewers to trust that brand. Thus, influencers may be product-specific.</a:t>
            </a:r>
          </a:p>
          <a:p>
            <a:r>
              <a:rPr lang="en-US" dirty="0">
                <a:hlinkClick r:id="rId3"/>
              </a:rPr>
              <a:t>https://www.nytimes.com/2019/03/01/business/media/social-media-influencers-kids.html</a:t>
            </a:r>
            <a:endParaRPr lang="en-US" dirty="0"/>
          </a:p>
          <a:p>
            <a:endParaRPr lang="en-IN"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6887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90298"/>
            <a:ext cx="9144000" cy="562074"/>
          </a:xfrm>
        </p:spPr>
        <p:txBody>
          <a:bodyPr vert="horz" lIns="91440" tIns="45720" rIns="91440" bIns="45720" rtlCol="0" anchor="ctr">
            <a:normAutofit fontScale="90000"/>
          </a:bodyPr>
          <a:lstStyle/>
          <a:p>
            <a:r>
              <a:rPr lang="en-US" sz="3600" b="1" dirty="0">
                <a:solidFill>
                  <a:srgbClr val="002060"/>
                </a:solidFill>
                <a:latin typeface="Georgia" panose="02040502050405020303" pitchFamily="18" charset="0"/>
              </a:rPr>
              <a:t>Marketing</a:t>
            </a:r>
          </a:p>
        </p:txBody>
      </p:sp>
      <p:sp>
        <p:nvSpPr>
          <p:cNvPr id="3" name="Content Placeholder 2"/>
          <p:cNvSpPr>
            <a:spLocks noGrp="1"/>
          </p:cNvSpPr>
          <p:nvPr>
            <p:ph idx="1"/>
          </p:nvPr>
        </p:nvSpPr>
        <p:spPr>
          <a:xfrm>
            <a:off x="328748" y="960932"/>
            <a:ext cx="10258697" cy="4908480"/>
          </a:xfrm>
          <a:noFill/>
        </p:spPr>
        <p:txBody>
          <a:bodyPr>
            <a:normAutofit fontScale="62500" lnSpcReduction="20000"/>
          </a:bodyPr>
          <a:lstStyle/>
          <a:p>
            <a:pPr marL="0" indent="0">
              <a:buNone/>
            </a:pPr>
            <a:r>
              <a:rPr lang="en-US" sz="3600" b="1" dirty="0">
                <a:solidFill>
                  <a:srgbClr val="C00000"/>
                </a:solidFill>
              </a:rPr>
              <a:t>Social definition</a:t>
            </a:r>
          </a:p>
          <a:p>
            <a:pPr algn="just"/>
            <a:r>
              <a:rPr lang="en-US" sz="3300" b="1" dirty="0"/>
              <a:t>Marketing is a societal process by which individuals and groups obtain what they need and want through creating, offering and freely exchanging products and services of value with others. </a:t>
            </a:r>
          </a:p>
          <a:p>
            <a:pPr marL="0" indent="0">
              <a:buNone/>
            </a:pPr>
            <a:r>
              <a:rPr lang="en-US" sz="3600" b="1" dirty="0">
                <a:solidFill>
                  <a:srgbClr val="C00000"/>
                </a:solidFill>
              </a:rPr>
              <a:t>Peter Drucker</a:t>
            </a:r>
          </a:p>
          <a:p>
            <a:pPr algn="just"/>
            <a:r>
              <a:rPr lang="en-US" sz="3300" b="1" dirty="0"/>
              <a:t>The aim of marketing is to make selling superfluous. The aim of marketing is to know and understand the customer so well that the product or service fits him and sells itself.</a:t>
            </a:r>
          </a:p>
          <a:p>
            <a:pPr marL="0" indent="0">
              <a:buNone/>
            </a:pPr>
            <a:r>
              <a:rPr lang="en-US" sz="3600" b="1" dirty="0">
                <a:solidFill>
                  <a:srgbClr val="C00000"/>
                </a:solidFill>
              </a:rPr>
              <a:t>American Management Association</a:t>
            </a:r>
          </a:p>
          <a:p>
            <a:pPr algn="just"/>
            <a:r>
              <a:rPr lang="en-US" sz="3300" b="1" dirty="0"/>
              <a:t>Marketing management is the process of planning and executing the conception, pricing, promotion, distribution of ideas, goods, services to create exchanges that satisfy individual and organizational goals.</a:t>
            </a:r>
          </a:p>
          <a:p>
            <a:pPr marL="0" indent="0">
              <a:buNone/>
            </a:pPr>
            <a:r>
              <a:rPr lang="en-US" sz="3600" b="1" dirty="0">
                <a:solidFill>
                  <a:srgbClr val="C00000"/>
                </a:solidFill>
              </a:rPr>
              <a:t>Phillip Kotler</a:t>
            </a:r>
          </a:p>
          <a:p>
            <a:r>
              <a:rPr lang="en-US" sz="3800" b="1" dirty="0">
                <a:solidFill>
                  <a:schemeClr val="bg2">
                    <a:lumMod val="25000"/>
                  </a:schemeClr>
                </a:solidFill>
              </a:rPr>
              <a:t>We see marketing management as the art and science of choosing target </a:t>
            </a:r>
            <a:br>
              <a:rPr lang="en-US" sz="3800" b="1" dirty="0">
                <a:solidFill>
                  <a:schemeClr val="bg2">
                    <a:lumMod val="25000"/>
                  </a:schemeClr>
                </a:solidFill>
              </a:rPr>
            </a:br>
            <a:r>
              <a:rPr lang="en-US" sz="3800" b="1" dirty="0">
                <a:solidFill>
                  <a:schemeClr val="bg2">
                    <a:lumMod val="25000"/>
                  </a:schemeClr>
                </a:solidFill>
              </a:rPr>
              <a:t>markets and getting, keeping and growing customers through creating, </a:t>
            </a:r>
            <a:br>
              <a:rPr lang="en-US" sz="3800" b="1" dirty="0">
                <a:solidFill>
                  <a:schemeClr val="bg2">
                    <a:lumMod val="25000"/>
                  </a:schemeClr>
                </a:solidFill>
              </a:rPr>
            </a:br>
            <a:r>
              <a:rPr lang="en-US" sz="3800" b="1" dirty="0">
                <a:solidFill>
                  <a:schemeClr val="bg2">
                    <a:lumMod val="25000"/>
                  </a:schemeClr>
                </a:solidFill>
              </a:rPr>
              <a:t>delivering and communicating superior customer value.</a:t>
            </a:r>
          </a:p>
        </p:txBody>
      </p:sp>
    </p:spTree>
    <p:extLst>
      <p:ext uri="{BB962C8B-B14F-4D97-AF65-F5344CB8AC3E}">
        <p14:creationId xmlns:p14="http://schemas.microsoft.com/office/powerpoint/2010/main" val="31883926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7-year-old boy is making $22 million a year on YouTube reviewing </a:t>
            </a:r>
            <a:r>
              <a:rPr lang="en-US" dirty="0" smtClean="0"/>
              <a:t>toys</a:t>
            </a:r>
            <a:endParaRPr lang="en-IN" dirty="0"/>
          </a:p>
        </p:txBody>
      </p:sp>
      <p:sp>
        <p:nvSpPr>
          <p:cNvPr id="3" name="Content Placeholder 2"/>
          <p:cNvSpPr>
            <a:spLocks noGrp="1"/>
          </p:cNvSpPr>
          <p:nvPr>
            <p:ph idx="1"/>
          </p:nvPr>
        </p:nvSpPr>
        <p:spPr>
          <a:xfrm>
            <a:off x="4961106" y="1605403"/>
            <a:ext cx="7110920" cy="2531609"/>
          </a:xfrm>
        </p:spPr>
        <p:txBody>
          <a:bodyPr>
            <a:normAutofit fontScale="92500" lnSpcReduction="10000"/>
          </a:bodyPr>
          <a:lstStyle/>
          <a:p>
            <a:r>
              <a:rPr lang="en-US" b="1" dirty="0"/>
              <a:t>Surely the envy of elementary-school kids worldwide, the </a:t>
            </a:r>
            <a:r>
              <a:rPr lang="en-US" b="1" dirty="0" smtClean="0"/>
              <a:t>YouTube star reviews new toys in videos that his family produces.</a:t>
            </a:r>
            <a:r>
              <a:rPr lang="en-US" b="1" dirty="0"/>
              <a:t/>
            </a:r>
            <a:br>
              <a:rPr lang="en-US" b="1" dirty="0"/>
            </a:br>
            <a:r>
              <a:rPr lang="en-US" b="1" dirty="0"/>
              <a:t/>
            </a:r>
            <a:br>
              <a:rPr lang="en-US" b="1" dirty="0"/>
            </a:br>
            <a:r>
              <a:rPr lang="en-US" b="1" dirty="0"/>
              <a:t>Ryan </a:t>
            </a:r>
            <a:r>
              <a:rPr lang="en-US" b="1" dirty="0" err="1"/>
              <a:t>ToysReview</a:t>
            </a:r>
            <a:r>
              <a:rPr lang="en-US" b="1" dirty="0"/>
              <a:t> took the No. 1 spot this year </a:t>
            </a:r>
            <a:r>
              <a:rPr lang="en-US" b="1" dirty="0" smtClean="0"/>
              <a:t>(2018) on </a:t>
            </a:r>
            <a:r>
              <a:rPr lang="en-US" b="1" dirty="0"/>
              <a:t>Forbes' </a:t>
            </a:r>
            <a:r>
              <a:rPr lang="en-US" b="1" dirty="0" smtClean="0"/>
              <a:t>annual list of the highest-earning YouTube accounts, up from 8 last year.</a:t>
            </a:r>
            <a:endParaRPr lang="en-US" b="1" dirty="0"/>
          </a:p>
          <a:p>
            <a:endParaRPr lang="en-IN"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descr="youtube millionaires ryan toys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1" y="1605403"/>
            <a:ext cx="4122905" cy="25316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3194319" y="4001639"/>
            <a:ext cx="4963133" cy="2751302"/>
          </a:xfrm>
          <a:prstGeom prst="rect">
            <a:avLst/>
          </a:prstGeom>
        </p:spPr>
      </p:pic>
    </p:spTree>
    <p:extLst>
      <p:ext uri="{BB962C8B-B14F-4D97-AF65-F5344CB8AC3E}">
        <p14:creationId xmlns:p14="http://schemas.microsoft.com/office/powerpoint/2010/main" val="5575503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Hype before launch so that your customer start buzzing on social media</a:t>
            </a:r>
            <a:endParaRPr lang="en-IN" dirty="0"/>
          </a:p>
        </p:txBody>
      </p:sp>
      <p:sp>
        <p:nvSpPr>
          <p:cNvPr id="3" name="Content Placeholder 2"/>
          <p:cNvSpPr>
            <a:spLocks noGrp="1"/>
          </p:cNvSpPr>
          <p:nvPr>
            <p:ph idx="1"/>
          </p:nvPr>
        </p:nvSpPr>
        <p:spPr>
          <a:xfrm>
            <a:off x="534838" y="1765240"/>
            <a:ext cx="10886536" cy="4351338"/>
          </a:xfrm>
        </p:spPr>
        <p:txBody>
          <a:bodyPr numCol="2">
            <a:normAutofit lnSpcReduction="10000"/>
          </a:bodyPr>
          <a:lstStyle/>
          <a:p>
            <a:r>
              <a:rPr lang="en-US" b="1" dirty="0" smtClean="0"/>
              <a:t>A video teaser</a:t>
            </a:r>
          </a:p>
          <a:p>
            <a:r>
              <a:rPr lang="en-US" b="1" dirty="0" smtClean="0"/>
              <a:t>Give a sneak-peak</a:t>
            </a:r>
          </a:p>
          <a:p>
            <a:r>
              <a:rPr lang="en-US" b="1" dirty="0" smtClean="0"/>
              <a:t>Tell a captivating story – say you start a chain of coffee shops</a:t>
            </a:r>
          </a:p>
          <a:p>
            <a:r>
              <a:rPr lang="en-US" b="1" dirty="0" smtClean="0"/>
              <a:t>Create a hashtag (catchy) for interested people to follow the developments and invite them to retweet the hashtag.</a:t>
            </a:r>
          </a:p>
          <a:p>
            <a:r>
              <a:rPr lang="en-US" b="1" dirty="0" smtClean="0"/>
              <a:t>Be creative on a promotional schemes. </a:t>
            </a:r>
          </a:p>
          <a:p>
            <a:r>
              <a:rPr lang="en-US" b="1" dirty="0" smtClean="0"/>
              <a:t>Start a Blog</a:t>
            </a:r>
          </a:p>
          <a:p>
            <a:r>
              <a:rPr lang="en-US" b="1" dirty="0" smtClean="0"/>
              <a:t>A short video in the </a:t>
            </a:r>
            <a:r>
              <a:rPr lang="en-US" b="1" dirty="0" err="1" smtClean="0"/>
              <a:t>youtube</a:t>
            </a:r>
            <a:r>
              <a:rPr lang="en-US" b="1" dirty="0" smtClean="0"/>
              <a:t>: Video shows visuals and is effective [</a:t>
            </a:r>
            <a:r>
              <a:rPr lang="en-US" b="1" dirty="0" err="1" smtClean="0"/>
              <a:t>dollarshavingclub</a:t>
            </a:r>
            <a:r>
              <a:rPr lang="en-US" b="1" dirty="0" smtClean="0"/>
              <a:t>, </a:t>
            </a:r>
            <a:r>
              <a:rPr lang="en-US" b="1" dirty="0" err="1" smtClean="0"/>
              <a:t>dropbox</a:t>
            </a:r>
            <a:r>
              <a:rPr lang="en-US" b="1" dirty="0" smtClean="0"/>
              <a:t>)</a:t>
            </a:r>
          </a:p>
          <a:p>
            <a:r>
              <a:rPr lang="en-US" b="1" dirty="0" smtClean="0"/>
              <a:t>Influencer : Reebok with </a:t>
            </a:r>
            <a:r>
              <a:rPr lang="en-US" b="1" dirty="0" err="1" smtClean="0"/>
              <a:t>Chetan</a:t>
            </a:r>
            <a:r>
              <a:rPr lang="en-US" b="1" dirty="0" smtClean="0"/>
              <a:t> </a:t>
            </a:r>
            <a:r>
              <a:rPr lang="en-US" b="1" dirty="0" err="1" smtClean="0"/>
              <a:t>Bhagat</a:t>
            </a:r>
            <a:endParaRPr lang="en-US" b="1" dirty="0"/>
          </a:p>
          <a:p>
            <a:r>
              <a:rPr lang="en-US" b="1" dirty="0" err="1" smtClean="0"/>
              <a:t>Yezdi</a:t>
            </a:r>
            <a:r>
              <a:rPr lang="en-US" b="1" dirty="0" smtClean="0"/>
              <a:t> bike</a:t>
            </a:r>
          </a:p>
          <a:p>
            <a:r>
              <a:rPr lang="en-US" b="1" dirty="0" smtClean="0"/>
              <a:t>Mahindra Thar</a:t>
            </a:r>
          </a:p>
          <a:p>
            <a:r>
              <a:rPr lang="en-US" b="1" dirty="0" smtClean="0"/>
              <a:t>Apple iPhone</a:t>
            </a:r>
            <a:endParaRPr lang="en-IN"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4229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A0313A5E-2F9B-419E-AC9E-375EE587BCA3}"/>
              </a:ext>
            </a:extLst>
          </p:cNvPr>
          <p:cNvSpPr/>
          <p:nvPr/>
        </p:nvSpPr>
        <p:spPr>
          <a:xfrm>
            <a:off x="5389214" y="4652791"/>
            <a:ext cx="1371028" cy="123851"/>
          </a:xfrm>
          <a:prstGeom prst="ellipse">
            <a:avLst/>
          </a:prstGeom>
          <a:noFill/>
          <a:ln>
            <a:solidFill>
              <a:srgbClr val="00B050"/>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4" name="Trapezoid 5">
            <a:extLst>
              <a:ext uri="{FF2B5EF4-FFF2-40B4-BE49-F238E27FC236}">
                <a16:creationId xmlns:a16="http://schemas.microsoft.com/office/drawing/2014/main" id="{4DEFD554-8567-4575-AE18-9B733C890901}"/>
              </a:ext>
            </a:extLst>
          </p:cNvPr>
          <p:cNvSpPr/>
          <p:nvPr/>
        </p:nvSpPr>
        <p:spPr>
          <a:xfrm flipV="1">
            <a:off x="2858950" y="-325132"/>
            <a:ext cx="6324600" cy="2332427"/>
          </a:xfrm>
          <a:custGeom>
            <a:avLst/>
            <a:gdLst>
              <a:gd name="connsiteX0" fmla="*/ 0 w 3237569"/>
              <a:gd name="connsiteY0" fmla="*/ 2529374 h 2529374"/>
              <a:gd name="connsiteX1" fmla="*/ 632344 w 3237569"/>
              <a:gd name="connsiteY1" fmla="*/ 0 h 2529374"/>
              <a:gd name="connsiteX2" fmla="*/ 2605226 w 3237569"/>
              <a:gd name="connsiteY2" fmla="*/ 0 h 2529374"/>
              <a:gd name="connsiteX3" fmla="*/ 3237569 w 3237569"/>
              <a:gd name="connsiteY3" fmla="*/ 2529374 h 2529374"/>
              <a:gd name="connsiteX4" fmla="*/ 0 w 3237569"/>
              <a:gd name="connsiteY4" fmla="*/ 2529374 h 2529374"/>
              <a:gd name="connsiteX0" fmla="*/ 0 w 5361791"/>
              <a:gd name="connsiteY0" fmla="*/ 2529374 h 2529374"/>
              <a:gd name="connsiteX1" fmla="*/ 632344 w 5361791"/>
              <a:gd name="connsiteY1" fmla="*/ 0 h 2529374"/>
              <a:gd name="connsiteX2" fmla="*/ 2605226 w 5361791"/>
              <a:gd name="connsiteY2" fmla="*/ 0 h 2529374"/>
              <a:gd name="connsiteX3" fmla="*/ 5361791 w 5361791"/>
              <a:gd name="connsiteY3" fmla="*/ 2430901 h 2529374"/>
              <a:gd name="connsiteX4" fmla="*/ 0 w 5361791"/>
              <a:gd name="connsiteY4" fmla="*/ 2529374 h 2529374"/>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969968 w 5699415"/>
              <a:gd name="connsiteY1" fmla="*/ 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2109451 w 5699415"/>
              <a:gd name="connsiteY1" fmla="*/ 182880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487171 h 2487171"/>
              <a:gd name="connsiteX1" fmla="*/ 2250128 w 5699415"/>
              <a:gd name="connsiteY1" fmla="*/ 154744 h 2487171"/>
              <a:gd name="connsiteX2" fmla="*/ 2942850 w 5699415"/>
              <a:gd name="connsiteY2" fmla="*/ 0 h 2487171"/>
              <a:gd name="connsiteX3" fmla="*/ 5699415 w 5699415"/>
              <a:gd name="connsiteY3" fmla="*/ 2430901 h 2487171"/>
              <a:gd name="connsiteX4" fmla="*/ 0 w 5699415"/>
              <a:gd name="connsiteY4" fmla="*/ 2487171 h 2487171"/>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547761 w 5699415"/>
              <a:gd name="connsiteY2" fmla="*/ 56272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1 h 2332427"/>
              <a:gd name="connsiteX3" fmla="*/ 5699415 w 5699415"/>
              <a:gd name="connsiteY3" fmla="*/ 2276157 h 2332427"/>
              <a:gd name="connsiteX4" fmla="*/ 0 w 5699415"/>
              <a:gd name="connsiteY4" fmla="*/ 2332427 h 2332427"/>
              <a:gd name="connsiteX0" fmla="*/ 0 w 5699415"/>
              <a:gd name="connsiteY0" fmla="*/ 2332427 h 2332427"/>
              <a:gd name="connsiteX1" fmla="*/ 2250128 w 5699415"/>
              <a:gd name="connsiteY1" fmla="*/ 0 h 2332427"/>
              <a:gd name="connsiteX2" fmla="*/ 3477422 w 5699415"/>
              <a:gd name="connsiteY2" fmla="*/ 1 h 2332427"/>
              <a:gd name="connsiteX3" fmla="*/ 5699415 w 5699415"/>
              <a:gd name="connsiteY3" fmla="*/ 2276157 h 2332427"/>
              <a:gd name="connsiteX4" fmla="*/ 0 w 5699415"/>
              <a:gd name="connsiteY4" fmla="*/ 2332427 h 2332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9415" h="2332427">
                <a:moveTo>
                  <a:pt x="0" y="2332427"/>
                </a:moveTo>
                <a:cubicBezTo>
                  <a:pt x="1462805" y="2122349"/>
                  <a:pt x="2025279" y="1237019"/>
                  <a:pt x="2250128" y="0"/>
                </a:cubicBezTo>
                <a:lnTo>
                  <a:pt x="3477422" y="1"/>
                </a:lnTo>
                <a:cubicBezTo>
                  <a:pt x="3697583" y="1274536"/>
                  <a:pt x="4466382" y="2155174"/>
                  <a:pt x="5699415" y="2276157"/>
                </a:cubicBezTo>
                <a:lnTo>
                  <a:pt x="0" y="2332427"/>
                </a:lnTo>
                <a:close/>
              </a:path>
            </a:pathLst>
          </a:custGeom>
          <a:gradFill flip="none" rotWithShape="1">
            <a:gsLst>
              <a:gs pos="0">
                <a:srgbClr val="002060">
                  <a:alpha val="51000"/>
                </a:srgbClr>
              </a:gs>
              <a:gs pos="60000">
                <a:schemeClr val="bg1">
                  <a:lumMod val="75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0313A5E-2F9B-419E-AC9E-375EE587BCA3}"/>
              </a:ext>
            </a:extLst>
          </p:cNvPr>
          <p:cNvSpPr/>
          <p:nvPr/>
        </p:nvSpPr>
        <p:spPr>
          <a:xfrm>
            <a:off x="5148967" y="3953170"/>
            <a:ext cx="1851522" cy="215920"/>
          </a:xfrm>
          <a:prstGeom prst="ellipse">
            <a:avLst/>
          </a:prstGeom>
          <a:noFill/>
          <a:ln>
            <a:solidFill>
              <a:srgbClr val="007070"/>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6" name="Oval 5">
            <a:extLst>
              <a:ext uri="{FF2B5EF4-FFF2-40B4-BE49-F238E27FC236}">
                <a16:creationId xmlns:a16="http://schemas.microsoft.com/office/drawing/2014/main" id="{FE91024D-67F2-40C9-A182-497361684C8A}"/>
              </a:ext>
            </a:extLst>
          </p:cNvPr>
          <p:cNvSpPr/>
          <p:nvPr/>
        </p:nvSpPr>
        <p:spPr>
          <a:xfrm>
            <a:off x="4779328" y="3091792"/>
            <a:ext cx="2590800" cy="467698"/>
          </a:xfrm>
          <a:prstGeom prst="ellipse">
            <a:avLst/>
          </a:prstGeom>
          <a:noFill/>
          <a:ln>
            <a:solidFill>
              <a:schemeClr val="accent5">
                <a:lumMod val="75000"/>
              </a:schemeClr>
            </a:solidFill>
          </a:ln>
          <a:scene3d>
            <a:camera prst="perspectiveRelaxed" fov="6000000">
              <a:rot lat="201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7" name="Oval 6">
            <a:extLst>
              <a:ext uri="{FF2B5EF4-FFF2-40B4-BE49-F238E27FC236}">
                <a16:creationId xmlns:a16="http://schemas.microsoft.com/office/drawing/2014/main" id="{84A91F7C-BE8D-4D97-B563-FF7843224FC8}"/>
              </a:ext>
            </a:extLst>
          </p:cNvPr>
          <p:cNvSpPr/>
          <p:nvPr/>
        </p:nvSpPr>
        <p:spPr>
          <a:xfrm>
            <a:off x="4322128" y="2133460"/>
            <a:ext cx="3505200" cy="740230"/>
          </a:xfrm>
          <a:prstGeom prst="ellipse">
            <a:avLst/>
          </a:prstGeom>
          <a:noFill/>
          <a:ln>
            <a:solidFill>
              <a:schemeClr val="accent1">
                <a:lumMod val="75000"/>
              </a:schemeClr>
            </a:solidFill>
          </a:ln>
          <a:scene3d>
            <a:camera prst="perspectiveRelaxed" fov="6000000">
              <a:rot lat="19800000" lon="0" rev="0"/>
            </a:camera>
            <a:lightRig rig="threePt" dir="t"/>
          </a:scene3d>
          <a:sp3d prstMaterial="clear">
            <a:bevelT w="0" h="1689100"/>
            <a:bevelB w="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8" name="Oval 7">
            <a:extLst>
              <a:ext uri="{FF2B5EF4-FFF2-40B4-BE49-F238E27FC236}">
                <a16:creationId xmlns:a16="http://schemas.microsoft.com/office/drawing/2014/main" id="{51DFC7CA-F865-4DEF-9198-AFC0D81B2EAB}"/>
              </a:ext>
            </a:extLst>
          </p:cNvPr>
          <p:cNvSpPr/>
          <p:nvPr/>
        </p:nvSpPr>
        <p:spPr>
          <a:xfrm>
            <a:off x="3620950" y="1044890"/>
            <a:ext cx="4907557" cy="1104200"/>
          </a:xfrm>
          <a:prstGeom prst="ellipse">
            <a:avLst/>
          </a:prstGeom>
          <a:noFill/>
          <a:ln>
            <a:solidFill>
              <a:srgbClr val="002060"/>
            </a:solidFill>
          </a:ln>
          <a:scene3d>
            <a:camera prst="perspectiveRelaxed" fov="6000000">
              <a:rot lat="19800000" lon="0" rev="0"/>
            </a:camera>
            <a:lightRig rig="threePt" dir="t"/>
          </a:scene3d>
          <a:sp3d prstMaterial="clear">
            <a:bevelT w="0" h="1689100"/>
            <a:bevelB w="0" h="596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9" name="Oval 8">
            <a:extLst>
              <a:ext uri="{FF2B5EF4-FFF2-40B4-BE49-F238E27FC236}">
                <a16:creationId xmlns:a16="http://schemas.microsoft.com/office/drawing/2014/main" id="{9ED660B1-74AD-412F-80D1-D4BE54085415}"/>
              </a:ext>
            </a:extLst>
          </p:cNvPr>
          <p:cNvSpPr/>
          <p:nvPr/>
        </p:nvSpPr>
        <p:spPr>
          <a:xfrm>
            <a:off x="5381230" y="5692406"/>
            <a:ext cx="1280040" cy="218102"/>
          </a:xfrm>
          <a:prstGeom prst="ellipse">
            <a:avLst/>
          </a:prstGeom>
          <a:gradFill flip="none" rotWithShape="1">
            <a:gsLst>
              <a:gs pos="0">
                <a:schemeClr val="tx1">
                  <a:lumMod val="65000"/>
                  <a:lumOff val="35000"/>
                  <a:alpha val="52000"/>
                </a:schemeClr>
              </a:gs>
              <a:gs pos="100000">
                <a:schemeClr val="tx1">
                  <a:alpha val="0"/>
                </a:schemeClr>
              </a:gs>
            </a:gsLst>
            <a:path path="shape">
              <a:fillToRect l="50000" t="50000" r="50000" b="50000"/>
            </a:path>
            <a:tileRect/>
          </a:gradFill>
          <a:ln w="25400" cap="flat" cmpd="sng" algn="ctr">
            <a:noFill/>
            <a:prstDash val="solid"/>
          </a:ln>
          <a:effectLst/>
        </p:spPr>
        <p:txBody>
          <a:bodyPr rtlCol="0" anchor="ctr"/>
          <a:lstStyle/>
          <a:p>
            <a:pPr algn="ctr" defTabSz="914126">
              <a:defRPr/>
            </a:pPr>
            <a:endParaRPr lang="en-US" sz="1799" kern="0">
              <a:solidFill>
                <a:sysClr val="window" lastClr="FFFFFF"/>
              </a:solidFill>
            </a:endParaRPr>
          </a:p>
        </p:txBody>
      </p:sp>
      <p:sp>
        <p:nvSpPr>
          <p:cNvPr id="17" name="TextBox 16">
            <a:extLst>
              <a:ext uri="{FF2B5EF4-FFF2-40B4-BE49-F238E27FC236}">
                <a16:creationId xmlns:a16="http://schemas.microsoft.com/office/drawing/2014/main" id="{0A0A35D3-7593-4DB4-A4B5-092570826A1D}"/>
              </a:ext>
            </a:extLst>
          </p:cNvPr>
          <p:cNvSpPr txBox="1"/>
          <p:nvPr/>
        </p:nvSpPr>
        <p:spPr>
          <a:xfrm>
            <a:off x="8528507" y="5008841"/>
            <a:ext cx="856325" cy="369332"/>
          </a:xfrm>
          <a:prstGeom prst="rect">
            <a:avLst/>
          </a:prstGeom>
          <a:noFill/>
        </p:spPr>
        <p:txBody>
          <a:bodyPr vert="horz" wrap="none" rtlCol="0">
            <a:spAutoFit/>
          </a:bodyPr>
          <a:lstStyle/>
          <a:p>
            <a:r>
              <a:rPr lang="en-US" dirty="0">
                <a:solidFill>
                  <a:schemeClr val="bg1"/>
                </a:solidFill>
              </a:rPr>
              <a:t>Output</a:t>
            </a:r>
          </a:p>
        </p:txBody>
      </p:sp>
      <p:cxnSp>
        <p:nvCxnSpPr>
          <p:cNvPr id="23" name="Straight Connector 22">
            <a:extLst>
              <a:ext uri="{FF2B5EF4-FFF2-40B4-BE49-F238E27FC236}">
                <a16:creationId xmlns:a16="http://schemas.microsoft.com/office/drawing/2014/main" id="{F4A4C8F5-A8CA-4501-BF92-3D9AD466F7AE}"/>
              </a:ext>
            </a:extLst>
          </p:cNvPr>
          <p:cNvCxnSpPr/>
          <p:nvPr/>
        </p:nvCxnSpPr>
        <p:spPr>
          <a:xfrm flipH="1" flipV="1">
            <a:off x="950529" y="2425902"/>
            <a:ext cx="4723771" cy="430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05BE7D-1564-4561-A7BC-69FAA352793E}"/>
              </a:ext>
            </a:extLst>
          </p:cNvPr>
          <p:cNvCxnSpPr>
            <a:cxnSpLocks/>
          </p:cNvCxnSpPr>
          <p:nvPr/>
        </p:nvCxnSpPr>
        <p:spPr>
          <a:xfrm flipH="1" flipV="1">
            <a:off x="950529" y="3869376"/>
            <a:ext cx="4853859" cy="109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CC4EB78-9D81-4985-812E-DA716E2BB50F}"/>
              </a:ext>
            </a:extLst>
          </p:cNvPr>
          <p:cNvGrpSpPr/>
          <p:nvPr/>
        </p:nvGrpSpPr>
        <p:grpSpPr>
          <a:xfrm>
            <a:off x="5720554" y="2240339"/>
            <a:ext cx="672180" cy="457200"/>
            <a:chOff x="5718518" y="3215336"/>
            <a:chExt cx="672180" cy="457200"/>
          </a:xfrm>
        </p:grpSpPr>
        <p:sp>
          <p:nvSpPr>
            <p:cNvPr id="19" name="Arrow: Down 18">
              <a:extLst>
                <a:ext uri="{FF2B5EF4-FFF2-40B4-BE49-F238E27FC236}">
                  <a16:creationId xmlns:a16="http://schemas.microsoft.com/office/drawing/2014/main" id="{88AF9421-EBF3-49BD-A428-419262B4689E}"/>
                </a:ext>
              </a:extLst>
            </p:cNvPr>
            <p:cNvSpPr/>
            <p:nvPr/>
          </p:nvSpPr>
          <p:spPr>
            <a:xfrm>
              <a:off x="5718518" y="3215336"/>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1" name="TextBox 30">
              <a:extLst>
                <a:ext uri="{FF2B5EF4-FFF2-40B4-BE49-F238E27FC236}">
                  <a16:creationId xmlns:a16="http://schemas.microsoft.com/office/drawing/2014/main" id="{7C9E476A-6692-404A-9AAA-939F4BA8C8FD}"/>
                </a:ext>
              </a:extLst>
            </p:cNvPr>
            <p:cNvSpPr txBox="1"/>
            <p:nvPr/>
          </p:nvSpPr>
          <p:spPr>
            <a:xfrm>
              <a:off x="5842168" y="3262400"/>
              <a:ext cx="420308" cy="276999"/>
            </a:xfrm>
            <a:prstGeom prst="rect">
              <a:avLst/>
            </a:prstGeom>
            <a:noFill/>
          </p:spPr>
          <p:txBody>
            <a:bodyPr wrap="none" rtlCol="0">
              <a:spAutoFit/>
            </a:bodyPr>
            <a:lstStyle/>
            <a:p>
              <a:r>
                <a:rPr lang="en-US" sz="1200" b="1" dirty="0" smtClean="0">
                  <a:solidFill>
                    <a:srgbClr val="002060"/>
                  </a:solidFill>
                </a:rPr>
                <a:t>100</a:t>
              </a:r>
              <a:endParaRPr lang="en-US" sz="1200" b="1" dirty="0">
                <a:solidFill>
                  <a:srgbClr val="002060"/>
                </a:solidFill>
              </a:endParaRPr>
            </a:p>
          </p:txBody>
        </p:sp>
      </p:grpSp>
      <p:grpSp>
        <p:nvGrpSpPr>
          <p:cNvPr id="3" name="Group 2">
            <a:extLst>
              <a:ext uri="{FF2B5EF4-FFF2-40B4-BE49-F238E27FC236}">
                <a16:creationId xmlns:a16="http://schemas.microsoft.com/office/drawing/2014/main" id="{8CBD84E6-8B85-4DFA-B766-FA8BF44FE83E}"/>
              </a:ext>
            </a:extLst>
          </p:cNvPr>
          <p:cNvGrpSpPr/>
          <p:nvPr/>
        </p:nvGrpSpPr>
        <p:grpSpPr>
          <a:xfrm>
            <a:off x="5738516" y="3009233"/>
            <a:ext cx="672180" cy="457200"/>
            <a:chOff x="5736480" y="3984230"/>
            <a:chExt cx="672180" cy="457200"/>
          </a:xfrm>
        </p:grpSpPr>
        <p:sp>
          <p:nvSpPr>
            <p:cNvPr id="20" name="Arrow: Down 19">
              <a:extLst>
                <a:ext uri="{FF2B5EF4-FFF2-40B4-BE49-F238E27FC236}">
                  <a16:creationId xmlns:a16="http://schemas.microsoft.com/office/drawing/2014/main" id="{D2DB48F1-67D5-427E-9E47-EF808AC0B230}"/>
                </a:ext>
              </a:extLst>
            </p:cNvPr>
            <p:cNvSpPr/>
            <p:nvPr/>
          </p:nvSpPr>
          <p:spPr>
            <a:xfrm>
              <a:off x="5736480" y="3984230"/>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2" name="TextBox 31">
              <a:extLst>
                <a:ext uri="{FF2B5EF4-FFF2-40B4-BE49-F238E27FC236}">
                  <a16:creationId xmlns:a16="http://schemas.microsoft.com/office/drawing/2014/main" id="{2D73B328-D77B-42E6-BB5C-00D90CE5D3C4}"/>
                </a:ext>
              </a:extLst>
            </p:cNvPr>
            <p:cNvSpPr txBox="1"/>
            <p:nvPr/>
          </p:nvSpPr>
          <p:spPr>
            <a:xfrm>
              <a:off x="5881442" y="3984230"/>
              <a:ext cx="341760" cy="276999"/>
            </a:xfrm>
            <a:prstGeom prst="rect">
              <a:avLst/>
            </a:prstGeom>
            <a:noFill/>
          </p:spPr>
          <p:txBody>
            <a:bodyPr wrap="none" rtlCol="0">
              <a:spAutoFit/>
            </a:bodyPr>
            <a:lstStyle/>
            <a:p>
              <a:r>
                <a:rPr lang="en-US" sz="1200" b="1" dirty="0" smtClean="0">
                  <a:solidFill>
                    <a:srgbClr val="002060"/>
                  </a:solidFill>
                </a:rPr>
                <a:t>75</a:t>
              </a:r>
              <a:endParaRPr lang="en-US" sz="1200" b="1" dirty="0">
                <a:solidFill>
                  <a:srgbClr val="002060"/>
                </a:solidFill>
              </a:endParaRPr>
            </a:p>
          </p:txBody>
        </p:sp>
      </p:grpSp>
      <p:grpSp>
        <p:nvGrpSpPr>
          <p:cNvPr id="18" name="Group 17">
            <a:extLst>
              <a:ext uri="{FF2B5EF4-FFF2-40B4-BE49-F238E27FC236}">
                <a16:creationId xmlns:a16="http://schemas.microsoft.com/office/drawing/2014/main" id="{0FA24B9A-1608-4777-AAFB-07750C85D11C}"/>
              </a:ext>
            </a:extLst>
          </p:cNvPr>
          <p:cNvGrpSpPr/>
          <p:nvPr/>
        </p:nvGrpSpPr>
        <p:grpSpPr>
          <a:xfrm>
            <a:off x="5750499" y="3679729"/>
            <a:ext cx="672180" cy="457200"/>
            <a:chOff x="5748463" y="4654726"/>
            <a:chExt cx="672180" cy="457200"/>
          </a:xfrm>
        </p:grpSpPr>
        <p:sp>
          <p:nvSpPr>
            <p:cNvPr id="21" name="Arrow: Down 20">
              <a:extLst>
                <a:ext uri="{FF2B5EF4-FFF2-40B4-BE49-F238E27FC236}">
                  <a16:creationId xmlns:a16="http://schemas.microsoft.com/office/drawing/2014/main" id="{E2325AD5-68D9-4D76-A847-ACFDBCCB0D26}"/>
                </a:ext>
              </a:extLst>
            </p:cNvPr>
            <p:cNvSpPr/>
            <p:nvPr/>
          </p:nvSpPr>
          <p:spPr>
            <a:xfrm>
              <a:off x="5748463" y="4654726"/>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3" name="TextBox 32">
              <a:extLst>
                <a:ext uri="{FF2B5EF4-FFF2-40B4-BE49-F238E27FC236}">
                  <a16:creationId xmlns:a16="http://schemas.microsoft.com/office/drawing/2014/main" id="{CA0F8799-B1AE-4F4C-9A20-E9784FA7E3F9}"/>
                </a:ext>
              </a:extLst>
            </p:cNvPr>
            <p:cNvSpPr txBox="1"/>
            <p:nvPr/>
          </p:nvSpPr>
          <p:spPr>
            <a:xfrm>
              <a:off x="5908677" y="4705874"/>
              <a:ext cx="341760" cy="276999"/>
            </a:xfrm>
            <a:prstGeom prst="rect">
              <a:avLst/>
            </a:prstGeom>
            <a:noFill/>
          </p:spPr>
          <p:txBody>
            <a:bodyPr wrap="none" rtlCol="0">
              <a:spAutoFit/>
            </a:bodyPr>
            <a:lstStyle/>
            <a:p>
              <a:r>
                <a:rPr lang="en-US" sz="1200" b="1" dirty="0" smtClean="0">
                  <a:solidFill>
                    <a:srgbClr val="002060"/>
                  </a:solidFill>
                </a:rPr>
                <a:t>50</a:t>
              </a:r>
              <a:endParaRPr lang="en-US" sz="1200" b="1" dirty="0">
                <a:solidFill>
                  <a:srgbClr val="002060"/>
                </a:solidFill>
              </a:endParaRPr>
            </a:p>
          </p:txBody>
        </p:sp>
      </p:grpSp>
      <p:grpSp>
        <p:nvGrpSpPr>
          <p:cNvPr id="37" name="Group 36">
            <a:extLst>
              <a:ext uri="{FF2B5EF4-FFF2-40B4-BE49-F238E27FC236}">
                <a16:creationId xmlns:a16="http://schemas.microsoft.com/office/drawing/2014/main" id="{54A2BFA9-F521-4D00-8E7E-EC7E8113B8C9}"/>
              </a:ext>
            </a:extLst>
          </p:cNvPr>
          <p:cNvGrpSpPr/>
          <p:nvPr/>
        </p:nvGrpSpPr>
        <p:grpSpPr>
          <a:xfrm>
            <a:off x="5750499" y="4278412"/>
            <a:ext cx="672180" cy="457200"/>
            <a:chOff x="5748463" y="5253409"/>
            <a:chExt cx="672180" cy="457200"/>
          </a:xfrm>
        </p:grpSpPr>
        <p:sp>
          <p:nvSpPr>
            <p:cNvPr id="22" name="Arrow: Down 21">
              <a:extLst>
                <a:ext uri="{FF2B5EF4-FFF2-40B4-BE49-F238E27FC236}">
                  <a16:creationId xmlns:a16="http://schemas.microsoft.com/office/drawing/2014/main" id="{D82FCC1E-ACAB-48B1-BFDB-6CA2512B7929}"/>
                </a:ext>
              </a:extLst>
            </p:cNvPr>
            <p:cNvSpPr/>
            <p:nvPr/>
          </p:nvSpPr>
          <p:spPr>
            <a:xfrm>
              <a:off x="5748463" y="5253409"/>
              <a:ext cx="672180" cy="457200"/>
            </a:xfrm>
            <a:prstGeom prst="downArrow">
              <a:avLst>
                <a:gd name="adj1" fmla="val 58371"/>
                <a:gd name="adj2" fmla="val 592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rgbClr val="002060"/>
                </a:solidFill>
              </a:endParaRPr>
            </a:p>
          </p:txBody>
        </p:sp>
        <p:sp>
          <p:nvSpPr>
            <p:cNvPr id="34" name="TextBox 33">
              <a:extLst>
                <a:ext uri="{FF2B5EF4-FFF2-40B4-BE49-F238E27FC236}">
                  <a16:creationId xmlns:a16="http://schemas.microsoft.com/office/drawing/2014/main" id="{FAF6DAD8-0F9B-49CD-A332-389D7D84537A}"/>
                </a:ext>
              </a:extLst>
            </p:cNvPr>
            <p:cNvSpPr txBox="1"/>
            <p:nvPr/>
          </p:nvSpPr>
          <p:spPr>
            <a:xfrm>
              <a:off x="5896516" y="5303907"/>
              <a:ext cx="341760" cy="276999"/>
            </a:xfrm>
            <a:prstGeom prst="rect">
              <a:avLst/>
            </a:prstGeom>
            <a:noFill/>
          </p:spPr>
          <p:txBody>
            <a:bodyPr wrap="none" rtlCol="0">
              <a:spAutoFit/>
            </a:bodyPr>
            <a:lstStyle/>
            <a:p>
              <a:r>
                <a:rPr lang="en-US" sz="1200" b="1" dirty="0" smtClean="0">
                  <a:solidFill>
                    <a:srgbClr val="002060"/>
                  </a:solidFill>
                </a:rPr>
                <a:t>25</a:t>
              </a:r>
              <a:endParaRPr lang="en-US" sz="1200" b="1" dirty="0">
                <a:solidFill>
                  <a:srgbClr val="002060"/>
                </a:solidFill>
              </a:endParaRPr>
            </a:p>
          </p:txBody>
        </p:sp>
      </p:grpSp>
      <p:sp>
        <p:nvSpPr>
          <p:cNvPr id="43" name="Trapezoid 1">
            <a:extLst>
              <a:ext uri="{FF2B5EF4-FFF2-40B4-BE49-F238E27FC236}">
                <a16:creationId xmlns:a16="http://schemas.microsoft.com/office/drawing/2014/main" id="{1573FB47-66C3-48C6-BC99-BDF76166C3D3}"/>
              </a:ext>
            </a:extLst>
          </p:cNvPr>
          <p:cNvSpPr/>
          <p:nvPr/>
        </p:nvSpPr>
        <p:spPr>
          <a:xfrm flipV="1">
            <a:off x="5096084" y="2086177"/>
            <a:ext cx="2965592" cy="3119405"/>
          </a:xfrm>
          <a:custGeom>
            <a:avLst/>
            <a:gdLst>
              <a:gd name="connsiteX0" fmla="*/ 0 w 3246947"/>
              <a:gd name="connsiteY0" fmla="*/ 2711440 h 2711440"/>
              <a:gd name="connsiteX1" fmla="*/ 677860 w 3246947"/>
              <a:gd name="connsiteY1" fmla="*/ 0 h 2711440"/>
              <a:gd name="connsiteX2" fmla="*/ 2569087 w 3246947"/>
              <a:gd name="connsiteY2" fmla="*/ 0 h 2711440"/>
              <a:gd name="connsiteX3" fmla="*/ 3246947 w 3246947"/>
              <a:gd name="connsiteY3" fmla="*/ 2711440 h 2711440"/>
              <a:gd name="connsiteX4" fmla="*/ 0 w 3246947"/>
              <a:gd name="connsiteY4" fmla="*/ 2711440 h 2711440"/>
              <a:gd name="connsiteX0" fmla="*/ 0 w 3246947"/>
              <a:gd name="connsiteY0" fmla="*/ 3034997 h 3034997"/>
              <a:gd name="connsiteX1" fmla="*/ 677860 w 3246947"/>
              <a:gd name="connsiteY1" fmla="*/ 323557 h 3034997"/>
              <a:gd name="connsiteX2" fmla="*/ 1443672 w 3246947"/>
              <a:gd name="connsiteY2" fmla="*/ 0 h 3034997"/>
              <a:gd name="connsiteX3" fmla="*/ 3246947 w 3246947"/>
              <a:gd name="connsiteY3" fmla="*/ 3034997 h 3034997"/>
              <a:gd name="connsiteX4" fmla="*/ 0 w 3246947"/>
              <a:gd name="connsiteY4" fmla="*/ 3034997 h 3034997"/>
              <a:gd name="connsiteX0" fmla="*/ 0 w 3246947"/>
              <a:gd name="connsiteY0" fmla="*/ 3105336 h 3105336"/>
              <a:gd name="connsiteX1" fmla="*/ 762266 w 3246947"/>
              <a:gd name="connsiteY1" fmla="*/ 0 h 3105336"/>
              <a:gd name="connsiteX2" fmla="*/ 1443672 w 3246947"/>
              <a:gd name="connsiteY2" fmla="*/ 70339 h 3105336"/>
              <a:gd name="connsiteX3" fmla="*/ 3246947 w 3246947"/>
              <a:gd name="connsiteY3" fmla="*/ 3105336 h 3105336"/>
              <a:gd name="connsiteX4" fmla="*/ 0 w 3246947"/>
              <a:gd name="connsiteY4" fmla="*/ 310533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79660"/>
              <a:gd name="connsiteY0" fmla="*/ 2556696 h 3105336"/>
              <a:gd name="connsiteX1" fmla="*/ 494979 w 2979660"/>
              <a:gd name="connsiteY1" fmla="*/ 0 h 3105336"/>
              <a:gd name="connsiteX2" fmla="*/ 1176385 w 2979660"/>
              <a:gd name="connsiteY2" fmla="*/ 70339 h 3105336"/>
              <a:gd name="connsiteX3" fmla="*/ 2979660 w 2979660"/>
              <a:gd name="connsiteY3" fmla="*/ 3105336 h 3105336"/>
              <a:gd name="connsiteX4" fmla="*/ 0 w 2979660"/>
              <a:gd name="connsiteY4" fmla="*/ 2556696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612967 h 3105336"/>
              <a:gd name="connsiteX1" fmla="*/ 509047 w 2993728"/>
              <a:gd name="connsiteY1" fmla="*/ 0 h 3105336"/>
              <a:gd name="connsiteX2" fmla="*/ 1190453 w 2993728"/>
              <a:gd name="connsiteY2" fmla="*/ 70339 h 3105336"/>
              <a:gd name="connsiteX3" fmla="*/ 2993728 w 2993728"/>
              <a:gd name="connsiteY3" fmla="*/ 3105336 h 3105336"/>
              <a:gd name="connsiteX4" fmla="*/ 0 w 2993728"/>
              <a:gd name="connsiteY4" fmla="*/ 2612967 h 3105336"/>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93728"/>
              <a:gd name="connsiteY0" fmla="*/ 2598900 h 3091269"/>
              <a:gd name="connsiteX1" fmla="*/ 818536 w 2993728"/>
              <a:gd name="connsiteY1" fmla="*/ 0 h 3091269"/>
              <a:gd name="connsiteX2" fmla="*/ 1190453 w 2993728"/>
              <a:gd name="connsiteY2" fmla="*/ 56272 h 3091269"/>
              <a:gd name="connsiteX3" fmla="*/ 2993728 w 2993728"/>
              <a:gd name="connsiteY3" fmla="*/ 3091269 h 3091269"/>
              <a:gd name="connsiteX4" fmla="*/ 0 w 2993728"/>
              <a:gd name="connsiteY4" fmla="*/ 2598900 h 3091269"/>
              <a:gd name="connsiteX0" fmla="*/ 0 w 2965592"/>
              <a:gd name="connsiteY0" fmla="*/ 2598900 h 3119405"/>
              <a:gd name="connsiteX1" fmla="*/ 818536 w 2965592"/>
              <a:gd name="connsiteY1" fmla="*/ 0 h 3119405"/>
              <a:gd name="connsiteX2" fmla="*/ 1190453 w 2965592"/>
              <a:gd name="connsiteY2" fmla="*/ 56272 h 3119405"/>
              <a:gd name="connsiteX3" fmla="*/ 2965592 w 2965592"/>
              <a:gd name="connsiteY3" fmla="*/ 3119405 h 3119405"/>
              <a:gd name="connsiteX4" fmla="*/ 0 w 2965592"/>
              <a:gd name="connsiteY4" fmla="*/ 2598900 h 3119405"/>
              <a:gd name="connsiteX0" fmla="*/ 0 w 2965592"/>
              <a:gd name="connsiteY0" fmla="*/ 2598900 h 3119405"/>
              <a:gd name="connsiteX1" fmla="*/ 818536 w 2965592"/>
              <a:gd name="connsiteY1" fmla="*/ 0 h 3119405"/>
              <a:gd name="connsiteX2" fmla="*/ 1190453 w 2965592"/>
              <a:gd name="connsiteY2" fmla="*/ 56272 h 3119405"/>
              <a:gd name="connsiteX3" fmla="*/ 2965592 w 2965592"/>
              <a:gd name="connsiteY3" fmla="*/ 3119405 h 3119405"/>
              <a:gd name="connsiteX4" fmla="*/ 0 w 2965592"/>
              <a:gd name="connsiteY4" fmla="*/ 2598900 h 3119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592" h="3119405">
                <a:moveTo>
                  <a:pt x="0" y="2598900"/>
                </a:moveTo>
                <a:lnTo>
                  <a:pt x="818536" y="0"/>
                </a:lnTo>
                <a:lnTo>
                  <a:pt x="1190453" y="56272"/>
                </a:lnTo>
                <a:cubicBezTo>
                  <a:pt x="1580530" y="1138276"/>
                  <a:pt x="2012807" y="2009266"/>
                  <a:pt x="2965592" y="3119405"/>
                </a:cubicBezTo>
                <a:cubicBezTo>
                  <a:pt x="2338132" y="2697374"/>
                  <a:pt x="1471522" y="2598900"/>
                  <a:pt x="0" y="2598900"/>
                </a:cubicBezTo>
                <a:close/>
              </a:path>
            </a:pathLst>
          </a:custGeom>
          <a:gradFill flip="none" rotWithShape="1">
            <a:gsLst>
              <a:gs pos="0">
                <a:schemeClr val="accent1">
                  <a:lumMod val="5000"/>
                  <a:lumOff val="95000"/>
                  <a:alpha val="54000"/>
                </a:schemeClr>
              </a:gs>
              <a:gs pos="41000">
                <a:schemeClr val="bg1">
                  <a:alpha val="0"/>
                  <a:lumMod val="0"/>
                  <a:lumOff val="10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2941351" y="469464"/>
            <a:ext cx="380768" cy="649842"/>
          </a:xfrm>
          <a:prstGeom prst="rect">
            <a:avLst/>
          </a:prstGeom>
        </p:spPr>
      </p:pic>
      <p:pic>
        <p:nvPicPr>
          <p:cNvPr id="45" name="Picture 44"/>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4009272" y="463828"/>
            <a:ext cx="380768" cy="649842"/>
          </a:xfrm>
          <a:prstGeom prst="rect">
            <a:avLst/>
          </a:prstGeom>
        </p:spPr>
      </p:pic>
      <p:pic>
        <p:nvPicPr>
          <p:cNvPr id="46" name="Picture 45"/>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6349579" y="494191"/>
            <a:ext cx="380768" cy="649842"/>
          </a:xfrm>
          <a:prstGeom prst="rect">
            <a:avLst/>
          </a:prstGeom>
        </p:spPr>
      </p:pic>
      <p:pic>
        <p:nvPicPr>
          <p:cNvPr id="47" name="Picture 46"/>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8569764" y="478850"/>
            <a:ext cx="380768" cy="649842"/>
          </a:xfrm>
          <a:prstGeom prst="rect">
            <a:avLst/>
          </a:prstGeom>
        </p:spPr>
      </p:pic>
      <p:pic>
        <p:nvPicPr>
          <p:cNvPr id="48" name="Picture 47"/>
          <p:cNvPicPr>
            <a:picLocks noChangeAspect="1"/>
          </p:cNvPicPr>
          <p:nvPr/>
        </p:nvPicPr>
        <p:blipFill rotWithShape="1">
          <a:blip r:embed="rId2"/>
          <a:srcRect l="41671" t="24734" r="40977" b="33823"/>
          <a:stretch/>
        </p:blipFill>
        <p:spPr>
          <a:xfrm>
            <a:off x="3595793" y="459435"/>
            <a:ext cx="380768" cy="649842"/>
          </a:xfrm>
          <a:prstGeom prst="rect">
            <a:avLst/>
          </a:prstGeom>
        </p:spPr>
      </p:pic>
      <p:pic>
        <p:nvPicPr>
          <p:cNvPr id="49" name="Picture 48"/>
          <p:cNvPicPr>
            <a:picLocks noChangeAspect="1"/>
          </p:cNvPicPr>
          <p:nvPr/>
        </p:nvPicPr>
        <p:blipFill rotWithShape="1">
          <a:blip r:embed="rId2"/>
          <a:srcRect l="41671" t="24734" r="40977" b="33823"/>
          <a:stretch/>
        </p:blipFill>
        <p:spPr>
          <a:xfrm>
            <a:off x="4474105" y="467686"/>
            <a:ext cx="380768" cy="649842"/>
          </a:xfrm>
          <a:prstGeom prst="rect">
            <a:avLst/>
          </a:prstGeom>
        </p:spPr>
      </p:pic>
      <p:pic>
        <p:nvPicPr>
          <p:cNvPr id="50" name="Picture 49"/>
          <p:cNvPicPr>
            <a:picLocks noChangeAspect="1"/>
          </p:cNvPicPr>
          <p:nvPr/>
        </p:nvPicPr>
        <p:blipFill rotWithShape="1">
          <a:blip r:embed="rId2"/>
          <a:srcRect l="41671" t="24734" r="40977" b="33823"/>
          <a:stretch/>
        </p:blipFill>
        <p:spPr>
          <a:xfrm>
            <a:off x="4784141" y="471241"/>
            <a:ext cx="380768" cy="649842"/>
          </a:xfrm>
          <a:prstGeom prst="rect">
            <a:avLst/>
          </a:prstGeom>
        </p:spPr>
      </p:pic>
      <p:pic>
        <p:nvPicPr>
          <p:cNvPr id="51" name="Picture 50"/>
          <p:cNvPicPr>
            <a:picLocks noChangeAspect="1"/>
          </p:cNvPicPr>
          <p:nvPr/>
        </p:nvPicPr>
        <p:blipFill rotWithShape="1">
          <a:blip r:embed="rId2"/>
          <a:srcRect l="41671" t="24734" r="40977" b="33823"/>
          <a:stretch/>
        </p:blipFill>
        <p:spPr>
          <a:xfrm>
            <a:off x="7024229" y="489372"/>
            <a:ext cx="380768" cy="649842"/>
          </a:xfrm>
          <a:prstGeom prst="rect">
            <a:avLst/>
          </a:prstGeom>
        </p:spPr>
      </p:pic>
      <p:pic>
        <p:nvPicPr>
          <p:cNvPr id="52" name="Picture 51"/>
          <p:cNvPicPr>
            <a:picLocks noChangeAspect="1"/>
          </p:cNvPicPr>
          <p:nvPr/>
        </p:nvPicPr>
        <p:blipFill rotWithShape="1">
          <a:blip r:embed="rId2"/>
          <a:srcRect l="41671" t="24734" r="40977" b="33823"/>
          <a:stretch/>
        </p:blipFill>
        <p:spPr>
          <a:xfrm>
            <a:off x="5404213" y="465908"/>
            <a:ext cx="380768" cy="649842"/>
          </a:xfrm>
          <a:prstGeom prst="rect">
            <a:avLst/>
          </a:prstGeom>
        </p:spPr>
      </p:pic>
      <p:pic>
        <p:nvPicPr>
          <p:cNvPr id="53" name="Picture 52"/>
          <p:cNvPicPr>
            <a:picLocks noChangeAspect="1"/>
          </p:cNvPicPr>
          <p:nvPr/>
        </p:nvPicPr>
        <p:blipFill rotWithShape="1">
          <a:blip r:embed="rId2"/>
          <a:srcRect l="41671" t="24734" r="40977" b="33823"/>
          <a:stretch/>
        </p:blipFill>
        <p:spPr>
          <a:xfrm>
            <a:off x="5714249" y="465908"/>
            <a:ext cx="380768" cy="649842"/>
          </a:xfrm>
          <a:prstGeom prst="rect">
            <a:avLst/>
          </a:prstGeom>
        </p:spPr>
      </p:pic>
      <p:pic>
        <p:nvPicPr>
          <p:cNvPr id="55" name="Picture 54"/>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6110385" y="473151"/>
            <a:ext cx="365538" cy="661243"/>
          </a:xfrm>
          <a:prstGeom prst="rect">
            <a:avLst/>
          </a:prstGeom>
        </p:spPr>
      </p:pic>
      <p:pic>
        <p:nvPicPr>
          <p:cNvPr id="56" name="Picture 55"/>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4240800" y="425667"/>
            <a:ext cx="365538" cy="661243"/>
          </a:xfrm>
          <a:prstGeom prst="rect">
            <a:avLst/>
          </a:prstGeom>
        </p:spPr>
      </p:pic>
      <p:pic>
        <p:nvPicPr>
          <p:cNvPr id="57" name="Picture 56"/>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6719615" y="473151"/>
            <a:ext cx="365538" cy="661243"/>
          </a:xfrm>
          <a:prstGeom prst="rect">
            <a:avLst/>
          </a:prstGeom>
        </p:spPr>
      </p:pic>
      <p:pic>
        <p:nvPicPr>
          <p:cNvPr id="58" name="Picture 57"/>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3238873" y="444732"/>
            <a:ext cx="365538" cy="661243"/>
          </a:xfrm>
          <a:prstGeom prst="rect">
            <a:avLst/>
          </a:prstGeom>
        </p:spPr>
      </p:pic>
      <p:pic>
        <p:nvPicPr>
          <p:cNvPr id="59" name="Picture 58"/>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7328845" y="473151"/>
            <a:ext cx="365538" cy="661243"/>
          </a:xfrm>
          <a:prstGeom prst="rect">
            <a:avLst/>
          </a:prstGeom>
        </p:spPr>
      </p:pic>
      <p:pic>
        <p:nvPicPr>
          <p:cNvPr id="60" name="Picture 59"/>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5072305" y="445402"/>
            <a:ext cx="365538" cy="661243"/>
          </a:xfrm>
          <a:prstGeom prst="rect">
            <a:avLst/>
          </a:prstGeom>
        </p:spPr>
      </p:pic>
      <p:pic>
        <p:nvPicPr>
          <p:cNvPr id="61" name="Picture 60"/>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7938074" y="473151"/>
            <a:ext cx="365538" cy="661243"/>
          </a:xfrm>
          <a:prstGeom prst="rect">
            <a:avLst/>
          </a:prstGeom>
        </p:spPr>
      </p:pic>
      <p:pic>
        <p:nvPicPr>
          <p:cNvPr id="62" name="Picture 61"/>
          <p:cNvPicPr>
            <a:picLocks noChangeAspect="1"/>
          </p:cNvPicPr>
          <p:nvPr/>
        </p:nvPicPr>
        <p:blipFill rotWithShape="1">
          <a:blip r:embed="rId3"/>
          <a:srcRect l="41324" t="24371" r="42018" b="33459"/>
          <a:stretch/>
        </p:blipFill>
        <p:spPr>
          <a:xfrm>
            <a:off x="8253363" y="499127"/>
            <a:ext cx="365538" cy="661243"/>
          </a:xfrm>
          <a:prstGeom prst="rect">
            <a:avLst/>
          </a:prstGeom>
        </p:spPr>
      </p:pic>
      <p:pic>
        <p:nvPicPr>
          <p:cNvPr id="63" name="Picture 62"/>
          <p:cNvPicPr>
            <a:picLocks noChangeAspect="1"/>
          </p:cNvPicPr>
          <p:nvPr/>
        </p:nvPicPr>
        <p:blipFill rotWithShape="1">
          <a:blip r:embed="rId3"/>
          <a:srcRect l="41324" t="24371" r="42018" b="33459"/>
          <a:stretch/>
        </p:blipFill>
        <p:spPr>
          <a:xfrm>
            <a:off x="7640552" y="473150"/>
            <a:ext cx="365538" cy="661243"/>
          </a:xfrm>
          <a:prstGeom prst="rect">
            <a:avLst/>
          </a:prstGeom>
        </p:spPr>
      </p:pic>
      <p:pic>
        <p:nvPicPr>
          <p:cNvPr id="64" name="Picture 63"/>
          <p:cNvPicPr>
            <a:picLocks noChangeAspect="1"/>
          </p:cNvPicPr>
          <p:nvPr/>
        </p:nvPicPr>
        <p:blipFill rotWithShape="1">
          <a:blip r:embed="rId3"/>
          <a:srcRect l="41324" t="24371" r="42018" b="33459"/>
          <a:stretch/>
        </p:blipFill>
        <p:spPr>
          <a:xfrm>
            <a:off x="8851919" y="473151"/>
            <a:ext cx="365538" cy="661243"/>
          </a:xfrm>
          <a:prstGeom prst="rect">
            <a:avLst/>
          </a:prstGeom>
        </p:spPr>
      </p:pic>
      <p:pic>
        <p:nvPicPr>
          <p:cNvPr id="65" name="Picture 64"/>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9204552" y="515233"/>
            <a:ext cx="382440" cy="623981"/>
          </a:xfrm>
          <a:prstGeom prst="rect">
            <a:avLst/>
          </a:prstGeom>
        </p:spPr>
      </p:pic>
      <p:pic>
        <p:nvPicPr>
          <p:cNvPr id="66" name="Picture 65"/>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10155521" y="541776"/>
            <a:ext cx="382440" cy="623981"/>
          </a:xfrm>
          <a:prstGeom prst="rect">
            <a:avLst/>
          </a:prstGeom>
        </p:spPr>
      </p:pic>
      <p:pic>
        <p:nvPicPr>
          <p:cNvPr id="67" name="Picture 66"/>
          <p:cNvPicPr>
            <a:picLocks noChangeAspect="1"/>
          </p:cNvPicPr>
          <p:nvPr/>
        </p:nvPicPr>
        <p:blipFill rotWithShape="1">
          <a:blip r:embed="rId2"/>
          <a:srcRect l="41671" t="24734" r="40977" b="33823"/>
          <a:stretch/>
        </p:blipFill>
        <p:spPr>
          <a:xfrm>
            <a:off x="2631039" y="485876"/>
            <a:ext cx="382440" cy="623981"/>
          </a:xfrm>
          <a:prstGeom prst="rect">
            <a:avLst/>
          </a:prstGeom>
        </p:spPr>
      </p:pic>
      <p:pic>
        <p:nvPicPr>
          <p:cNvPr id="68" name="Picture 67"/>
          <p:cNvPicPr>
            <a:picLocks noChangeAspect="1"/>
          </p:cNvPicPr>
          <p:nvPr/>
        </p:nvPicPr>
        <p:blipFill rotWithShape="1">
          <a:blip r:embed="rId2"/>
          <a:srcRect l="41671" t="24734" r="40977" b="33823"/>
          <a:stretch/>
        </p:blipFill>
        <p:spPr>
          <a:xfrm>
            <a:off x="11716186" y="480754"/>
            <a:ext cx="382440" cy="623981"/>
          </a:xfrm>
          <a:prstGeom prst="rect">
            <a:avLst/>
          </a:prstGeom>
        </p:spPr>
      </p:pic>
      <p:pic>
        <p:nvPicPr>
          <p:cNvPr id="71" name="Picture 70"/>
          <p:cNvPicPr>
            <a:picLocks noChangeAspect="1"/>
          </p:cNvPicPr>
          <p:nvPr/>
        </p:nvPicPr>
        <p:blipFill rotWithShape="1">
          <a:blip r:embed="rId3"/>
          <a:srcRect l="41324" t="24371" r="42018" b="33459"/>
          <a:stretch/>
        </p:blipFill>
        <p:spPr>
          <a:xfrm>
            <a:off x="10797071" y="529757"/>
            <a:ext cx="367142" cy="634927"/>
          </a:xfrm>
          <a:prstGeom prst="rect">
            <a:avLst/>
          </a:prstGeom>
        </p:spPr>
      </p:pic>
      <p:pic>
        <p:nvPicPr>
          <p:cNvPr id="72" name="Picture 71"/>
          <p:cNvPicPr>
            <a:picLocks noChangeAspect="1"/>
          </p:cNvPicPr>
          <p:nvPr/>
        </p:nvPicPr>
        <p:blipFill rotWithShape="1">
          <a:blip r:embed="rId3"/>
          <a:srcRect l="41324" t="24371" r="42018" b="33459"/>
          <a:stretch/>
        </p:blipFill>
        <p:spPr>
          <a:xfrm>
            <a:off x="9487286" y="489235"/>
            <a:ext cx="367142" cy="634927"/>
          </a:xfrm>
          <a:prstGeom prst="rect">
            <a:avLst/>
          </a:prstGeom>
        </p:spPr>
      </p:pic>
      <p:pic>
        <p:nvPicPr>
          <p:cNvPr id="73" name="Picture 72"/>
          <p:cNvPicPr>
            <a:picLocks noChangeAspect="1"/>
          </p:cNvPicPr>
          <p:nvPr/>
        </p:nvPicPr>
        <p:blipFill rotWithShape="1">
          <a:blip r:embed="rId2">
            <a:duotone>
              <a:schemeClr val="accent2">
                <a:shade val="45000"/>
                <a:satMod val="135000"/>
              </a:schemeClr>
              <a:prstClr val="white"/>
            </a:duotone>
          </a:blip>
          <a:srcRect l="41671" t="24734" r="40977" b="33823"/>
          <a:stretch/>
        </p:blipFill>
        <p:spPr>
          <a:xfrm>
            <a:off x="11397132" y="505061"/>
            <a:ext cx="382440" cy="623981"/>
          </a:xfrm>
          <a:prstGeom prst="rect">
            <a:avLst/>
          </a:prstGeom>
        </p:spPr>
      </p:pic>
      <p:pic>
        <p:nvPicPr>
          <p:cNvPr id="74" name="Picture 73"/>
          <p:cNvPicPr>
            <a:picLocks noChangeAspect="1"/>
          </p:cNvPicPr>
          <p:nvPr/>
        </p:nvPicPr>
        <p:blipFill rotWithShape="1">
          <a:blip r:embed="rId2"/>
          <a:srcRect l="41671" t="24734" r="40977" b="33823"/>
          <a:stretch/>
        </p:blipFill>
        <p:spPr>
          <a:xfrm>
            <a:off x="11098004" y="504561"/>
            <a:ext cx="382440" cy="623981"/>
          </a:xfrm>
          <a:prstGeom prst="rect">
            <a:avLst/>
          </a:prstGeom>
        </p:spPr>
      </p:pic>
      <p:sp>
        <p:nvSpPr>
          <p:cNvPr id="91" name="Freeform 90"/>
          <p:cNvSpPr/>
          <p:nvPr/>
        </p:nvSpPr>
        <p:spPr>
          <a:xfrm>
            <a:off x="3732826" y="4991175"/>
            <a:ext cx="1781179" cy="819150"/>
          </a:xfrm>
          <a:custGeom>
            <a:avLst/>
            <a:gdLst>
              <a:gd name="connsiteX0" fmla="*/ 1847850 w 1851997"/>
              <a:gd name="connsiteY0" fmla="*/ 0 h 828675"/>
              <a:gd name="connsiteX1" fmla="*/ 1562100 w 1851997"/>
              <a:gd name="connsiteY1" fmla="*/ 600075 h 828675"/>
              <a:gd name="connsiteX2" fmla="*/ 0 w 1851997"/>
              <a:gd name="connsiteY2" fmla="*/ 828675 h 828675"/>
              <a:gd name="connsiteX0" fmla="*/ 1847850 w 1851997"/>
              <a:gd name="connsiteY0" fmla="*/ 0 h 828675"/>
              <a:gd name="connsiteX1" fmla="*/ 1562100 w 1851997"/>
              <a:gd name="connsiteY1" fmla="*/ 600075 h 828675"/>
              <a:gd name="connsiteX2" fmla="*/ 0 w 1851997"/>
              <a:gd name="connsiteY2" fmla="*/ 828675 h 828675"/>
              <a:gd name="connsiteX0" fmla="*/ 1762125 w 1781179"/>
              <a:gd name="connsiteY0" fmla="*/ 0 h 819150"/>
              <a:gd name="connsiteX1" fmla="*/ 1562100 w 1781179"/>
              <a:gd name="connsiteY1" fmla="*/ 590550 h 819150"/>
              <a:gd name="connsiteX2" fmla="*/ 0 w 1781179"/>
              <a:gd name="connsiteY2" fmla="*/ 819150 h 819150"/>
            </a:gdLst>
            <a:ahLst/>
            <a:cxnLst>
              <a:cxn ang="0">
                <a:pos x="connsiteX0" y="connsiteY0"/>
              </a:cxn>
              <a:cxn ang="0">
                <a:pos x="connsiteX1" y="connsiteY1"/>
              </a:cxn>
              <a:cxn ang="0">
                <a:pos x="connsiteX2" y="connsiteY2"/>
              </a:cxn>
            </a:cxnLst>
            <a:rect l="l" t="t" r="r" b="b"/>
            <a:pathLst>
              <a:path w="1781179" h="819150">
                <a:moveTo>
                  <a:pt x="1762125" y="0"/>
                </a:moveTo>
                <a:cubicBezTo>
                  <a:pt x="1773237" y="230981"/>
                  <a:pt x="1855787" y="454025"/>
                  <a:pt x="1562100" y="590550"/>
                </a:cubicBezTo>
                <a:cubicBezTo>
                  <a:pt x="1268413" y="727075"/>
                  <a:pt x="627062" y="773906"/>
                  <a:pt x="0" y="8191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Freeform 91"/>
          <p:cNvSpPr/>
          <p:nvPr/>
        </p:nvSpPr>
        <p:spPr>
          <a:xfrm flipH="1">
            <a:off x="6631409" y="5002420"/>
            <a:ext cx="1781179" cy="819150"/>
          </a:xfrm>
          <a:custGeom>
            <a:avLst/>
            <a:gdLst>
              <a:gd name="connsiteX0" fmla="*/ 1847850 w 1851997"/>
              <a:gd name="connsiteY0" fmla="*/ 0 h 828675"/>
              <a:gd name="connsiteX1" fmla="*/ 1562100 w 1851997"/>
              <a:gd name="connsiteY1" fmla="*/ 600075 h 828675"/>
              <a:gd name="connsiteX2" fmla="*/ 0 w 1851997"/>
              <a:gd name="connsiteY2" fmla="*/ 828675 h 828675"/>
              <a:gd name="connsiteX0" fmla="*/ 1847850 w 1851997"/>
              <a:gd name="connsiteY0" fmla="*/ 0 h 828675"/>
              <a:gd name="connsiteX1" fmla="*/ 1562100 w 1851997"/>
              <a:gd name="connsiteY1" fmla="*/ 600075 h 828675"/>
              <a:gd name="connsiteX2" fmla="*/ 0 w 1851997"/>
              <a:gd name="connsiteY2" fmla="*/ 828675 h 828675"/>
              <a:gd name="connsiteX0" fmla="*/ 1762125 w 1781179"/>
              <a:gd name="connsiteY0" fmla="*/ 0 h 819150"/>
              <a:gd name="connsiteX1" fmla="*/ 1562100 w 1781179"/>
              <a:gd name="connsiteY1" fmla="*/ 590550 h 819150"/>
              <a:gd name="connsiteX2" fmla="*/ 0 w 1781179"/>
              <a:gd name="connsiteY2" fmla="*/ 819150 h 819150"/>
            </a:gdLst>
            <a:ahLst/>
            <a:cxnLst>
              <a:cxn ang="0">
                <a:pos x="connsiteX0" y="connsiteY0"/>
              </a:cxn>
              <a:cxn ang="0">
                <a:pos x="connsiteX1" y="connsiteY1"/>
              </a:cxn>
              <a:cxn ang="0">
                <a:pos x="connsiteX2" y="connsiteY2"/>
              </a:cxn>
            </a:cxnLst>
            <a:rect l="l" t="t" r="r" b="b"/>
            <a:pathLst>
              <a:path w="1781179" h="819150">
                <a:moveTo>
                  <a:pt x="1762125" y="0"/>
                </a:moveTo>
                <a:cubicBezTo>
                  <a:pt x="1773237" y="230981"/>
                  <a:pt x="1855787" y="454025"/>
                  <a:pt x="1562100" y="590550"/>
                </a:cubicBezTo>
                <a:cubicBezTo>
                  <a:pt x="1268413" y="727075"/>
                  <a:pt x="627062" y="773906"/>
                  <a:pt x="0" y="8191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p:cNvSpPr txBox="1"/>
          <p:nvPr/>
        </p:nvSpPr>
        <p:spPr>
          <a:xfrm>
            <a:off x="1305204" y="1202906"/>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Awareness</a:t>
            </a:r>
            <a:endParaRPr lang="en-US" sz="2800" dirty="0"/>
          </a:p>
        </p:txBody>
      </p:sp>
      <p:sp>
        <p:nvSpPr>
          <p:cNvPr id="89" name="TextBox 88"/>
          <p:cNvSpPr txBox="1"/>
          <p:nvPr/>
        </p:nvSpPr>
        <p:spPr>
          <a:xfrm>
            <a:off x="1085373" y="1922342"/>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Interest</a:t>
            </a:r>
            <a:endParaRPr lang="en-US" sz="2800" dirty="0"/>
          </a:p>
        </p:txBody>
      </p:sp>
      <p:sp>
        <p:nvSpPr>
          <p:cNvPr id="90" name="TextBox 89"/>
          <p:cNvSpPr txBox="1"/>
          <p:nvPr/>
        </p:nvSpPr>
        <p:spPr>
          <a:xfrm>
            <a:off x="1365592" y="2629126"/>
            <a:ext cx="2417215"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Consideration</a:t>
            </a:r>
            <a:endParaRPr lang="en-US" sz="2800" dirty="0"/>
          </a:p>
        </p:txBody>
      </p:sp>
      <p:sp>
        <p:nvSpPr>
          <p:cNvPr id="94" name="TextBox 93"/>
          <p:cNvSpPr txBox="1"/>
          <p:nvPr/>
        </p:nvSpPr>
        <p:spPr>
          <a:xfrm>
            <a:off x="940378" y="3433284"/>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Intent</a:t>
            </a:r>
            <a:endParaRPr lang="en-US" sz="2800" dirty="0"/>
          </a:p>
        </p:txBody>
      </p:sp>
      <p:sp>
        <p:nvSpPr>
          <p:cNvPr id="95" name="TextBox 94"/>
          <p:cNvSpPr txBox="1"/>
          <p:nvPr/>
        </p:nvSpPr>
        <p:spPr>
          <a:xfrm>
            <a:off x="1226306" y="4035292"/>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Evaluation</a:t>
            </a:r>
            <a:endParaRPr lang="en-US" sz="2800" dirty="0"/>
          </a:p>
        </p:txBody>
      </p:sp>
      <p:sp>
        <p:nvSpPr>
          <p:cNvPr id="96" name="TextBox 95"/>
          <p:cNvSpPr txBox="1"/>
          <p:nvPr/>
        </p:nvSpPr>
        <p:spPr>
          <a:xfrm>
            <a:off x="1102258" y="4633988"/>
            <a:ext cx="1953490"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Purchase</a:t>
            </a:r>
            <a:endParaRPr lang="en-US" sz="2800" dirty="0"/>
          </a:p>
        </p:txBody>
      </p:sp>
      <p:sp>
        <p:nvSpPr>
          <p:cNvPr id="97" name="TextBox 96"/>
          <p:cNvSpPr txBox="1"/>
          <p:nvPr/>
        </p:nvSpPr>
        <p:spPr>
          <a:xfrm>
            <a:off x="1101316" y="5134377"/>
            <a:ext cx="1953490" cy="523220"/>
          </a:xfrm>
          <a:prstGeom prst="rect">
            <a:avLst/>
          </a:prstGeom>
          <a:solidFill>
            <a:srgbClr val="4ECF4B"/>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a:t>Reference</a:t>
            </a:r>
            <a:endParaRPr lang="en-US" sz="2800" dirty="0"/>
          </a:p>
        </p:txBody>
      </p:sp>
      <p:cxnSp>
        <p:nvCxnSpPr>
          <p:cNvPr id="98" name="Straight Connector 97">
            <a:extLst>
              <a:ext uri="{FF2B5EF4-FFF2-40B4-BE49-F238E27FC236}">
                <a16:creationId xmlns:a16="http://schemas.microsoft.com/office/drawing/2014/main" id="{F4A4C8F5-A8CA-4501-BF92-3D9AD466F7AE}"/>
              </a:ext>
            </a:extLst>
          </p:cNvPr>
          <p:cNvCxnSpPr/>
          <p:nvPr/>
        </p:nvCxnSpPr>
        <p:spPr>
          <a:xfrm flipH="1" flipV="1">
            <a:off x="950529" y="1638913"/>
            <a:ext cx="4893676" cy="46748"/>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4A4C8F5-A8CA-4501-BF92-3D9AD466F7AE}"/>
              </a:ext>
            </a:extLst>
          </p:cNvPr>
          <p:cNvCxnSpPr/>
          <p:nvPr/>
        </p:nvCxnSpPr>
        <p:spPr>
          <a:xfrm flipH="1" flipV="1">
            <a:off x="981589" y="3073819"/>
            <a:ext cx="4723771" cy="430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505BE7D-1564-4561-A7BC-69FAA352793E}"/>
              </a:ext>
            </a:extLst>
          </p:cNvPr>
          <p:cNvCxnSpPr>
            <a:cxnSpLocks/>
          </p:cNvCxnSpPr>
          <p:nvPr/>
        </p:nvCxnSpPr>
        <p:spPr>
          <a:xfrm flipH="1" flipV="1">
            <a:off x="950529" y="5069963"/>
            <a:ext cx="4853859" cy="109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505BE7D-1564-4561-A7BC-69FAA352793E}"/>
              </a:ext>
            </a:extLst>
          </p:cNvPr>
          <p:cNvCxnSpPr>
            <a:cxnSpLocks/>
          </p:cNvCxnSpPr>
          <p:nvPr/>
        </p:nvCxnSpPr>
        <p:spPr>
          <a:xfrm flipH="1" flipV="1">
            <a:off x="921617" y="4468787"/>
            <a:ext cx="4853859" cy="10937"/>
          </a:xfrm>
          <a:prstGeom prst="line">
            <a:avLst/>
          </a:prstGeom>
          <a:ln w="22225">
            <a:prstDash val="sysDot"/>
            <a:headEnd w="lg" len="lg"/>
            <a:tailEnd type="ova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582161" y="1474116"/>
            <a:ext cx="3270454"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IN" sz="2800" dirty="0" smtClean="0">
                <a:solidFill>
                  <a:srgbClr val="500000"/>
                </a:solidFill>
              </a:rPr>
              <a:t>Prospect</a:t>
            </a:r>
            <a:endParaRPr lang="en-US" sz="2800" dirty="0">
              <a:solidFill>
                <a:srgbClr val="500000"/>
              </a:solidFill>
            </a:endParaRPr>
          </a:p>
        </p:txBody>
      </p:sp>
      <p:sp>
        <p:nvSpPr>
          <p:cNvPr id="104" name="Arrow: Down 10">
            <a:extLst>
              <a:ext uri="{FF2B5EF4-FFF2-40B4-BE49-F238E27FC236}">
                <a16:creationId xmlns:a16="http://schemas.microsoft.com/office/drawing/2014/main" id="{56C87271-69E2-4527-A7D1-E7174811F6B1}"/>
              </a:ext>
            </a:extLst>
          </p:cNvPr>
          <p:cNvSpPr/>
          <p:nvPr/>
        </p:nvSpPr>
        <p:spPr>
          <a:xfrm rot="16200000">
            <a:off x="767520" y="-308536"/>
            <a:ext cx="1198126" cy="2324604"/>
          </a:xfrm>
          <a:prstGeom prst="downArrow">
            <a:avLst>
              <a:gd name="adj1" fmla="val 69692"/>
              <a:gd name="adj2" fmla="val 50000"/>
            </a:avLst>
          </a:prstGeom>
          <a:gradFill>
            <a:gsLst>
              <a:gs pos="0">
                <a:srgbClr val="002060">
                  <a:alpha val="63000"/>
                </a:srgbClr>
              </a:gs>
              <a:gs pos="38000">
                <a:srgbClr val="0038A8">
                  <a:alpha val="55686"/>
                </a:srgbClr>
              </a:gs>
              <a:gs pos="71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4175236" y="1086287"/>
            <a:ext cx="365538" cy="661243"/>
          </a:xfrm>
          <a:prstGeom prst="rect">
            <a:avLst/>
          </a:prstGeom>
          <a:effectLst>
            <a:glow rad="139700">
              <a:schemeClr val="accent6">
                <a:satMod val="175000"/>
                <a:alpha val="40000"/>
              </a:schemeClr>
            </a:glow>
          </a:effectLst>
        </p:spPr>
      </p:pic>
      <p:pic>
        <p:nvPicPr>
          <p:cNvPr id="82" name="Picture 81"/>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10473356" y="539344"/>
            <a:ext cx="365538" cy="661243"/>
          </a:xfrm>
          <a:prstGeom prst="rect">
            <a:avLst/>
          </a:prstGeom>
        </p:spPr>
      </p:pic>
      <p:pic>
        <p:nvPicPr>
          <p:cNvPr id="83" name="Picture 82"/>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9848708" y="510459"/>
            <a:ext cx="365538" cy="661243"/>
          </a:xfrm>
          <a:prstGeom prst="rect">
            <a:avLst/>
          </a:prstGeom>
        </p:spPr>
      </p:pic>
      <p:pic>
        <p:nvPicPr>
          <p:cNvPr id="105" name="Picture 104"/>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5803620" y="1092068"/>
            <a:ext cx="365538" cy="661243"/>
          </a:xfrm>
          <a:prstGeom prst="rect">
            <a:avLst/>
          </a:prstGeom>
          <a:effectLst>
            <a:glow rad="139700">
              <a:schemeClr val="accent6">
                <a:satMod val="175000"/>
                <a:alpha val="40000"/>
              </a:schemeClr>
            </a:glow>
          </a:effectLst>
        </p:spPr>
      </p:pic>
      <p:pic>
        <p:nvPicPr>
          <p:cNvPr id="106" name="Picture 105"/>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6122321" y="1122207"/>
            <a:ext cx="365538" cy="661243"/>
          </a:xfrm>
          <a:prstGeom prst="rect">
            <a:avLst/>
          </a:prstGeom>
          <a:effectLst>
            <a:glow rad="139700">
              <a:schemeClr val="accent6">
                <a:satMod val="175000"/>
                <a:alpha val="40000"/>
              </a:schemeClr>
            </a:glow>
          </a:effectLst>
        </p:spPr>
      </p:pic>
      <p:pic>
        <p:nvPicPr>
          <p:cNvPr id="107" name="Picture 106"/>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6452374" y="1100316"/>
            <a:ext cx="365538" cy="661243"/>
          </a:xfrm>
          <a:prstGeom prst="rect">
            <a:avLst/>
          </a:prstGeom>
          <a:effectLst>
            <a:glow rad="139700">
              <a:schemeClr val="accent6">
                <a:satMod val="175000"/>
                <a:alpha val="40000"/>
              </a:schemeClr>
            </a:glow>
          </a:effectLst>
        </p:spPr>
      </p:pic>
      <p:pic>
        <p:nvPicPr>
          <p:cNvPr id="108" name="Picture 107"/>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6723778" y="1114121"/>
            <a:ext cx="365538" cy="661243"/>
          </a:xfrm>
          <a:prstGeom prst="rect">
            <a:avLst/>
          </a:prstGeom>
          <a:effectLst>
            <a:glow rad="139700">
              <a:schemeClr val="accent6">
                <a:satMod val="175000"/>
                <a:alpha val="40000"/>
              </a:schemeClr>
            </a:glow>
          </a:effectLst>
        </p:spPr>
      </p:pic>
      <p:pic>
        <p:nvPicPr>
          <p:cNvPr id="109" name="Picture 108"/>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7034157" y="1139535"/>
            <a:ext cx="365538" cy="661243"/>
          </a:xfrm>
          <a:prstGeom prst="rect">
            <a:avLst/>
          </a:prstGeom>
          <a:effectLst>
            <a:glow rad="139700">
              <a:schemeClr val="accent6">
                <a:satMod val="175000"/>
                <a:alpha val="40000"/>
              </a:schemeClr>
            </a:glow>
          </a:effectLst>
        </p:spPr>
      </p:pic>
      <p:pic>
        <p:nvPicPr>
          <p:cNvPr id="110" name="Picture 109"/>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7371079" y="1118701"/>
            <a:ext cx="365538" cy="661243"/>
          </a:xfrm>
          <a:prstGeom prst="rect">
            <a:avLst/>
          </a:prstGeom>
          <a:effectLst>
            <a:glow rad="139700">
              <a:schemeClr val="accent6">
                <a:satMod val="175000"/>
                <a:alpha val="40000"/>
              </a:schemeClr>
            </a:glow>
          </a:effectLst>
        </p:spPr>
      </p:pic>
      <p:pic>
        <p:nvPicPr>
          <p:cNvPr id="111" name="Picture 110"/>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7703658" y="1094898"/>
            <a:ext cx="365538" cy="661243"/>
          </a:xfrm>
          <a:prstGeom prst="rect">
            <a:avLst/>
          </a:prstGeom>
          <a:effectLst>
            <a:glow rad="139700">
              <a:schemeClr val="accent6">
                <a:satMod val="175000"/>
                <a:alpha val="40000"/>
              </a:schemeClr>
            </a:glow>
          </a:effectLst>
        </p:spPr>
      </p:pic>
      <p:pic>
        <p:nvPicPr>
          <p:cNvPr id="112" name="Picture 111"/>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4521300" y="1088466"/>
            <a:ext cx="365538" cy="661243"/>
          </a:xfrm>
          <a:prstGeom prst="rect">
            <a:avLst/>
          </a:prstGeom>
          <a:effectLst>
            <a:glow rad="139700">
              <a:schemeClr val="accent6">
                <a:satMod val="175000"/>
                <a:alpha val="40000"/>
              </a:schemeClr>
            </a:glow>
          </a:effectLst>
        </p:spPr>
      </p:pic>
      <p:pic>
        <p:nvPicPr>
          <p:cNvPr id="113" name="Picture 112"/>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4840663" y="1108594"/>
            <a:ext cx="365538" cy="661243"/>
          </a:xfrm>
          <a:prstGeom prst="rect">
            <a:avLst/>
          </a:prstGeom>
          <a:effectLst>
            <a:glow rad="139700">
              <a:schemeClr val="accent6">
                <a:satMod val="175000"/>
                <a:alpha val="40000"/>
              </a:schemeClr>
            </a:glow>
          </a:effectLst>
        </p:spPr>
      </p:pic>
      <p:pic>
        <p:nvPicPr>
          <p:cNvPr id="114" name="Picture 113"/>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5158405" y="1078464"/>
            <a:ext cx="365538" cy="661243"/>
          </a:xfrm>
          <a:prstGeom prst="rect">
            <a:avLst/>
          </a:prstGeom>
          <a:effectLst>
            <a:glow rad="139700">
              <a:schemeClr val="accent6">
                <a:satMod val="175000"/>
                <a:alpha val="40000"/>
              </a:schemeClr>
            </a:glow>
          </a:effectLst>
        </p:spPr>
      </p:pic>
      <p:pic>
        <p:nvPicPr>
          <p:cNvPr id="115" name="Picture 114"/>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5523864" y="1093143"/>
            <a:ext cx="365538" cy="661243"/>
          </a:xfrm>
          <a:prstGeom prst="rect">
            <a:avLst/>
          </a:prstGeom>
          <a:effectLst>
            <a:glow rad="139700">
              <a:schemeClr val="accent6">
                <a:satMod val="175000"/>
                <a:alpha val="40000"/>
              </a:schemeClr>
            </a:glow>
          </a:effectLst>
        </p:spPr>
      </p:pic>
      <p:pic>
        <p:nvPicPr>
          <p:cNvPr id="116" name="Picture 115"/>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5451361" y="4997665"/>
            <a:ext cx="576540" cy="1042936"/>
          </a:xfrm>
          <a:prstGeom prst="rect">
            <a:avLst/>
          </a:prstGeom>
        </p:spPr>
      </p:pic>
      <p:pic>
        <p:nvPicPr>
          <p:cNvPr id="117" name="Picture 116"/>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6054015" y="4991614"/>
            <a:ext cx="569954" cy="1031023"/>
          </a:xfrm>
          <a:prstGeom prst="rect">
            <a:avLst/>
          </a:prstGeom>
        </p:spPr>
      </p:pic>
      <p:pic>
        <p:nvPicPr>
          <p:cNvPr id="118" name="Picture 117"/>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7249768" y="5072157"/>
            <a:ext cx="365538" cy="661243"/>
          </a:xfrm>
          <a:prstGeom prst="rect">
            <a:avLst/>
          </a:prstGeom>
          <a:effectLst>
            <a:glow rad="139700">
              <a:schemeClr val="accent6">
                <a:satMod val="175000"/>
                <a:alpha val="40000"/>
              </a:schemeClr>
            </a:glow>
          </a:effectLst>
        </p:spPr>
      </p:pic>
      <p:pic>
        <p:nvPicPr>
          <p:cNvPr id="119" name="Picture 118"/>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7522292" y="5057206"/>
            <a:ext cx="365538" cy="661243"/>
          </a:xfrm>
          <a:prstGeom prst="rect">
            <a:avLst/>
          </a:prstGeom>
          <a:effectLst>
            <a:glow rad="139700">
              <a:schemeClr val="accent6">
                <a:satMod val="175000"/>
                <a:alpha val="40000"/>
              </a:schemeClr>
            </a:glow>
          </a:effectLst>
        </p:spPr>
      </p:pic>
      <p:pic>
        <p:nvPicPr>
          <p:cNvPr id="120" name="Picture 119"/>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7896157" y="5027848"/>
            <a:ext cx="365538" cy="661243"/>
          </a:xfrm>
          <a:prstGeom prst="rect">
            <a:avLst/>
          </a:prstGeom>
          <a:effectLst>
            <a:glow rad="139700">
              <a:schemeClr val="accent6">
                <a:satMod val="175000"/>
                <a:alpha val="40000"/>
              </a:schemeClr>
            </a:glow>
          </a:effectLst>
        </p:spPr>
      </p:pic>
      <p:pic>
        <p:nvPicPr>
          <p:cNvPr id="121" name="Picture 120"/>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8229819" y="5042278"/>
            <a:ext cx="365538" cy="661243"/>
          </a:xfrm>
          <a:prstGeom prst="rect">
            <a:avLst/>
          </a:prstGeom>
          <a:effectLst>
            <a:glow rad="139700">
              <a:schemeClr val="accent6">
                <a:satMod val="175000"/>
                <a:alpha val="40000"/>
              </a:schemeClr>
            </a:glow>
          </a:effectLst>
        </p:spPr>
      </p:pic>
      <p:pic>
        <p:nvPicPr>
          <p:cNvPr id="122" name="Picture 121"/>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3389648" y="5072157"/>
            <a:ext cx="365538" cy="661243"/>
          </a:xfrm>
          <a:prstGeom prst="rect">
            <a:avLst/>
          </a:prstGeom>
          <a:effectLst>
            <a:glow rad="139700">
              <a:schemeClr val="accent6">
                <a:satMod val="175000"/>
                <a:alpha val="40000"/>
              </a:schemeClr>
            </a:glow>
          </a:effectLst>
        </p:spPr>
      </p:pic>
      <p:pic>
        <p:nvPicPr>
          <p:cNvPr id="123" name="Picture 122"/>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3662172" y="5057206"/>
            <a:ext cx="365538" cy="661243"/>
          </a:xfrm>
          <a:prstGeom prst="rect">
            <a:avLst/>
          </a:prstGeom>
          <a:effectLst>
            <a:glow rad="139700">
              <a:schemeClr val="accent6">
                <a:satMod val="175000"/>
                <a:alpha val="40000"/>
              </a:schemeClr>
            </a:glow>
          </a:effectLst>
        </p:spPr>
      </p:pic>
      <p:pic>
        <p:nvPicPr>
          <p:cNvPr id="124" name="Picture 123"/>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4036037" y="5027848"/>
            <a:ext cx="365538" cy="661243"/>
          </a:xfrm>
          <a:prstGeom prst="rect">
            <a:avLst/>
          </a:prstGeom>
          <a:effectLst>
            <a:glow rad="139700">
              <a:schemeClr val="accent6">
                <a:satMod val="175000"/>
                <a:alpha val="40000"/>
              </a:schemeClr>
            </a:glow>
          </a:effectLst>
        </p:spPr>
      </p:pic>
      <p:pic>
        <p:nvPicPr>
          <p:cNvPr id="125" name="Picture 124"/>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4369699" y="5042278"/>
            <a:ext cx="365538" cy="661243"/>
          </a:xfrm>
          <a:prstGeom prst="rect">
            <a:avLst/>
          </a:prstGeom>
          <a:effectLst>
            <a:glow rad="139700">
              <a:schemeClr val="accent6">
                <a:satMod val="175000"/>
                <a:alpha val="40000"/>
              </a:schemeClr>
            </a:glow>
          </a:effectLst>
        </p:spPr>
      </p:pic>
      <p:grpSp>
        <p:nvGrpSpPr>
          <p:cNvPr id="12" name="Group 11"/>
          <p:cNvGrpSpPr/>
          <p:nvPr/>
        </p:nvGrpSpPr>
        <p:grpSpPr>
          <a:xfrm rot="1367042">
            <a:off x="1391490" y="850157"/>
            <a:ext cx="5960533" cy="5418666"/>
            <a:chOff x="3115733" y="719666"/>
            <a:chExt cx="5960533" cy="5418666"/>
          </a:xfrm>
        </p:grpSpPr>
        <p:sp>
          <p:nvSpPr>
            <p:cNvPr id="13" name="Shape 12"/>
            <p:cNvSpPr/>
            <p:nvPr/>
          </p:nvSpPr>
          <p:spPr>
            <a:xfrm rot="4396374">
              <a:off x="3633692" y="1834760"/>
              <a:ext cx="3509902" cy="3262122"/>
            </a:xfrm>
            <a:prstGeom prst="swooshArrow">
              <a:avLst>
                <a:gd name="adj1" fmla="val 18308"/>
                <a:gd name="adj2" fmla="val 313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23"/>
            <p:cNvSpPr/>
            <p:nvPr/>
          </p:nvSpPr>
          <p:spPr>
            <a:xfrm>
              <a:off x="3115733" y="719666"/>
              <a:ext cx="2205397" cy="866986"/>
            </a:xfrm>
            <a:custGeom>
              <a:avLst/>
              <a:gdLst>
                <a:gd name="connsiteX0" fmla="*/ 0 w 2205397"/>
                <a:gd name="connsiteY0" fmla="*/ 0 h 866986"/>
                <a:gd name="connsiteX1" fmla="*/ 2205397 w 2205397"/>
                <a:gd name="connsiteY1" fmla="*/ 0 h 866986"/>
                <a:gd name="connsiteX2" fmla="*/ 2205397 w 2205397"/>
                <a:gd name="connsiteY2" fmla="*/ 866986 h 866986"/>
                <a:gd name="connsiteX3" fmla="*/ 0 w 2205397"/>
                <a:gd name="connsiteY3" fmla="*/ 866986 h 866986"/>
                <a:gd name="connsiteX4" fmla="*/ 0 w 2205397"/>
                <a:gd name="connsiteY4" fmla="*/ 0 h 8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397" h="866986">
                  <a:moveTo>
                    <a:pt x="0" y="0"/>
                  </a:moveTo>
                  <a:lnTo>
                    <a:pt x="2205397" y="0"/>
                  </a:lnTo>
                  <a:lnTo>
                    <a:pt x="2205397" y="866986"/>
                  </a:lnTo>
                  <a:lnTo>
                    <a:pt x="0" y="866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0" tIns="69850" rIns="69850" bIns="69850" numCol="1" spcCol="1270" anchor="b" anchorCtr="0">
              <a:noAutofit/>
            </a:bodyPr>
            <a:lstStyle/>
            <a:p>
              <a:pPr lvl="0" algn="ctr" defTabSz="2444750">
                <a:lnSpc>
                  <a:spcPct val="90000"/>
                </a:lnSpc>
                <a:spcBef>
                  <a:spcPct val="0"/>
                </a:spcBef>
                <a:spcAft>
                  <a:spcPct val="35000"/>
                </a:spcAft>
              </a:pPr>
              <a:endParaRPr lang="en-IN" sz="5500" kern="1200"/>
            </a:p>
          </p:txBody>
        </p:sp>
        <p:sp>
          <p:nvSpPr>
            <p:cNvPr id="25" name="Freeform 24"/>
            <p:cNvSpPr/>
            <p:nvPr/>
          </p:nvSpPr>
          <p:spPr>
            <a:xfrm>
              <a:off x="5857578" y="1849458"/>
              <a:ext cx="3218688" cy="866986"/>
            </a:xfrm>
            <a:custGeom>
              <a:avLst/>
              <a:gdLst>
                <a:gd name="connsiteX0" fmla="*/ 0 w 3218688"/>
                <a:gd name="connsiteY0" fmla="*/ 0 h 866986"/>
                <a:gd name="connsiteX1" fmla="*/ 3218688 w 3218688"/>
                <a:gd name="connsiteY1" fmla="*/ 0 h 866986"/>
                <a:gd name="connsiteX2" fmla="*/ 3218688 w 3218688"/>
                <a:gd name="connsiteY2" fmla="*/ 866986 h 866986"/>
                <a:gd name="connsiteX3" fmla="*/ 0 w 3218688"/>
                <a:gd name="connsiteY3" fmla="*/ 866986 h 866986"/>
                <a:gd name="connsiteX4" fmla="*/ 0 w 3218688"/>
                <a:gd name="connsiteY4" fmla="*/ 0 h 8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688" h="866986">
                  <a:moveTo>
                    <a:pt x="0" y="0"/>
                  </a:moveTo>
                  <a:lnTo>
                    <a:pt x="3218688" y="0"/>
                  </a:lnTo>
                  <a:lnTo>
                    <a:pt x="3218688" y="866986"/>
                  </a:lnTo>
                  <a:lnTo>
                    <a:pt x="0" y="866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0" tIns="69850" rIns="69850" bIns="69850" numCol="1" spcCol="1270" anchor="ctr" anchorCtr="0">
              <a:noAutofit/>
            </a:bodyPr>
            <a:lstStyle/>
            <a:p>
              <a:pPr lvl="0" algn="l" defTabSz="2444750">
                <a:lnSpc>
                  <a:spcPct val="90000"/>
                </a:lnSpc>
                <a:spcBef>
                  <a:spcPct val="0"/>
                </a:spcBef>
                <a:spcAft>
                  <a:spcPct val="35000"/>
                </a:spcAft>
              </a:pPr>
              <a:endParaRPr lang="en-IN" sz="5500" kern="1200"/>
            </a:p>
          </p:txBody>
        </p:sp>
        <p:sp>
          <p:nvSpPr>
            <p:cNvPr id="26" name="Freeform 25"/>
            <p:cNvSpPr/>
            <p:nvPr/>
          </p:nvSpPr>
          <p:spPr>
            <a:xfrm>
              <a:off x="3115733" y="2501865"/>
              <a:ext cx="2563029" cy="866986"/>
            </a:xfrm>
            <a:custGeom>
              <a:avLst/>
              <a:gdLst>
                <a:gd name="connsiteX0" fmla="*/ 0 w 2563029"/>
                <a:gd name="connsiteY0" fmla="*/ 0 h 866986"/>
                <a:gd name="connsiteX1" fmla="*/ 2563029 w 2563029"/>
                <a:gd name="connsiteY1" fmla="*/ 0 h 866986"/>
                <a:gd name="connsiteX2" fmla="*/ 2563029 w 2563029"/>
                <a:gd name="connsiteY2" fmla="*/ 866986 h 866986"/>
                <a:gd name="connsiteX3" fmla="*/ 0 w 2563029"/>
                <a:gd name="connsiteY3" fmla="*/ 866986 h 866986"/>
                <a:gd name="connsiteX4" fmla="*/ 0 w 2563029"/>
                <a:gd name="connsiteY4" fmla="*/ 0 h 8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029" h="866986">
                  <a:moveTo>
                    <a:pt x="0" y="0"/>
                  </a:moveTo>
                  <a:lnTo>
                    <a:pt x="2563029" y="0"/>
                  </a:lnTo>
                  <a:lnTo>
                    <a:pt x="2563029" y="866986"/>
                  </a:lnTo>
                  <a:lnTo>
                    <a:pt x="0" y="866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0" tIns="69850" rIns="69850" bIns="69850" numCol="1" spcCol="1270" anchor="ctr" anchorCtr="0">
              <a:noAutofit/>
            </a:bodyPr>
            <a:lstStyle/>
            <a:p>
              <a:pPr lvl="0" algn="r" defTabSz="2444750">
                <a:lnSpc>
                  <a:spcPct val="90000"/>
                </a:lnSpc>
                <a:spcBef>
                  <a:spcPct val="0"/>
                </a:spcBef>
                <a:spcAft>
                  <a:spcPct val="35000"/>
                </a:spcAft>
              </a:pPr>
              <a:endParaRPr lang="en-IN" sz="5500" kern="1200"/>
            </a:p>
          </p:txBody>
        </p:sp>
        <p:sp>
          <p:nvSpPr>
            <p:cNvPr id="28" name="Freeform 27"/>
            <p:cNvSpPr/>
            <p:nvPr/>
          </p:nvSpPr>
          <p:spPr>
            <a:xfrm>
              <a:off x="7109290" y="3264813"/>
              <a:ext cx="1966976" cy="866986"/>
            </a:xfrm>
            <a:custGeom>
              <a:avLst/>
              <a:gdLst>
                <a:gd name="connsiteX0" fmla="*/ 0 w 1966976"/>
                <a:gd name="connsiteY0" fmla="*/ 0 h 866986"/>
                <a:gd name="connsiteX1" fmla="*/ 1966976 w 1966976"/>
                <a:gd name="connsiteY1" fmla="*/ 0 h 866986"/>
                <a:gd name="connsiteX2" fmla="*/ 1966976 w 1966976"/>
                <a:gd name="connsiteY2" fmla="*/ 866986 h 866986"/>
                <a:gd name="connsiteX3" fmla="*/ 0 w 1966976"/>
                <a:gd name="connsiteY3" fmla="*/ 866986 h 866986"/>
                <a:gd name="connsiteX4" fmla="*/ 0 w 1966976"/>
                <a:gd name="connsiteY4" fmla="*/ 0 h 8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976" h="866986">
                  <a:moveTo>
                    <a:pt x="0" y="0"/>
                  </a:moveTo>
                  <a:lnTo>
                    <a:pt x="1966976" y="0"/>
                  </a:lnTo>
                  <a:lnTo>
                    <a:pt x="1966976" y="866986"/>
                  </a:lnTo>
                  <a:lnTo>
                    <a:pt x="0" y="866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0" tIns="69850" rIns="69850" bIns="69850" numCol="1" spcCol="1270" anchor="ctr" anchorCtr="0">
              <a:noAutofit/>
            </a:bodyPr>
            <a:lstStyle/>
            <a:p>
              <a:pPr lvl="0" algn="l" defTabSz="2444750">
                <a:lnSpc>
                  <a:spcPct val="90000"/>
                </a:lnSpc>
                <a:spcBef>
                  <a:spcPct val="0"/>
                </a:spcBef>
                <a:spcAft>
                  <a:spcPct val="35000"/>
                </a:spcAft>
              </a:pPr>
              <a:endParaRPr lang="en-IN" sz="5500" kern="1200"/>
            </a:p>
          </p:txBody>
        </p:sp>
        <p:sp>
          <p:nvSpPr>
            <p:cNvPr id="29" name="Freeform 28"/>
            <p:cNvSpPr/>
            <p:nvPr/>
          </p:nvSpPr>
          <p:spPr>
            <a:xfrm>
              <a:off x="6096000" y="5271346"/>
              <a:ext cx="2980266" cy="866986"/>
            </a:xfrm>
            <a:custGeom>
              <a:avLst/>
              <a:gdLst>
                <a:gd name="connsiteX0" fmla="*/ 0 w 2980266"/>
                <a:gd name="connsiteY0" fmla="*/ 0 h 866986"/>
                <a:gd name="connsiteX1" fmla="*/ 2980266 w 2980266"/>
                <a:gd name="connsiteY1" fmla="*/ 0 h 866986"/>
                <a:gd name="connsiteX2" fmla="*/ 2980266 w 2980266"/>
                <a:gd name="connsiteY2" fmla="*/ 866986 h 866986"/>
                <a:gd name="connsiteX3" fmla="*/ 0 w 2980266"/>
                <a:gd name="connsiteY3" fmla="*/ 866986 h 866986"/>
                <a:gd name="connsiteX4" fmla="*/ 0 w 2980266"/>
                <a:gd name="connsiteY4" fmla="*/ 0 h 8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266" h="866986">
                  <a:moveTo>
                    <a:pt x="0" y="0"/>
                  </a:moveTo>
                  <a:lnTo>
                    <a:pt x="2980266" y="0"/>
                  </a:lnTo>
                  <a:lnTo>
                    <a:pt x="2980266" y="866986"/>
                  </a:lnTo>
                  <a:lnTo>
                    <a:pt x="0" y="8669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0" tIns="69850" rIns="69850" bIns="69850" numCol="1" spcCol="1270" anchor="t" anchorCtr="0">
              <a:noAutofit/>
            </a:bodyPr>
            <a:lstStyle/>
            <a:p>
              <a:pPr lvl="0" algn="ctr" defTabSz="2444750">
                <a:lnSpc>
                  <a:spcPct val="90000"/>
                </a:lnSpc>
                <a:spcBef>
                  <a:spcPct val="0"/>
                </a:spcBef>
                <a:spcAft>
                  <a:spcPct val="35000"/>
                </a:spcAft>
              </a:pPr>
              <a:endParaRPr lang="en-IN" sz="5500" kern="1200"/>
            </a:p>
          </p:txBody>
        </p:sp>
      </p:grpSp>
      <p:sp>
        <p:nvSpPr>
          <p:cNvPr id="30" name="TextBox 29"/>
          <p:cNvSpPr txBox="1"/>
          <p:nvPr/>
        </p:nvSpPr>
        <p:spPr>
          <a:xfrm>
            <a:off x="315006" y="506776"/>
            <a:ext cx="2171951" cy="707886"/>
          </a:xfrm>
          <a:prstGeom prst="rect">
            <a:avLst/>
          </a:prstGeom>
          <a:noFill/>
        </p:spPr>
        <p:txBody>
          <a:bodyPr wrap="square" rtlCol="0">
            <a:spAutoFit/>
          </a:bodyPr>
          <a:lstStyle/>
          <a:p>
            <a:r>
              <a:rPr lang="en-US" sz="2000" dirty="0" smtClean="0">
                <a:solidFill>
                  <a:schemeClr val="bg1"/>
                </a:solidFill>
              </a:rPr>
              <a:t>People at large/</a:t>
            </a:r>
          </a:p>
          <a:p>
            <a:r>
              <a:rPr lang="en-US" sz="2000" dirty="0" smtClean="0">
                <a:solidFill>
                  <a:schemeClr val="bg1"/>
                </a:solidFill>
              </a:rPr>
              <a:t>Whole market</a:t>
            </a:r>
            <a:endParaRPr lang="en-IN" sz="2000" dirty="0">
              <a:solidFill>
                <a:schemeClr val="bg1"/>
              </a:solidFill>
            </a:endParaRPr>
          </a:p>
        </p:txBody>
      </p:sp>
      <p:sp>
        <p:nvSpPr>
          <p:cNvPr id="126" name="TextBox 125"/>
          <p:cNvSpPr txBox="1"/>
          <p:nvPr/>
        </p:nvSpPr>
        <p:spPr>
          <a:xfrm>
            <a:off x="8282437" y="1104441"/>
            <a:ext cx="3270454"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800" dirty="0" smtClean="0">
                <a:solidFill>
                  <a:srgbClr val="500000"/>
                </a:solidFill>
              </a:rPr>
              <a:t>Market segment </a:t>
            </a: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4215" y="2107347"/>
            <a:ext cx="1675320" cy="1675320"/>
          </a:xfrm>
          <a:prstGeom prst="rect">
            <a:avLst/>
          </a:prstGeom>
        </p:spPr>
      </p:pic>
      <p:sp>
        <p:nvSpPr>
          <p:cNvPr id="10" name="Slide Number Placeholder 9"/>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pic>
        <p:nvPicPr>
          <p:cNvPr id="127" name="Picture 126"/>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4291336" y="4064256"/>
            <a:ext cx="365538" cy="661243"/>
          </a:xfrm>
          <a:prstGeom prst="rect">
            <a:avLst/>
          </a:prstGeom>
        </p:spPr>
      </p:pic>
      <p:pic>
        <p:nvPicPr>
          <p:cNvPr id="128" name="Picture 127"/>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4172945" y="3189090"/>
            <a:ext cx="318134" cy="575491"/>
          </a:xfrm>
          <a:prstGeom prst="rect">
            <a:avLst/>
          </a:prstGeom>
        </p:spPr>
      </p:pic>
      <p:pic>
        <p:nvPicPr>
          <p:cNvPr id="129" name="Picture 128"/>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3788770" y="2456427"/>
            <a:ext cx="268101" cy="484984"/>
          </a:xfrm>
          <a:prstGeom prst="rect">
            <a:avLst/>
          </a:prstGeom>
        </p:spPr>
      </p:pic>
      <p:pic>
        <p:nvPicPr>
          <p:cNvPr id="130" name="Picture 129"/>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3242112" y="1792823"/>
            <a:ext cx="262752" cy="475308"/>
          </a:xfrm>
          <a:prstGeom prst="rect">
            <a:avLst/>
          </a:prstGeom>
        </p:spPr>
      </p:pic>
      <p:sp>
        <p:nvSpPr>
          <p:cNvPr id="131" name="TextBox 130"/>
          <p:cNvSpPr txBox="1"/>
          <p:nvPr/>
        </p:nvSpPr>
        <p:spPr>
          <a:xfrm rot="16200000">
            <a:off x="8048511" y="2663013"/>
            <a:ext cx="1711547" cy="400110"/>
          </a:xfrm>
          <a:prstGeom prst="rect">
            <a:avLst/>
          </a:prstGeom>
          <a:solidFill>
            <a:srgbClr val="95D28E"/>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000" dirty="0"/>
              <a:t>Lead nurture</a:t>
            </a:r>
            <a:endParaRPr lang="en-US" sz="2000" dirty="0"/>
          </a:p>
        </p:txBody>
      </p:sp>
      <p:sp>
        <p:nvSpPr>
          <p:cNvPr id="132" name="TextBox 131"/>
          <p:cNvSpPr txBox="1"/>
          <p:nvPr/>
        </p:nvSpPr>
        <p:spPr>
          <a:xfrm rot="16200000">
            <a:off x="8457455" y="4001664"/>
            <a:ext cx="934918" cy="400110"/>
          </a:xfrm>
          <a:prstGeom prst="rect">
            <a:avLst/>
          </a:prstGeom>
          <a:solidFill>
            <a:srgbClr val="37F082"/>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000" dirty="0"/>
              <a:t>Sales</a:t>
            </a:r>
            <a:endParaRPr lang="en-US" sz="2000" dirty="0"/>
          </a:p>
        </p:txBody>
      </p:sp>
      <p:sp>
        <p:nvSpPr>
          <p:cNvPr id="133" name="Right Brace 132"/>
          <p:cNvSpPr/>
          <p:nvPr/>
        </p:nvSpPr>
        <p:spPr>
          <a:xfrm>
            <a:off x="8208296" y="1535229"/>
            <a:ext cx="409575" cy="2167145"/>
          </a:xfrm>
          <a:prstGeom prst="rightBrace">
            <a:avLst/>
          </a:prstGeom>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4" name="TextBox 133"/>
          <p:cNvSpPr txBox="1"/>
          <p:nvPr/>
        </p:nvSpPr>
        <p:spPr>
          <a:xfrm rot="16200000">
            <a:off x="8298987" y="5114360"/>
            <a:ext cx="1275348" cy="461665"/>
          </a:xfrm>
          <a:prstGeom prst="rect">
            <a:avLst/>
          </a:prstGeom>
          <a:solidFill>
            <a:srgbClr val="3BB277"/>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IN" sz="2400" b="1" dirty="0" err="1" smtClean="0"/>
              <a:t>Virality</a:t>
            </a:r>
            <a:endParaRPr lang="en-US" sz="2400" b="1" dirty="0"/>
          </a:p>
        </p:txBody>
      </p:sp>
      <p:pic>
        <p:nvPicPr>
          <p:cNvPr id="135" name="Picture 134"/>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5015241" y="1639000"/>
            <a:ext cx="365538" cy="661243"/>
          </a:xfrm>
          <a:prstGeom prst="rect">
            <a:avLst/>
          </a:prstGeom>
          <a:effectLst>
            <a:glow rad="139700">
              <a:schemeClr val="accent6">
                <a:satMod val="175000"/>
                <a:alpha val="40000"/>
              </a:schemeClr>
            </a:glow>
          </a:effectLst>
        </p:spPr>
      </p:pic>
      <p:pic>
        <p:nvPicPr>
          <p:cNvPr id="136" name="Picture 135"/>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5720576" y="1698929"/>
            <a:ext cx="365538" cy="661243"/>
          </a:xfrm>
          <a:prstGeom prst="rect">
            <a:avLst/>
          </a:prstGeom>
          <a:effectLst>
            <a:glow rad="139700">
              <a:schemeClr val="accent6">
                <a:satMod val="175000"/>
                <a:alpha val="40000"/>
              </a:schemeClr>
            </a:glow>
          </a:effectLst>
        </p:spPr>
      </p:pic>
      <p:pic>
        <p:nvPicPr>
          <p:cNvPr id="137" name="Picture 136"/>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5313922" y="1676031"/>
            <a:ext cx="365538" cy="661243"/>
          </a:xfrm>
          <a:prstGeom prst="rect">
            <a:avLst/>
          </a:prstGeom>
          <a:effectLst>
            <a:glow rad="139700">
              <a:schemeClr val="accent6">
                <a:satMod val="175000"/>
                <a:alpha val="40000"/>
              </a:schemeClr>
            </a:glow>
          </a:effectLst>
        </p:spPr>
      </p:pic>
      <p:pic>
        <p:nvPicPr>
          <p:cNvPr id="138" name="Picture 137"/>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6108013" y="1702819"/>
            <a:ext cx="365538" cy="661243"/>
          </a:xfrm>
          <a:prstGeom prst="rect">
            <a:avLst/>
          </a:prstGeom>
          <a:effectLst>
            <a:glow rad="139700">
              <a:schemeClr val="accent6">
                <a:satMod val="175000"/>
                <a:alpha val="40000"/>
              </a:schemeClr>
            </a:glow>
          </a:effectLst>
        </p:spPr>
      </p:pic>
      <p:pic>
        <p:nvPicPr>
          <p:cNvPr id="139" name="Picture 138"/>
          <p:cNvPicPr>
            <a:picLocks noChangeAspect="1"/>
          </p:cNvPicPr>
          <p:nvPr/>
        </p:nvPicPr>
        <p:blipFill rotWithShape="1">
          <a:blip r:embed="rId3">
            <a:duotone>
              <a:schemeClr val="accent6">
                <a:shade val="45000"/>
                <a:satMod val="135000"/>
              </a:schemeClr>
              <a:prstClr val="white"/>
            </a:duotone>
          </a:blip>
          <a:srcRect l="41324" t="24371" r="42018" b="33459"/>
          <a:stretch/>
        </p:blipFill>
        <p:spPr>
          <a:xfrm>
            <a:off x="6425537" y="1712216"/>
            <a:ext cx="365538" cy="661243"/>
          </a:xfrm>
          <a:prstGeom prst="rect">
            <a:avLst/>
          </a:prstGeom>
          <a:effectLst>
            <a:glow rad="139700">
              <a:schemeClr val="accent6">
                <a:satMod val="175000"/>
                <a:alpha val="40000"/>
              </a:schemeClr>
            </a:glow>
          </a:effectLst>
        </p:spPr>
      </p:pic>
    </p:spTree>
    <p:extLst>
      <p:ext uri="{BB962C8B-B14F-4D97-AF65-F5344CB8AC3E}">
        <p14:creationId xmlns:p14="http://schemas.microsoft.com/office/powerpoint/2010/main" val="57505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1000" fill="hold"/>
                                        <p:tgtEl>
                                          <p:spTgt spid="81"/>
                                        </p:tgtEl>
                                        <p:attrNameLst>
                                          <p:attrName>ppt_w</p:attrName>
                                        </p:attrNameLst>
                                      </p:cBhvr>
                                      <p:tavLst>
                                        <p:tav tm="0">
                                          <p:val>
                                            <p:fltVal val="0"/>
                                          </p:val>
                                        </p:tav>
                                        <p:tav tm="100000">
                                          <p:val>
                                            <p:strVal val="#ppt_w"/>
                                          </p:val>
                                        </p:tav>
                                      </p:tavLst>
                                    </p:anim>
                                    <p:anim calcmode="lin" valueType="num">
                                      <p:cBhvr>
                                        <p:cTn id="8" dur="1000" fill="hold"/>
                                        <p:tgtEl>
                                          <p:spTgt spid="81"/>
                                        </p:tgtEl>
                                        <p:attrNameLst>
                                          <p:attrName>ppt_h</p:attrName>
                                        </p:attrNameLst>
                                      </p:cBhvr>
                                      <p:tavLst>
                                        <p:tav tm="0">
                                          <p:val>
                                            <p:fltVal val="0"/>
                                          </p:val>
                                        </p:tav>
                                        <p:tav tm="100000">
                                          <p:val>
                                            <p:strVal val="#ppt_h"/>
                                          </p:val>
                                        </p:tav>
                                      </p:tavLst>
                                    </p:anim>
                                    <p:anim calcmode="lin" valueType="num">
                                      <p:cBhvr>
                                        <p:cTn id="9" dur="1000" fill="hold"/>
                                        <p:tgtEl>
                                          <p:spTgt spid="81"/>
                                        </p:tgtEl>
                                        <p:attrNameLst>
                                          <p:attrName>style.rotation</p:attrName>
                                        </p:attrNameLst>
                                      </p:cBhvr>
                                      <p:tavLst>
                                        <p:tav tm="0">
                                          <p:val>
                                            <p:fltVal val="90"/>
                                          </p:val>
                                        </p:tav>
                                        <p:tav tm="100000">
                                          <p:val>
                                            <p:fltVal val="0"/>
                                          </p:val>
                                        </p:tav>
                                      </p:tavLst>
                                    </p:anim>
                                    <p:animEffect transition="in" filter="fade">
                                      <p:cBhvr>
                                        <p:cTn id="10" dur="1000"/>
                                        <p:tgtEl>
                                          <p:spTgt spid="81"/>
                                        </p:tgtEl>
                                      </p:cBhvr>
                                    </p:animEffect>
                                  </p:childTnLst>
                                </p:cTn>
                              </p:par>
                              <p:par>
                                <p:cTn id="11" presetID="31" presetClass="entr" presetSubtype="0" fill="hold" nodeType="withEffect">
                                  <p:stCondLst>
                                    <p:cond delay="0"/>
                                  </p:stCondLst>
                                  <p:childTnLst>
                                    <p:set>
                                      <p:cBhvr>
                                        <p:cTn id="12" dur="1" fill="hold">
                                          <p:stCondLst>
                                            <p:cond delay="0"/>
                                          </p:stCondLst>
                                        </p:cTn>
                                        <p:tgtEl>
                                          <p:spTgt spid="112"/>
                                        </p:tgtEl>
                                        <p:attrNameLst>
                                          <p:attrName>style.visibility</p:attrName>
                                        </p:attrNameLst>
                                      </p:cBhvr>
                                      <p:to>
                                        <p:strVal val="visible"/>
                                      </p:to>
                                    </p:set>
                                    <p:anim calcmode="lin" valueType="num">
                                      <p:cBhvr>
                                        <p:cTn id="13" dur="1000" fill="hold"/>
                                        <p:tgtEl>
                                          <p:spTgt spid="112"/>
                                        </p:tgtEl>
                                        <p:attrNameLst>
                                          <p:attrName>ppt_w</p:attrName>
                                        </p:attrNameLst>
                                      </p:cBhvr>
                                      <p:tavLst>
                                        <p:tav tm="0">
                                          <p:val>
                                            <p:fltVal val="0"/>
                                          </p:val>
                                        </p:tav>
                                        <p:tav tm="100000">
                                          <p:val>
                                            <p:strVal val="#ppt_w"/>
                                          </p:val>
                                        </p:tav>
                                      </p:tavLst>
                                    </p:anim>
                                    <p:anim calcmode="lin" valueType="num">
                                      <p:cBhvr>
                                        <p:cTn id="14" dur="1000" fill="hold"/>
                                        <p:tgtEl>
                                          <p:spTgt spid="112"/>
                                        </p:tgtEl>
                                        <p:attrNameLst>
                                          <p:attrName>ppt_h</p:attrName>
                                        </p:attrNameLst>
                                      </p:cBhvr>
                                      <p:tavLst>
                                        <p:tav tm="0">
                                          <p:val>
                                            <p:fltVal val="0"/>
                                          </p:val>
                                        </p:tav>
                                        <p:tav tm="100000">
                                          <p:val>
                                            <p:strVal val="#ppt_h"/>
                                          </p:val>
                                        </p:tav>
                                      </p:tavLst>
                                    </p:anim>
                                    <p:anim calcmode="lin" valueType="num">
                                      <p:cBhvr>
                                        <p:cTn id="15" dur="1000" fill="hold"/>
                                        <p:tgtEl>
                                          <p:spTgt spid="112"/>
                                        </p:tgtEl>
                                        <p:attrNameLst>
                                          <p:attrName>style.rotation</p:attrName>
                                        </p:attrNameLst>
                                      </p:cBhvr>
                                      <p:tavLst>
                                        <p:tav tm="0">
                                          <p:val>
                                            <p:fltVal val="90"/>
                                          </p:val>
                                        </p:tav>
                                        <p:tav tm="100000">
                                          <p:val>
                                            <p:fltVal val="0"/>
                                          </p:val>
                                        </p:tav>
                                      </p:tavLst>
                                    </p:anim>
                                    <p:animEffect transition="in" filter="fade">
                                      <p:cBhvr>
                                        <p:cTn id="16" dur="1000"/>
                                        <p:tgtEl>
                                          <p:spTgt spid="112"/>
                                        </p:tgtEl>
                                      </p:cBhvr>
                                    </p:animEffect>
                                  </p:childTnLst>
                                </p:cTn>
                              </p:par>
                              <p:par>
                                <p:cTn id="17" presetID="31" presetClass="entr" presetSubtype="0" fill="hold" nodeType="with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1000" fill="hold"/>
                                        <p:tgtEl>
                                          <p:spTgt spid="113"/>
                                        </p:tgtEl>
                                        <p:attrNameLst>
                                          <p:attrName>ppt_w</p:attrName>
                                        </p:attrNameLst>
                                      </p:cBhvr>
                                      <p:tavLst>
                                        <p:tav tm="0">
                                          <p:val>
                                            <p:fltVal val="0"/>
                                          </p:val>
                                        </p:tav>
                                        <p:tav tm="100000">
                                          <p:val>
                                            <p:strVal val="#ppt_w"/>
                                          </p:val>
                                        </p:tav>
                                      </p:tavLst>
                                    </p:anim>
                                    <p:anim calcmode="lin" valueType="num">
                                      <p:cBhvr>
                                        <p:cTn id="20" dur="1000" fill="hold"/>
                                        <p:tgtEl>
                                          <p:spTgt spid="113"/>
                                        </p:tgtEl>
                                        <p:attrNameLst>
                                          <p:attrName>ppt_h</p:attrName>
                                        </p:attrNameLst>
                                      </p:cBhvr>
                                      <p:tavLst>
                                        <p:tav tm="0">
                                          <p:val>
                                            <p:fltVal val="0"/>
                                          </p:val>
                                        </p:tav>
                                        <p:tav tm="100000">
                                          <p:val>
                                            <p:strVal val="#ppt_h"/>
                                          </p:val>
                                        </p:tav>
                                      </p:tavLst>
                                    </p:anim>
                                    <p:anim calcmode="lin" valueType="num">
                                      <p:cBhvr>
                                        <p:cTn id="21" dur="1000" fill="hold"/>
                                        <p:tgtEl>
                                          <p:spTgt spid="113"/>
                                        </p:tgtEl>
                                        <p:attrNameLst>
                                          <p:attrName>style.rotation</p:attrName>
                                        </p:attrNameLst>
                                      </p:cBhvr>
                                      <p:tavLst>
                                        <p:tav tm="0">
                                          <p:val>
                                            <p:fltVal val="90"/>
                                          </p:val>
                                        </p:tav>
                                        <p:tav tm="100000">
                                          <p:val>
                                            <p:fltVal val="0"/>
                                          </p:val>
                                        </p:tav>
                                      </p:tavLst>
                                    </p:anim>
                                    <p:animEffect transition="in" filter="fade">
                                      <p:cBhvr>
                                        <p:cTn id="22" dur="1000"/>
                                        <p:tgtEl>
                                          <p:spTgt spid="113"/>
                                        </p:tgtEl>
                                      </p:cBhvr>
                                    </p:animEffect>
                                  </p:childTnLst>
                                </p:cTn>
                              </p:par>
                              <p:par>
                                <p:cTn id="23" presetID="3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anim calcmode="lin" valueType="num">
                                      <p:cBhvr>
                                        <p:cTn id="25" dur="1000" fill="hold"/>
                                        <p:tgtEl>
                                          <p:spTgt spid="115"/>
                                        </p:tgtEl>
                                        <p:attrNameLst>
                                          <p:attrName>ppt_w</p:attrName>
                                        </p:attrNameLst>
                                      </p:cBhvr>
                                      <p:tavLst>
                                        <p:tav tm="0">
                                          <p:val>
                                            <p:fltVal val="0"/>
                                          </p:val>
                                        </p:tav>
                                        <p:tav tm="100000">
                                          <p:val>
                                            <p:strVal val="#ppt_w"/>
                                          </p:val>
                                        </p:tav>
                                      </p:tavLst>
                                    </p:anim>
                                    <p:anim calcmode="lin" valueType="num">
                                      <p:cBhvr>
                                        <p:cTn id="26" dur="1000" fill="hold"/>
                                        <p:tgtEl>
                                          <p:spTgt spid="115"/>
                                        </p:tgtEl>
                                        <p:attrNameLst>
                                          <p:attrName>ppt_h</p:attrName>
                                        </p:attrNameLst>
                                      </p:cBhvr>
                                      <p:tavLst>
                                        <p:tav tm="0">
                                          <p:val>
                                            <p:fltVal val="0"/>
                                          </p:val>
                                        </p:tav>
                                        <p:tav tm="100000">
                                          <p:val>
                                            <p:strVal val="#ppt_h"/>
                                          </p:val>
                                        </p:tav>
                                      </p:tavLst>
                                    </p:anim>
                                    <p:anim calcmode="lin" valueType="num">
                                      <p:cBhvr>
                                        <p:cTn id="27" dur="1000" fill="hold"/>
                                        <p:tgtEl>
                                          <p:spTgt spid="115"/>
                                        </p:tgtEl>
                                        <p:attrNameLst>
                                          <p:attrName>style.rotation</p:attrName>
                                        </p:attrNameLst>
                                      </p:cBhvr>
                                      <p:tavLst>
                                        <p:tav tm="0">
                                          <p:val>
                                            <p:fltVal val="90"/>
                                          </p:val>
                                        </p:tav>
                                        <p:tav tm="100000">
                                          <p:val>
                                            <p:fltVal val="0"/>
                                          </p:val>
                                        </p:tav>
                                      </p:tavLst>
                                    </p:anim>
                                    <p:animEffect transition="in" filter="fade">
                                      <p:cBhvr>
                                        <p:cTn id="28" dur="1000"/>
                                        <p:tgtEl>
                                          <p:spTgt spid="115"/>
                                        </p:tgtEl>
                                      </p:cBhvr>
                                    </p:animEffect>
                                  </p:childTnLst>
                                </p:cTn>
                              </p:par>
                              <p:par>
                                <p:cTn id="29" presetID="31" presetClass="entr" presetSubtype="0" fill="hold" nodeType="with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1000" fill="hold"/>
                                        <p:tgtEl>
                                          <p:spTgt spid="106"/>
                                        </p:tgtEl>
                                        <p:attrNameLst>
                                          <p:attrName>ppt_w</p:attrName>
                                        </p:attrNameLst>
                                      </p:cBhvr>
                                      <p:tavLst>
                                        <p:tav tm="0">
                                          <p:val>
                                            <p:fltVal val="0"/>
                                          </p:val>
                                        </p:tav>
                                        <p:tav tm="100000">
                                          <p:val>
                                            <p:strVal val="#ppt_w"/>
                                          </p:val>
                                        </p:tav>
                                      </p:tavLst>
                                    </p:anim>
                                    <p:anim calcmode="lin" valueType="num">
                                      <p:cBhvr>
                                        <p:cTn id="32" dur="1000" fill="hold"/>
                                        <p:tgtEl>
                                          <p:spTgt spid="106"/>
                                        </p:tgtEl>
                                        <p:attrNameLst>
                                          <p:attrName>ppt_h</p:attrName>
                                        </p:attrNameLst>
                                      </p:cBhvr>
                                      <p:tavLst>
                                        <p:tav tm="0">
                                          <p:val>
                                            <p:fltVal val="0"/>
                                          </p:val>
                                        </p:tav>
                                        <p:tav tm="100000">
                                          <p:val>
                                            <p:strVal val="#ppt_h"/>
                                          </p:val>
                                        </p:tav>
                                      </p:tavLst>
                                    </p:anim>
                                    <p:anim calcmode="lin" valueType="num">
                                      <p:cBhvr>
                                        <p:cTn id="33" dur="1000" fill="hold"/>
                                        <p:tgtEl>
                                          <p:spTgt spid="106"/>
                                        </p:tgtEl>
                                        <p:attrNameLst>
                                          <p:attrName>style.rotation</p:attrName>
                                        </p:attrNameLst>
                                      </p:cBhvr>
                                      <p:tavLst>
                                        <p:tav tm="0">
                                          <p:val>
                                            <p:fltVal val="90"/>
                                          </p:val>
                                        </p:tav>
                                        <p:tav tm="100000">
                                          <p:val>
                                            <p:fltVal val="0"/>
                                          </p:val>
                                        </p:tav>
                                      </p:tavLst>
                                    </p:anim>
                                    <p:animEffect transition="in" filter="fade">
                                      <p:cBhvr>
                                        <p:cTn id="34" dur="1000"/>
                                        <p:tgtEl>
                                          <p:spTgt spid="106"/>
                                        </p:tgtEl>
                                      </p:cBhvr>
                                    </p:animEffect>
                                  </p:childTnLst>
                                </p:cTn>
                              </p:par>
                              <p:par>
                                <p:cTn id="35" presetID="31" presetClass="entr" presetSubtype="0" fill="hold" nodeType="withEffect">
                                  <p:stCondLst>
                                    <p:cond delay="0"/>
                                  </p:stCondLst>
                                  <p:childTnLst>
                                    <p:set>
                                      <p:cBhvr>
                                        <p:cTn id="36" dur="1" fill="hold">
                                          <p:stCondLst>
                                            <p:cond delay="0"/>
                                          </p:stCondLst>
                                        </p:cTn>
                                        <p:tgtEl>
                                          <p:spTgt spid="105"/>
                                        </p:tgtEl>
                                        <p:attrNameLst>
                                          <p:attrName>style.visibility</p:attrName>
                                        </p:attrNameLst>
                                      </p:cBhvr>
                                      <p:to>
                                        <p:strVal val="visible"/>
                                      </p:to>
                                    </p:set>
                                    <p:anim calcmode="lin" valueType="num">
                                      <p:cBhvr>
                                        <p:cTn id="37" dur="1000" fill="hold"/>
                                        <p:tgtEl>
                                          <p:spTgt spid="105"/>
                                        </p:tgtEl>
                                        <p:attrNameLst>
                                          <p:attrName>ppt_w</p:attrName>
                                        </p:attrNameLst>
                                      </p:cBhvr>
                                      <p:tavLst>
                                        <p:tav tm="0">
                                          <p:val>
                                            <p:fltVal val="0"/>
                                          </p:val>
                                        </p:tav>
                                        <p:tav tm="100000">
                                          <p:val>
                                            <p:strVal val="#ppt_w"/>
                                          </p:val>
                                        </p:tav>
                                      </p:tavLst>
                                    </p:anim>
                                    <p:anim calcmode="lin" valueType="num">
                                      <p:cBhvr>
                                        <p:cTn id="38" dur="1000" fill="hold"/>
                                        <p:tgtEl>
                                          <p:spTgt spid="105"/>
                                        </p:tgtEl>
                                        <p:attrNameLst>
                                          <p:attrName>ppt_h</p:attrName>
                                        </p:attrNameLst>
                                      </p:cBhvr>
                                      <p:tavLst>
                                        <p:tav tm="0">
                                          <p:val>
                                            <p:fltVal val="0"/>
                                          </p:val>
                                        </p:tav>
                                        <p:tav tm="100000">
                                          <p:val>
                                            <p:strVal val="#ppt_h"/>
                                          </p:val>
                                        </p:tav>
                                      </p:tavLst>
                                    </p:anim>
                                    <p:anim calcmode="lin" valueType="num">
                                      <p:cBhvr>
                                        <p:cTn id="39" dur="1000" fill="hold"/>
                                        <p:tgtEl>
                                          <p:spTgt spid="105"/>
                                        </p:tgtEl>
                                        <p:attrNameLst>
                                          <p:attrName>style.rotation</p:attrName>
                                        </p:attrNameLst>
                                      </p:cBhvr>
                                      <p:tavLst>
                                        <p:tav tm="0">
                                          <p:val>
                                            <p:fltVal val="90"/>
                                          </p:val>
                                        </p:tav>
                                        <p:tav tm="100000">
                                          <p:val>
                                            <p:fltVal val="0"/>
                                          </p:val>
                                        </p:tav>
                                      </p:tavLst>
                                    </p:anim>
                                    <p:animEffect transition="in" filter="fade">
                                      <p:cBhvr>
                                        <p:cTn id="40" dur="1000"/>
                                        <p:tgtEl>
                                          <p:spTgt spid="105"/>
                                        </p:tgtEl>
                                      </p:cBhvr>
                                    </p:animEffect>
                                  </p:childTnLst>
                                </p:cTn>
                              </p:par>
                              <p:par>
                                <p:cTn id="41" presetID="31" presetClass="entr" presetSubtype="0" fill="hold" nodeType="with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1000" fill="hold"/>
                                        <p:tgtEl>
                                          <p:spTgt spid="114"/>
                                        </p:tgtEl>
                                        <p:attrNameLst>
                                          <p:attrName>ppt_w</p:attrName>
                                        </p:attrNameLst>
                                      </p:cBhvr>
                                      <p:tavLst>
                                        <p:tav tm="0">
                                          <p:val>
                                            <p:fltVal val="0"/>
                                          </p:val>
                                        </p:tav>
                                        <p:tav tm="100000">
                                          <p:val>
                                            <p:strVal val="#ppt_w"/>
                                          </p:val>
                                        </p:tav>
                                      </p:tavLst>
                                    </p:anim>
                                    <p:anim calcmode="lin" valueType="num">
                                      <p:cBhvr>
                                        <p:cTn id="44" dur="1000" fill="hold"/>
                                        <p:tgtEl>
                                          <p:spTgt spid="114"/>
                                        </p:tgtEl>
                                        <p:attrNameLst>
                                          <p:attrName>ppt_h</p:attrName>
                                        </p:attrNameLst>
                                      </p:cBhvr>
                                      <p:tavLst>
                                        <p:tav tm="0">
                                          <p:val>
                                            <p:fltVal val="0"/>
                                          </p:val>
                                        </p:tav>
                                        <p:tav tm="100000">
                                          <p:val>
                                            <p:strVal val="#ppt_h"/>
                                          </p:val>
                                        </p:tav>
                                      </p:tavLst>
                                    </p:anim>
                                    <p:anim calcmode="lin" valueType="num">
                                      <p:cBhvr>
                                        <p:cTn id="45" dur="1000" fill="hold"/>
                                        <p:tgtEl>
                                          <p:spTgt spid="114"/>
                                        </p:tgtEl>
                                        <p:attrNameLst>
                                          <p:attrName>style.rotation</p:attrName>
                                        </p:attrNameLst>
                                      </p:cBhvr>
                                      <p:tavLst>
                                        <p:tav tm="0">
                                          <p:val>
                                            <p:fltVal val="90"/>
                                          </p:val>
                                        </p:tav>
                                        <p:tav tm="100000">
                                          <p:val>
                                            <p:fltVal val="0"/>
                                          </p:val>
                                        </p:tav>
                                      </p:tavLst>
                                    </p:anim>
                                    <p:animEffect transition="in" filter="fade">
                                      <p:cBhvr>
                                        <p:cTn id="46" dur="1000"/>
                                        <p:tgtEl>
                                          <p:spTgt spid="114"/>
                                        </p:tgtEl>
                                      </p:cBhvr>
                                    </p:animEffect>
                                  </p:childTnLst>
                                </p:cTn>
                              </p:par>
                              <p:par>
                                <p:cTn id="47" presetID="3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anim calcmode="lin" valueType="num">
                                      <p:cBhvr>
                                        <p:cTn id="49" dur="1000" fill="hold"/>
                                        <p:tgtEl>
                                          <p:spTgt spid="111"/>
                                        </p:tgtEl>
                                        <p:attrNameLst>
                                          <p:attrName>ppt_w</p:attrName>
                                        </p:attrNameLst>
                                      </p:cBhvr>
                                      <p:tavLst>
                                        <p:tav tm="0">
                                          <p:val>
                                            <p:fltVal val="0"/>
                                          </p:val>
                                        </p:tav>
                                        <p:tav tm="100000">
                                          <p:val>
                                            <p:strVal val="#ppt_w"/>
                                          </p:val>
                                        </p:tav>
                                      </p:tavLst>
                                    </p:anim>
                                    <p:anim calcmode="lin" valueType="num">
                                      <p:cBhvr>
                                        <p:cTn id="50" dur="1000" fill="hold"/>
                                        <p:tgtEl>
                                          <p:spTgt spid="111"/>
                                        </p:tgtEl>
                                        <p:attrNameLst>
                                          <p:attrName>ppt_h</p:attrName>
                                        </p:attrNameLst>
                                      </p:cBhvr>
                                      <p:tavLst>
                                        <p:tav tm="0">
                                          <p:val>
                                            <p:fltVal val="0"/>
                                          </p:val>
                                        </p:tav>
                                        <p:tav tm="100000">
                                          <p:val>
                                            <p:strVal val="#ppt_h"/>
                                          </p:val>
                                        </p:tav>
                                      </p:tavLst>
                                    </p:anim>
                                    <p:anim calcmode="lin" valueType="num">
                                      <p:cBhvr>
                                        <p:cTn id="51" dur="1000" fill="hold"/>
                                        <p:tgtEl>
                                          <p:spTgt spid="111"/>
                                        </p:tgtEl>
                                        <p:attrNameLst>
                                          <p:attrName>style.rotation</p:attrName>
                                        </p:attrNameLst>
                                      </p:cBhvr>
                                      <p:tavLst>
                                        <p:tav tm="0">
                                          <p:val>
                                            <p:fltVal val="90"/>
                                          </p:val>
                                        </p:tav>
                                        <p:tav tm="100000">
                                          <p:val>
                                            <p:fltVal val="0"/>
                                          </p:val>
                                        </p:tav>
                                      </p:tavLst>
                                    </p:anim>
                                    <p:animEffect transition="in" filter="fade">
                                      <p:cBhvr>
                                        <p:cTn id="52" dur="1000"/>
                                        <p:tgtEl>
                                          <p:spTgt spid="111"/>
                                        </p:tgtEl>
                                      </p:cBhvr>
                                    </p:animEffect>
                                  </p:childTnLst>
                                </p:cTn>
                              </p:par>
                              <p:par>
                                <p:cTn id="53" presetID="31" presetClass="entr" presetSubtype="0" fill="hold" nodeType="withEffect">
                                  <p:stCondLst>
                                    <p:cond delay="0"/>
                                  </p:stCondLst>
                                  <p:childTnLst>
                                    <p:set>
                                      <p:cBhvr>
                                        <p:cTn id="54" dur="1" fill="hold">
                                          <p:stCondLst>
                                            <p:cond delay="0"/>
                                          </p:stCondLst>
                                        </p:cTn>
                                        <p:tgtEl>
                                          <p:spTgt spid="110"/>
                                        </p:tgtEl>
                                        <p:attrNameLst>
                                          <p:attrName>style.visibility</p:attrName>
                                        </p:attrNameLst>
                                      </p:cBhvr>
                                      <p:to>
                                        <p:strVal val="visible"/>
                                      </p:to>
                                    </p:set>
                                    <p:anim calcmode="lin" valueType="num">
                                      <p:cBhvr>
                                        <p:cTn id="55" dur="1000" fill="hold"/>
                                        <p:tgtEl>
                                          <p:spTgt spid="110"/>
                                        </p:tgtEl>
                                        <p:attrNameLst>
                                          <p:attrName>ppt_w</p:attrName>
                                        </p:attrNameLst>
                                      </p:cBhvr>
                                      <p:tavLst>
                                        <p:tav tm="0">
                                          <p:val>
                                            <p:fltVal val="0"/>
                                          </p:val>
                                        </p:tav>
                                        <p:tav tm="100000">
                                          <p:val>
                                            <p:strVal val="#ppt_w"/>
                                          </p:val>
                                        </p:tav>
                                      </p:tavLst>
                                    </p:anim>
                                    <p:anim calcmode="lin" valueType="num">
                                      <p:cBhvr>
                                        <p:cTn id="56" dur="1000" fill="hold"/>
                                        <p:tgtEl>
                                          <p:spTgt spid="110"/>
                                        </p:tgtEl>
                                        <p:attrNameLst>
                                          <p:attrName>ppt_h</p:attrName>
                                        </p:attrNameLst>
                                      </p:cBhvr>
                                      <p:tavLst>
                                        <p:tav tm="0">
                                          <p:val>
                                            <p:fltVal val="0"/>
                                          </p:val>
                                        </p:tav>
                                        <p:tav tm="100000">
                                          <p:val>
                                            <p:strVal val="#ppt_h"/>
                                          </p:val>
                                        </p:tav>
                                      </p:tavLst>
                                    </p:anim>
                                    <p:anim calcmode="lin" valueType="num">
                                      <p:cBhvr>
                                        <p:cTn id="57" dur="1000" fill="hold"/>
                                        <p:tgtEl>
                                          <p:spTgt spid="110"/>
                                        </p:tgtEl>
                                        <p:attrNameLst>
                                          <p:attrName>style.rotation</p:attrName>
                                        </p:attrNameLst>
                                      </p:cBhvr>
                                      <p:tavLst>
                                        <p:tav tm="0">
                                          <p:val>
                                            <p:fltVal val="90"/>
                                          </p:val>
                                        </p:tav>
                                        <p:tav tm="100000">
                                          <p:val>
                                            <p:fltVal val="0"/>
                                          </p:val>
                                        </p:tav>
                                      </p:tavLst>
                                    </p:anim>
                                    <p:animEffect transition="in" filter="fade">
                                      <p:cBhvr>
                                        <p:cTn id="58" dur="1000"/>
                                        <p:tgtEl>
                                          <p:spTgt spid="110"/>
                                        </p:tgtEl>
                                      </p:cBhvr>
                                    </p:animEffect>
                                  </p:childTnLst>
                                </p:cTn>
                              </p:par>
                              <p:par>
                                <p:cTn id="59" presetID="31" presetClass="entr" presetSubtype="0" fill="hold" nodeType="withEffect">
                                  <p:stCondLst>
                                    <p:cond delay="0"/>
                                  </p:stCondLst>
                                  <p:childTnLst>
                                    <p:set>
                                      <p:cBhvr>
                                        <p:cTn id="60" dur="1" fill="hold">
                                          <p:stCondLst>
                                            <p:cond delay="0"/>
                                          </p:stCondLst>
                                        </p:cTn>
                                        <p:tgtEl>
                                          <p:spTgt spid="109"/>
                                        </p:tgtEl>
                                        <p:attrNameLst>
                                          <p:attrName>style.visibility</p:attrName>
                                        </p:attrNameLst>
                                      </p:cBhvr>
                                      <p:to>
                                        <p:strVal val="visible"/>
                                      </p:to>
                                    </p:set>
                                    <p:anim calcmode="lin" valueType="num">
                                      <p:cBhvr>
                                        <p:cTn id="61" dur="1000" fill="hold"/>
                                        <p:tgtEl>
                                          <p:spTgt spid="109"/>
                                        </p:tgtEl>
                                        <p:attrNameLst>
                                          <p:attrName>ppt_w</p:attrName>
                                        </p:attrNameLst>
                                      </p:cBhvr>
                                      <p:tavLst>
                                        <p:tav tm="0">
                                          <p:val>
                                            <p:fltVal val="0"/>
                                          </p:val>
                                        </p:tav>
                                        <p:tav tm="100000">
                                          <p:val>
                                            <p:strVal val="#ppt_w"/>
                                          </p:val>
                                        </p:tav>
                                      </p:tavLst>
                                    </p:anim>
                                    <p:anim calcmode="lin" valueType="num">
                                      <p:cBhvr>
                                        <p:cTn id="62" dur="1000" fill="hold"/>
                                        <p:tgtEl>
                                          <p:spTgt spid="109"/>
                                        </p:tgtEl>
                                        <p:attrNameLst>
                                          <p:attrName>ppt_h</p:attrName>
                                        </p:attrNameLst>
                                      </p:cBhvr>
                                      <p:tavLst>
                                        <p:tav tm="0">
                                          <p:val>
                                            <p:fltVal val="0"/>
                                          </p:val>
                                        </p:tav>
                                        <p:tav tm="100000">
                                          <p:val>
                                            <p:strVal val="#ppt_h"/>
                                          </p:val>
                                        </p:tav>
                                      </p:tavLst>
                                    </p:anim>
                                    <p:anim calcmode="lin" valueType="num">
                                      <p:cBhvr>
                                        <p:cTn id="63" dur="1000" fill="hold"/>
                                        <p:tgtEl>
                                          <p:spTgt spid="109"/>
                                        </p:tgtEl>
                                        <p:attrNameLst>
                                          <p:attrName>style.rotation</p:attrName>
                                        </p:attrNameLst>
                                      </p:cBhvr>
                                      <p:tavLst>
                                        <p:tav tm="0">
                                          <p:val>
                                            <p:fltVal val="90"/>
                                          </p:val>
                                        </p:tav>
                                        <p:tav tm="100000">
                                          <p:val>
                                            <p:fltVal val="0"/>
                                          </p:val>
                                        </p:tav>
                                      </p:tavLst>
                                    </p:anim>
                                    <p:animEffect transition="in" filter="fade">
                                      <p:cBhvr>
                                        <p:cTn id="64" dur="1000"/>
                                        <p:tgtEl>
                                          <p:spTgt spid="109"/>
                                        </p:tgtEl>
                                      </p:cBhvr>
                                    </p:animEffect>
                                  </p:childTnLst>
                                </p:cTn>
                              </p:par>
                              <p:par>
                                <p:cTn id="65" presetID="31" presetClass="entr" presetSubtype="0" fill="hold" nodeType="withEffect">
                                  <p:stCondLst>
                                    <p:cond delay="0"/>
                                  </p:stCondLst>
                                  <p:childTnLst>
                                    <p:set>
                                      <p:cBhvr>
                                        <p:cTn id="66" dur="1" fill="hold">
                                          <p:stCondLst>
                                            <p:cond delay="0"/>
                                          </p:stCondLst>
                                        </p:cTn>
                                        <p:tgtEl>
                                          <p:spTgt spid="108"/>
                                        </p:tgtEl>
                                        <p:attrNameLst>
                                          <p:attrName>style.visibility</p:attrName>
                                        </p:attrNameLst>
                                      </p:cBhvr>
                                      <p:to>
                                        <p:strVal val="visible"/>
                                      </p:to>
                                    </p:set>
                                    <p:anim calcmode="lin" valueType="num">
                                      <p:cBhvr>
                                        <p:cTn id="67" dur="1000" fill="hold"/>
                                        <p:tgtEl>
                                          <p:spTgt spid="108"/>
                                        </p:tgtEl>
                                        <p:attrNameLst>
                                          <p:attrName>ppt_w</p:attrName>
                                        </p:attrNameLst>
                                      </p:cBhvr>
                                      <p:tavLst>
                                        <p:tav tm="0">
                                          <p:val>
                                            <p:fltVal val="0"/>
                                          </p:val>
                                        </p:tav>
                                        <p:tav tm="100000">
                                          <p:val>
                                            <p:strVal val="#ppt_w"/>
                                          </p:val>
                                        </p:tav>
                                      </p:tavLst>
                                    </p:anim>
                                    <p:anim calcmode="lin" valueType="num">
                                      <p:cBhvr>
                                        <p:cTn id="68" dur="1000" fill="hold"/>
                                        <p:tgtEl>
                                          <p:spTgt spid="108"/>
                                        </p:tgtEl>
                                        <p:attrNameLst>
                                          <p:attrName>ppt_h</p:attrName>
                                        </p:attrNameLst>
                                      </p:cBhvr>
                                      <p:tavLst>
                                        <p:tav tm="0">
                                          <p:val>
                                            <p:fltVal val="0"/>
                                          </p:val>
                                        </p:tav>
                                        <p:tav tm="100000">
                                          <p:val>
                                            <p:strVal val="#ppt_h"/>
                                          </p:val>
                                        </p:tav>
                                      </p:tavLst>
                                    </p:anim>
                                    <p:anim calcmode="lin" valueType="num">
                                      <p:cBhvr>
                                        <p:cTn id="69" dur="1000" fill="hold"/>
                                        <p:tgtEl>
                                          <p:spTgt spid="108"/>
                                        </p:tgtEl>
                                        <p:attrNameLst>
                                          <p:attrName>style.rotation</p:attrName>
                                        </p:attrNameLst>
                                      </p:cBhvr>
                                      <p:tavLst>
                                        <p:tav tm="0">
                                          <p:val>
                                            <p:fltVal val="90"/>
                                          </p:val>
                                        </p:tav>
                                        <p:tav tm="100000">
                                          <p:val>
                                            <p:fltVal val="0"/>
                                          </p:val>
                                        </p:tav>
                                      </p:tavLst>
                                    </p:anim>
                                    <p:animEffect transition="in" filter="fade">
                                      <p:cBhvr>
                                        <p:cTn id="70" dur="1000"/>
                                        <p:tgtEl>
                                          <p:spTgt spid="108"/>
                                        </p:tgtEl>
                                      </p:cBhvr>
                                    </p:animEffect>
                                  </p:childTnLst>
                                </p:cTn>
                              </p:par>
                              <p:par>
                                <p:cTn id="71" presetID="31" presetClass="entr" presetSubtype="0"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anim calcmode="lin" valueType="num">
                                      <p:cBhvr>
                                        <p:cTn id="73" dur="1000" fill="hold"/>
                                        <p:tgtEl>
                                          <p:spTgt spid="107"/>
                                        </p:tgtEl>
                                        <p:attrNameLst>
                                          <p:attrName>ppt_w</p:attrName>
                                        </p:attrNameLst>
                                      </p:cBhvr>
                                      <p:tavLst>
                                        <p:tav tm="0">
                                          <p:val>
                                            <p:fltVal val="0"/>
                                          </p:val>
                                        </p:tav>
                                        <p:tav tm="100000">
                                          <p:val>
                                            <p:strVal val="#ppt_w"/>
                                          </p:val>
                                        </p:tav>
                                      </p:tavLst>
                                    </p:anim>
                                    <p:anim calcmode="lin" valueType="num">
                                      <p:cBhvr>
                                        <p:cTn id="74" dur="1000" fill="hold"/>
                                        <p:tgtEl>
                                          <p:spTgt spid="107"/>
                                        </p:tgtEl>
                                        <p:attrNameLst>
                                          <p:attrName>ppt_h</p:attrName>
                                        </p:attrNameLst>
                                      </p:cBhvr>
                                      <p:tavLst>
                                        <p:tav tm="0">
                                          <p:val>
                                            <p:fltVal val="0"/>
                                          </p:val>
                                        </p:tav>
                                        <p:tav tm="100000">
                                          <p:val>
                                            <p:strVal val="#ppt_h"/>
                                          </p:val>
                                        </p:tav>
                                      </p:tavLst>
                                    </p:anim>
                                    <p:anim calcmode="lin" valueType="num">
                                      <p:cBhvr>
                                        <p:cTn id="75" dur="1000" fill="hold"/>
                                        <p:tgtEl>
                                          <p:spTgt spid="107"/>
                                        </p:tgtEl>
                                        <p:attrNameLst>
                                          <p:attrName>style.rotation</p:attrName>
                                        </p:attrNameLst>
                                      </p:cBhvr>
                                      <p:tavLst>
                                        <p:tav tm="0">
                                          <p:val>
                                            <p:fltVal val="90"/>
                                          </p:val>
                                        </p:tav>
                                        <p:tav tm="100000">
                                          <p:val>
                                            <p:fltVal val="0"/>
                                          </p:val>
                                        </p:tav>
                                      </p:tavLst>
                                    </p:anim>
                                    <p:animEffect transition="in" filter="fade">
                                      <p:cBhvr>
                                        <p:cTn id="76" dur="1000"/>
                                        <p:tgtEl>
                                          <p:spTgt spid="107"/>
                                        </p:tgtEl>
                                      </p:cBhvr>
                                    </p:animEffect>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nodeType="clickEffect">
                                  <p:stCondLst>
                                    <p:cond delay="0"/>
                                  </p:stCondLst>
                                  <p:childTnLst>
                                    <p:set>
                                      <p:cBhvr>
                                        <p:cTn id="80" dur="1" fill="hold">
                                          <p:stCondLst>
                                            <p:cond delay="0"/>
                                          </p:stCondLst>
                                        </p:cTn>
                                        <p:tgtEl>
                                          <p:spTgt spid="135"/>
                                        </p:tgtEl>
                                        <p:attrNameLst>
                                          <p:attrName>style.visibility</p:attrName>
                                        </p:attrNameLst>
                                      </p:cBhvr>
                                      <p:to>
                                        <p:strVal val="visible"/>
                                      </p:to>
                                    </p:set>
                                    <p:anim calcmode="lin" valueType="num">
                                      <p:cBhvr>
                                        <p:cTn id="81" dur="1000" fill="hold"/>
                                        <p:tgtEl>
                                          <p:spTgt spid="135"/>
                                        </p:tgtEl>
                                        <p:attrNameLst>
                                          <p:attrName>ppt_w</p:attrName>
                                        </p:attrNameLst>
                                      </p:cBhvr>
                                      <p:tavLst>
                                        <p:tav tm="0">
                                          <p:val>
                                            <p:fltVal val="0"/>
                                          </p:val>
                                        </p:tav>
                                        <p:tav tm="100000">
                                          <p:val>
                                            <p:strVal val="#ppt_w"/>
                                          </p:val>
                                        </p:tav>
                                      </p:tavLst>
                                    </p:anim>
                                    <p:anim calcmode="lin" valueType="num">
                                      <p:cBhvr>
                                        <p:cTn id="82" dur="1000" fill="hold"/>
                                        <p:tgtEl>
                                          <p:spTgt spid="135"/>
                                        </p:tgtEl>
                                        <p:attrNameLst>
                                          <p:attrName>ppt_h</p:attrName>
                                        </p:attrNameLst>
                                      </p:cBhvr>
                                      <p:tavLst>
                                        <p:tav tm="0">
                                          <p:val>
                                            <p:fltVal val="0"/>
                                          </p:val>
                                        </p:tav>
                                        <p:tav tm="100000">
                                          <p:val>
                                            <p:strVal val="#ppt_h"/>
                                          </p:val>
                                        </p:tav>
                                      </p:tavLst>
                                    </p:anim>
                                    <p:anim calcmode="lin" valueType="num">
                                      <p:cBhvr>
                                        <p:cTn id="83" dur="1000" fill="hold"/>
                                        <p:tgtEl>
                                          <p:spTgt spid="135"/>
                                        </p:tgtEl>
                                        <p:attrNameLst>
                                          <p:attrName>style.rotation</p:attrName>
                                        </p:attrNameLst>
                                      </p:cBhvr>
                                      <p:tavLst>
                                        <p:tav tm="0">
                                          <p:val>
                                            <p:fltVal val="90"/>
                                          </p:val>
                                        </p:tav>
                                        <p:tav tm="100000">
                                          <p:val>
                                            <p:fltVal val="0"/>
                                          </p:val>
                                        </p:tav>
                                      </p:tavLst>
                                    </p:anim>
                                    <p:animEffect transition="in" filter="fade">
                                      <p:cBhvr>
                                        <p:cTn id="84" dur="1000"/>
                                        <p:tgtEl>
                                          <p:spTgt spid="135"/>
                                        </p:tgtEl>
                                      </p:cBhvr>
                                    </p:animEffect>
                                  </p:childTnLst>
                                </p:cTn>
                              </p:par>
                              <p:par>
                                <p:cTn id="85" presetID="31" presetClass="entr" presetSubtype="0" fill="hold" nodeType="withEffect">
                                  <p:stCondLst>
                                    <p:cond delay="0"/>
                                  </p:stCondLst>
                                  <p:childTnLst>
                                    <p:set>
                                      <p:cBhvr>
                                        <p:cTn id="86" dur="1" fill="hold">
                                          <p:stCondLst>
                                            <p:cond delay="0"/>
                                          </p:stCondLst>
                                        </p:cTn>
                                        <p:tgtEl>
                                          <p:spTgt spid="136"/>
                                        </p:tgtEl>
                                        <p:attrNameLst>
                                          <p:attrName>style.visibility</p:attrName>
                                        </p:attrNameLst>
                                      </p:cBhvr>
                                      <p:to>
                                        <p:strVal val="visible"/>
                                      </p:to>
                                    </p:set>
                                    <p:anim calcmode="lin" valueType="num">
                                      <p:cBhvr>
                                        <p:cTn id="87" dur="1000" fill="hold"/>
                                        <p:tgtEl>
                                          <p:spTgt spid="136"/>
                                        </p:tgtEl>
                                        <p:attrNameLst>
                                          <p:attrName>ppt_w</p:attrName>
                                        </p:attrNameLst>
                                      </p:cBhvr>
                                      <p:tavLst>
                                        <p:tav tm="0">
                                          <p:val>
                                            <p:fltVal val="0"/>
                                          </p:val>
                                        </p:tav>
                                        <p:tav tm="100000">
                                          <p:val>
                                            <p:strVal val="#ppt_w"/>
                                          </p:val>
                                        </p:tav>
                                      </p:tavLst>
                                    </p:anim>
                                    <p:anim calcmode="lin" valueType="num">
                                      <p:cBhvr>
                                        <p:cTn id="88" dur="1000" fill="hold"/>
                                        <p:tgtEl>
                                          <p:spTgt spid="136"/>
                                        </p:tgtEl>
                                        <p:attrNameLst>
                                          <p:attrName>ppt_h</p:attrName>
                                        </p:attrNameLst>
                                      </p:cBhvr>
                                      <p:tavLst>
                                        <p:tav tm="0">
                                          <p:val>
                                            <p:fltVal val="0"/>
                                          </p:val>
                                        </p:tav>
                                        <p:tav tm="100000">
                                          <p:val>
                                            <p:strVal val="#ppt_h"/>
                                          </p:val>
                                        </p:tav>
                                      </p:tavLst>
                                    </p:anim>
                                    <p:anim calcmode="lin" valueType="num">
                                      <p:cBhvr>
                                        <p:cTn id="89" dur="1000" fill="hold"/>
                                        <p:tgtEl>
                                          <p:spTgt spid="136"/>
                                        </p:tgtEl>
                                        <p:attrNameLst>
                                          <p:attrName>style.rotation</p:attrName>
                                        </p:attrNameLst>
                                      </p:cBhvr>
                                      <p:tavLst>
                                        <p:tav tm="0">
                                          <p:val>
                                            <p:fltVal val="90"/>
                                          </p:val>
                                        </p:tav>
                                        <p:tav tm="100000">
                                          <p:val>
                                            <p:fltVal val="0"/>
                                          </p:val>
                                        </p:tav>
                                      </p:tavLst>
                                    </p:anim>
                                    <p:animEffect transition="in" filter="fade">
                                      <p:cBhvr>
                                        <p:cTn id="90" dur="1000"/>
                                        <p:tgtEl>
                                          <p:spTgt spid="136"/>
                                        </p:tgtEl>
                                      </p:cBhvr>
                                    </p:animEffect>
                                  </p:childTnLst>
                                </p:cTn>
                              </p:par>
                              <p:par>
                                <p:cTn id="91" presetID="31" presetClass="entr" presetSubtype="0" fill="hold" nodeType="withEffect">
                                  <p:stCondLst>
                                    <p:cond delay="0"/>
                                  </p:stCondLst>
                                  <p:childTnLst>
                                    <p:set>
                                      <p:cBhvr>
                                        <p:cTn id="92" dur="1" fill="hold">
                                          <p:stCondLst>
                                            <p:cond delay="0"/>
                                          </p:stCondLst>
                                        </p:cTn>
                                        <p:tgtEl>
                                          <p:spTgt spid="137"/>
                                        </p:tgtEl>
                                        <p:attrNameLst>
                                          <p:attrName>style.visibility</p:attrName>
                                        </p:attrNameLst>
                                      </p:cBhvr>
                                      <p:to>
                                        <p:strVal val="visible"/>
                                      </p:to>
                                    </p:set>
                                    <p:anim calcmode="lin" valueType="num">
                                      <p:cBhvr>
                                        <p:cTn id="93" dur="1000" fill="hold"/>
                                        <p:tgtEl>
                                          <p:spTgt spid="137"/>
                                        </p:tgtEl>
                                        <p:attrNameLst>
                                          <p:attrName>ppt_w</p:attrName>
                                        </p:attrNameLst>
                                      </p:cBhvr>
                                      <p:tavLst>
                                        <p:tav tm="0">
                                          <p:val>
                                            <p:fltVal val="0"/>
                                          </p:val>
                                        </p:tav>
                                        <p:tav tm="100000">
                                          <p:val>
                                            <p:strVal val="#ppt_w"/>
                                          </p:val>
                                        </p:tav>
                                      </p:tavLst>
                                    </p:anim>
                                    <p:anim calcmode="lin" valueType="num">
                                      <p:cBhvr>
                                        <p:cTn id="94" dur="1000" fill="hold"/>
                                        <p:tgtEl>
                                          <p:spTgt spid="137"/>
                                        </p:tgtEl>
                                        <p:attrNameLst>
                                          <p:attrName>ppt_h</p:attrName>
                                        </p:attrNameLst>
                                      </p:cBhvr>
                                      <p:tavLst>
                                        <p:tav tm="0">
                                          <p:val>
                                            <p:fltVal val="0"/>
                                          </p:val>
                                        </p:tav>
                                        <p:tav tm="100000">
                                          <p:val>
                                            <p:strVal val="#ppt_h"/>
                                          </p:val>
                                        </p:tav>
                                      </p:tavLst>
                                    </p:anim>
                                    <p:anim calcmode="lin" valueType="num">
                                      <p:cBhvr>
                                        <p:cTn id="95" dur="1000" fill="hold"/>
                                        <p:tgtEl>
                                          <p:spTgt spid="137"/>
                                        </p:tgtEl>
                                        <p:attrNameLst>
                                          <p:attrName>style.rotation</p:attrName>
                                        </p:attrNameLst>
                                      </p:cBhvr>
                                      <p:tavLst>
                                        <p:tav tm="0">
                                          <p:val>
                                            <p:fltVal val="90"/>
                                          </p:val>
                                        </p:tav>
                                        <p:tav tm="100000">
                                          <p:val>
                                            <p:fltVal val="0"/>
                                          </p:val>
                                        </p:tav>
                                      </p:tavLst>
                                    </p:anim>
                                    <p:animEffect transition="in" filter="fade">
                                      <p:cBhvr>
                                        <p:cTn id="96" dur="1000"/>
                                        <p:tgtEl>
                                          <p:spTgt spid="137"/>
                                        </p:tgtEl>
                                      </p:cBhvr>
                                    </p:animEffect>
                                  </p:childTnLst>
                                </p:cTn>
                              </p:par>
                              <p:par>
                                <p:cTn id="97" presetID="31" presetClass="entr" presetSubtype="0" fill="hold" nodeType="withEffect">
                                  <p:stCondLst>
                                    <p:cond delay="0"/>
                                  </p:stCondLst>
                                  <p:childTnLst>
                                    <p:set>
                                      <p:cBhvr>
                                        <p:cTn id="98" dur="1" fill="hold">
                                          <p:stCondLst>
                                            <p:cond delay="0"/>
                                          </p:stCondLst>
                                        </p:cTn>
                                        <p:tgtEl>
                                          <p:spTgt spid="138"/>
                                        </p:tgtEl>
                                        <p:attrNameLst>
                                          <p:attrName>style.visibility</p:attrName>
                                        </p:attrNameLst>
                                      </p:cBhvr>
                                      <p:to>
                                        <p:strVal val="visible"/>
                                      </p:to>
                                    </p:set>
                                    <p:anim calcmode="lin" valueType="num">
                                      <p:cBhvr>
                                        <p:cTn id="99" dur="1000" fill="hold"/>
                                        <p:tgtEl>
                                          <p:spTgt spid="138"/>
                                        </p:tgtEl>
                                        <p:attrNameLst>
                                          <p:attrName>ppt_w</p:attrName>
                                        </p:attrNameLst>
                                      </p:cBhvr>
                                      <p:tavLst>
                                        <p:tav tm="0">
                                          <p:val>
                                            <p:fltVal val="0"/>
                                          </p:val>
                                        </p:tav>
                                        <p:tav tm="100000">
                                          <p:val>
                                            <p:strVal val="#ppt_w"/>
                                          </p:val>
                                        </p:tav>
                                      </p:tavLst>
                                    </p:anim>
                                    <p:anim calcmode="lin" valueType="num">
                                      <p:cBhvr>
                                        <p:cTn id="100" dur="1000" fill="hold"/>
                                        <p:tgtEl>
                                          <p:spTgt spid="138"/>
                                        </p:tgtEl>
                                        <p:attrNameLst>
                                          <p:attrName>ppt_h</p:attrName>
                                        </p:attrNameLst>
                                      </p:cBhvr>
                                      <p:tavLst>
                                        <p:tav tm="0">
                                          <p:val>
                                            <p:fltVal val="0"/>
                                          </p:val>
                                        </p:tav>
                                        <p:tav tm="100000">
                                          <p:val>
                                            <p:strVal val="#ppt_h"/>
                                          </p:val>
                                        </p:tav>
                                      </p:tavLst>
                                    </p:anim>
                                    <p:anim calcmode="lin" valueType="num">
                                      <p:cBhvr>
                                        <p:cTn id="101" dur="1000" fill="hold"/>
                                        <p:tgtEl>
                                          <p:spTgt spid="138"/>
                                        </p:tgtEl>
                                        <p:attrNameLst>
                                          <p:attrName>style.rotation</p:attrName>
                                        </p:attrNameLst>
                                      </p:cBhvr>
                                      <p:tavLst>
                                        <p:tav tm="0">
                                          <p:val>
                                            <p:fltVal val="90"/>
                                          </p:val>
                                        </p:tav>
                                        <p:tav tm="100000">
                                          <p:val>
                                            <p:fltVal val="0"/>
                                          </p:val>
                                        </p:tav>
                                      </p:tavLst>
                                    </p:anim>
                                    <p:animEffect transition="in" filter="fade">
                                      <p:cBhvr>
                                        <p:cTn id="102" dur="1000"/>
                                        <p:tgtEl>
                                          <p:spTgt spid="138"/>
                                        </p:tgtEl>
                                      </p:cBhvr>
                                    </p:animEffect>
                                  </p:childTnLst>
                                </p:cTn>
                              </p:par>
                              <p:par>
                                <p:cTn id="103" presetID="31" presetClass="entr" presetSubtype="0" fill="hold" nodeType="withEffect">
                                  <p:stCondLst>
                                    <p:cond delay="0"/>
                                  </p:stCondLst>
                                  <p:childTnLst>
                                    <p:set>
                                      <p:cBhvr>
                                        <p:cTn id="104" dur="1" fill="hold">
                                          <p:stCondLst>
                                            <p:cond delay="0"/>
                                          </p:stCondLst>
                                        </p:cTn>
                                        <p:tgtEl>
                                          <p:spTgt spid="139"/>
                                        </p:tgtEl>
                                        <p:attrNameLst>
                                          <p:attrName>style.visibility</p:attrName>
                                        </p:attrNameLst>
                                      </p:cBhvr>
                                      <p:to>
                                        <p:strVal val="visible"/>
                                      </p:to>
                                    </p:set>
                                    <p:anim calcmode="lin" valueType="num">
                                      <p:cBhvr>
                                        <p:cTn id="105" dur="1000" fill="hold"/>
                                        <p:tgtEl>
                                          <p:spTgt spid="139"/>
                                        </p:tgtEl>
                                        <p:attrNameLst>
                                          <p:attrName>ppt_w</p:attrName>
                                        </p:attrNameLst>
                                      </p:cBhvr>
                                      <p:tavLst>
                                        <p:tav tm="0">
                                          <p:val>
                                            <p:fltVal val="0"/>
                                          </p:val>
                                        </p:tav>
                                        <p:tav tm="100000">
                                          <p:val>
                                            <p:strVal val="#ppt_w"/>
                                          </p:val>
                                        </p:tav>
                                      </p:tavLst>
                                    </p:anim>
                                    <p:anim calcmode="lin" valueType="num">
                                      <p:cBhvr>
                                        <p:cTn id="106" dur="1000" fill="hold"/>
                                        <p:tgtEl>
                                          <p:spTgt spid="139"/>
                                        </p:tgtEl>
                                        <p:attrNameLst>
                                          <p:attrName>ppt_h</p:attrName>
                                        </p:attrNameLst>
                                      </p:cBhvr>
                                      <p:tavLst>
                                        <p:tav tm="0">
                                          <p:val>
                                            <p:fltVal val="0"/>
                                          </p:val>
                                        </p:tav>
                                        <p:tav tm="100000">
                                          <p:val>
                                            <p:strVal val="#ppt_h"/>
                                          </p:val>
                                        </p:tav>
                                      </p:tavLst>
                                    </p:anim>
                                    <p:anim calcmode="lin" valueType="num">
                                      <p:cBhvr>
                                        <p:cTn id="107" dur="1000" fill="hold"/>
                                        <p:tgtEl>
                                          <p:spTgt spid="139"/>
                                        </p:tgtEl>
                                        <p:attrNameLst>
                                          <p:attrName>style.rotation</p:attrName>
                                        </p:attrNameLst>
                                      </p:cBhvr>
                                      <p:tavLst>
                                        <p:tav tm="0">
                                          <p:val>
                                            <p:fltVal val="90"/>
                                          </p:val>
                                        </p:tav>
                                        <p:tav tm="100000">
                                          <p:val>
                                            <p:fltVal val="0"/>
                                          </p:val>
                                        </p:tav>
                                      </p:tavLst>
                                    </p:anim>
                                    <p:animEffect transition="in" filter="fade">
                                      <p:cBhvr>
                                        <p:cTn id="108" dur="1000"/>
                                        <p:tgtEl>
                                          <p:spTgt spid="139"/>
                                        </p:tgtEl>
                                      </p:cBhvr>
                                    </p:animEffect>
                                  </p:childTnLst>
                                </p:cTn>
                              </p:par>
                            </p:childTnLst>
                          </p:cTn>
                        </p:par>
                      </p:childTnLst>
                    </p:cTn>
                  </p:par>
                  <p:par>
                    <p:cTn id="109" fill="hold">
                      <p:stCondLst>
                        <p:cond delay="indefinite"/>
                      </p:stCondLst>
                      <p:childTnLst>
                        <p:par>
                          <p:cTn id="110" fill="hold">
                            <p:stCondLst>
                              <p:cond delay="0"/>
                            </p:stCondLst>
                            <p:childTnLst>
                              <p:par>
                                <p:cTn id="111" presetID="6" presetClass="emph" presetSubtype="0" fill="hold" nodeType="clickEffect">
                                  <p:stCondLst>
                                    <p:cond delay="0"/>
                                  </p:stCondLst>
                                  <p:childTnLst>
                                    <p:animScale>
                                      <p:cBhvr>
                                        <p:cTn id="112" dur="2000" fill="hold"/>
                                        <p:tgtEl>
                                          <p:spTgt spid="116"/>
                                        </p:tgtEl>
                                      </p:cBhvr>
                                      <p:by x="150000" y="150000"/>
                                    </p:animScale>
                                  </p:childTnLst>
                                </p:cTn>
                              </p:par>
                              <p:par>
                                <p:cTn id="113" presetID="6" presetClass="emph" presetSubtype="0" fill="hold" nodeType="withEffect">
                                  <p:stCondLst>
                                    <p:cond delay="0"/>
                                  </p:stCondLst>
                                  <p:childTnLst>
                                    <p:animScale>
                                      <p:cBhvr>
                                        <p:cTn id="114" dur="2000" fill="hold"/>
                                        <p:tgtEl>
                                          <p:spTgt spid="117"/>
                                        </p:tgtEl>
                                      </p:cBhvr>
                                      <p:by x="150000" y="150000"/>
                                    </p:animScale>
                                  </p:childTnLst>
                                </p:cTn>
                              </p:par>
                            </p:childTnLst>
                          </p:cTn>
                        </p:par>
                      </p:childTnLst>
                    </p:cTn>
                  </p:par>
                  <p:par>
                    <p:cTn id="115" fill="hold">
                      <p:stCondLst>
                        <p:cond delay="indefinite"/>
                      </p:stCondLst>
                      <p:childTnLst>
                        <p:par>
                          <p:cTn id="116" fill="hold">
                            <p:stCondLst>
                              <p:cond delay="0"/>
                            </p:stCondLst>
                            <p:childTnLst>
                              <p:par>
                                <p:cTn id="117" presetID="6" presetClass="emph" presetSubtype="0" fill="hold" nodeType="clickEffect">
                                  <p:stCondLst>
                                    <p:cond delay="0"/>
                                  </p:stCondLst>
                                  <p:childTnLst>
                                    <p:animScale>
                                      <p:cBhvr>
                                        <p:cTn id="118" dur="2000" fill="hold"/>
                                        <p:tgtEl>
                                          <p:spTgt spid="122"/>
                                        </p:tgtEl>
                                      </p:cBhvr>
                                      <p:by x="150000" y="150000"/>
                                    </p:animScale>
                                  </p:childTnLst>
                                </p:cTn>
                              </p:par>
                              <p:par>
                                <p:cTn id="119" presetID="6" presetClass="emph" presetSubtype="0" fill="hold" nodeType="withEffect">
                                  <p:stCondLst>
                                    <p:cond delay="0"/>
                                  </p:stCondLst>
                                  <p:childTnLst>
                                    <p:animScale>
                                      <p:cBhvr>
                                        <p:cTn id="120" dur="2000" fill="hold"/>
                                        <p:tgtEl>
                                          <p:spTgt spid="123"/>
                                        </p:tgtEl>
                                      </p:cBhvr>
                                      <p:by x="150000" y="150000"/>
                                    </p:animScale>
                                  </p:childTnLst>
                                </p:cTn>
                              </p:par>
                              <p:par>
                                <p:cTn id="121" presetID="6" presetClass="emph" presetSubtype="0" fill="hold" nodeType="withEffect">
                                  <p:stCondLst>
                                    <p:cond delay="0"/>
                                  </p:stCondLst>
                                  <p:childTnLst>
                                    <p:animScale>
                                      <p:cBhvr>
                                        <p:cTn id="122" dur="2000" fill="hold"/>
                                        <p:tgtEl>
                                          <p:spTgt spid="124"/>
                                        </p:tgtEl>
                                      </p:cBhvr>
                                      <p:by x="150000" y="150000"/>
                                    </p:animScale>
                                  </p:childTnLst>
                                </p:cTn>
                              </p:par>
                              <p:par>
                                <p:cTn id="123" presetID="6" presetClass="emph" presetSubtype="0" fill="hold" nodeType="withEffect">
                                  <p:stCondLst>
                                    <p:cond delay="0"/>
                                  </p:stCondLst>
                                  <p:childTnLst>
                                    <p:animScale>
                                      <p:cBhvr>
                                        <p:cTn id="124" dur="2000" fill="hold"/>
                                        <p:tgtEl>
                                          <p:spTgt spid="125"/>
                                        </p:tgtEl>
                                      </p:cBhvr>
                                      <p:by x="150000" y="150000"/>
                                    </p:animScale>
                                  </p:childTnLst>
                                </p:cTn>
                              </p:par>
                              <p:par>
                                <p:cTn id="125" presetID="6" presetClass="emph" presetSubtype="0" fill="hold" nodeType="withEffect">
                                  <p:stCondLst>
                                    <p:cond delay="0"/>
                                  </p:stCondLst>
                                  <p:childTnLst>
                                    <p:animScale>
                                      <p:cBhvr>
                                        <p:cTn id="126" dur="2000" fill="hold"/>
                                        <p:tgtEl>
                                          <p:spTgt spid="118"/>
                                        </p:tgtEl>
                                      </p:cBhvr>
                                      <p:by x="150000" y="150000"/>
                                    </p:animScale>
                                  </p:childTnLst>
                                </p:cTn>
                              </p:par>
                              <p:par>
                                <p:cTn id="127" presetID="6" presetClass="emph" presetSubtype="0" fill="hold" nodeType="withEffect">
                                  <p:stCondLst>
                                    <p:cond delay="0"/>
                                  </p:stCondLst>
                                  <p:childTnLst>
                                    <p:animScale>
                                      <p:cBhvr>
                                        <p:cTn id="128" dur="2000" fill="hold"/>
                                        <p:tgtEl>
                                          <p:spTgt spid="119"/>
                                        </p:tgtEl>
                                      </p:cBhvr>
                                      <p:by x="150000" y="150000"/>
                                    </p:animScale>
                                  </p:childTnLst>
                                </p:cTn>
                              </p:par>
                              <p:par>
                                <p:cTn id="129" presetID="6" presetClass="emph" presetSubtype="0" fill="hold" nodeType="withEffect">
                                  <p:stCondLst>
                                    <p:cond delay="0"/>
                                  </p:stCondLst>
                                  <p:childTnLst>
                                    <p:animScale>
                                      <p:cBhvr>
                                        <p:cTn id="130" dur="2000" fill="hold"/>
                                        <p:tgtEl>
                                          <p:spTgt spid="120"/>
                                        </p:tgtEl>
                                      </p:cBhvr>
                                      <p:by x="150000" y="150000"/>
                                    </p:animScale>
                                  </p:childTnLst>
                                </p:cTn>
                              </p:par>
                              <p:par>
                                <p:cTn id="131" presetID="6" presetClass="emph" presetSubtype="0" fill="hold" nodeType="withEffect">
                                  <p:stCondLst>
                                    <p:cond delay="0"/>
                                  </p:stCondLst>
                                  <p:childTnLst>
                                    <p:animScale>
                                      <p:cBhvr>
                                        <p:cTn id="132" dur="2000" fill="hold"/>
                                        <p:tgtEl>
                                          <p:spTgt spid="121"/>
                                        </p:tgtEl>
                                      </p:cBhvr>
                                      <p:by x="150000" y="150000"/>
                                    </p:animScale>
                                  </p:childTnLst>
                                </p:cTn>
                              </p:par>
                              <p:par>
                                <p:cTn id="133" presetID="7" presetClass="emph" presetSubtype="2" fill="hold" nodeType="withEffect">
                                  <p:stCondLst>
                                    <p:cond delay="0"/>
                                  </p:stCondLst>
                                  <p:childTnLst>
                                    <p:animClr clrSpc="rgb" dir="cw">
                                      <p:cBhvr>
                                        <p:cTn id="134" dur="2000" fill="hold"/>
                                        <p:tgtEl>
                                          <p:spTgt spid="91"/>
                                        </p:tgtEl>
                                        <p:attrNameLst>
                                          <p:attrName>stroke.color</p:attrName>
                                        </p:attrNameLst>
                                      </p:cBhvr>
                                      <p:to>
                                        <a:schemeClr val="accent2"/>
                                      </p:to>
                                    </p:animClr>
                                    <p:set>
                                      <p:cBhvr>
                                        <p:cTn id="135" dur="2000" fill="hold"/>
                                        <p:tgtEl>
                                          <p:spTgt spid="91"/>
                                        </p:tgtEl>
                                        <p:attrNameLst>
                                          <p:attrName>stroke.on</p:attrName>
                                        </p:attrNameLst>
                                      </p:cBhvr>
                                      <p:to>
                                        <p:strVal val="true"/>
                                      </p:to>
                                    </p:set>
                                  </p:childTnLst>
                                </p:cTn>
                              </p:par>
                              <p:par>
                                <p:cTn id="136" presetID="7" presetClass="emph" presetSubtype="2" fill="hold" nodeType="withEffect">
                                  <p:stCondLst>
                                    <p:cond delay="0"/>
                                  </p:stCondLst>
                                  <p:childTnLst>
                                    <p:animClr clrSpc="rgb" dir="cw">
                                      <p:cBhvr>
                                        <p:cTn id="137" dur="2000" fill="hold"/>
                                        <p:tgtEl>
                                          <p:spTgt spid="92"/>
                                        </p:tgtEl>
                                        <p:attrNameLst>
                                          <p:attrName>stroke.color</p:attrName>
                                        </p:attrNameLst>
                                      </p:cBhvr>
                                      <p:to>
                                        <a:schemeClr val="accent2"/>
                                      </p:to>
                                    </p:animClr>
                                    <p:set>
                                      <p:cBhvr>
                                        <p:cTn id="138" dur="2000" fill="hold"/>
                                        <p:tgtEl>
                                          <p:spTgt spid="9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p:nvPr/>
        </p:nvSpPr>
        <p:spPr>
          <a:xfrm>
            <a:off x="795316" y="1167279"/>
            <a:ext cx="10216057" cy="4502001"/>
          </a:xfrm>
          <a:prstGeom prst="rect">
            <a:avLst/>
          </a:prstGeom>
          <a:noFill/>
          <a:ln>
            <a:noFill/>
          </a:ln>
        </p:spPr>
        <p:txBody>
          <a:bodyPr spcFirstLastPara="1" wrap="square" lIns="91425" tIns="45700" rIns="91425" bIns="45700" anchor="t" anchorCtr="0">
            <a:noAutofit/>
          </a:bodyPr>
          <a:lstStyle/>
          <a:p>
            <a:pPr lvl="0">
              <a:lnSpc>
                <a:spcPct val="150000"/>
              </a:lnSpc>
              <a:buClrTx/>
              <a:buFont typeface="Wingdings" pitchFamily="2" charset="2"/>
              <a:buChar char="q"/>
              <a:defRPr/>
            </a:pPr>
            <a:r>
              <a:rPr lang="en-US" sz="1800" kern="1200" dirty="0">
                <a:solidFill>
                  <a:prstClr val="black"/>
                </a:solidFill>
                <a:latin typeface="Calibri"/>
              </a:rPr>
              <a:t> </a:t>
            </a:r>
            <a:r>
              <a:rPr lang="en-US" sz="1800" kern="1200" dirty="0" smtClean="0">
                <a:solidFill>
                  <a:prstClr val="black"/>
                </a:solidFill>
                <a:latin typeface="Calibri"/>
              </a:rPr>
              <a:t>  </a:t>
            </a:r>
            <a:r>
              <a:rPr lang="en-IN" sz="1800" kern="1200" dirty="0" smtClean="0">
                <a:solidFill>
                  <a:prstClr val="black"/>
                </a:solidFill>
                <a:latin typeface="Calibri"/>
              </a:rPr>
              <a:t>Brant </a:t>
            </a:r>
            <a:r>
              <a:rPr lang="en-IN" sz="1800" kern="1200" dirty="0">
                <a:solidFill>
                  <a:prstClr val="black"/>
                </a:solidFill>
                <a:latin typeface="Calibri"/>
              </a:rPr>
              <a:t>Cooper and Patrick </a:t>
            </a:r>
            <a:r>
              <a:rPr lang="en-IN" sz="1800" kern="1200" dirty="0" err="1">
                <a:solidFill>
                  <a:prstClr val="black"/>
                </a:solidFill>
                <a:latin typeface="Calibri"/>
              </a:rPr>
              <a:t>Vlaskovits</a:t>
            </a:r>
            <a:r>
              <a:rPr lang="en-IN" sz="1800" kern="1200" dirty="0">
                <a:solidFill>
                  <a:prstClr val="black"/>
                </a:solidFill>
                <a:latin typeface="Calibri"/>
              </a:rPr>
              <a:t> (2010) </a:t>
            </a:r>
            <a:r>
              <a:rPr lang="en-US" sz="1800" kern="1200" dirty="0">
                <a:solidFill>
                  <a:prstClr val="black"/>
                </a:solidFill>
                <a:latin typeface="Calibri"/>
              </a:rPr>
              <a:t>The Entrepreneur’s Guide to Customer Development</a:t>
            </a:r>
          </a:p>
          <a:p>
            <a:pPr lvl="0">
              <a:lnSpc>
                <a:spcPct val="150000"/>
              </a:lnSpc>
              <a:buClrTx/>
              <a:buFont typeface="Wingdings" pitchFamily="2" charset="2"/>
              <a:buChar char="q"/>
              <a:defRPr/>
            </a:pPr>
            <a:r>
              <a:rPr lang="en-US" sz="1800" kern="1200" dirty="0">
                <a:solidFill>
                  <a:prstClr val="black"/>
                </a:solidFill>
                <a:latin typeface="Calibri"/>
              </a:rPr>
              <a:t>  </a:t>
            </a:r>
            <a:r>
              <a:rPr lang="en-US" sz="1800" kern="1200" dirty="0" smtClean="0">
                <a:solidFill>
                  <a:prstClr val="black"/>
                </a:solidFill>
                <a:latin typeface="Calibri"/>
              </a:rPr>
              <a:t> Steve </a:t>
            </a:r>
            <a:r>
              <a:rPr lang="en-US" sz="1800" kern="1200" dirty="0">
                <a:solidFill>
                  <a:prstClr val="black"/>
                </a:solidFill>
                <a:latin typeface="Calibri"/>
              </a:rPr>
              <a:t>Blank (2013) The Four Steps to Epiphany</a:t>
            </a:r>
          </a:p>
          <a:p>
            <a:pPr marL="285750" lvl="0" indent="-285750">
              <a:buClrTx/>
              <a:buFont typeface="Wingdings" panose="05000000000000000000" pitchFamily="2" charset="2"/>
              <a:buChar char="q"/>
              <a:defRPr/>
            </a:pPr>
            <a:r>
              <a:rPr lang="en-IN" sz="1800" kern="1200" dirty="0" smtClean="0">
                <a:solidFill>
                  <a:prstClr val="black"/>
                </a:solidFill>
                <a:latin typeface="Calibri"/>
              </a:rPr>
              <a:t>  Brant </a:t>
            </a:r>
            <a:r>
              <a:rPr lang="en-IN" sz="1800" kern="1200" dirty="0">
                <a:solidFill>
                  <a:prstClr val="black"/>
                </a:solidFill>
                <a:latin typeface="Calibri"/>
              </a:rPr>
              <a:t>Cooper and Patrick </a:t>
            </a:r>
            <a:r>
              <a:rPr lang="en-IN" sz="1800" kern="1200" dirty="0" err="1">
                <a:solidFill>
                  <a:prstClr val="black"/>
                </a:solidFill>
                <a:latin typeface="Calibri"/>
              </a:rPr>
              <a:t>Vlaskovits</a:t>
            </a:r>
            <a:r>
              <a:rPr lang="en-IN" sz="1800" kern="1200" dirty="0">
                <a:solidFill>
                  <a:prstClr val="black"/>
                </a:solidFill>
                <a:latin typeface="Calibri"/>
              </a:rPr>
              <a:t> (2013) The Lean Entrepreneur: How Visionaries Create Products, I</a:t>
            </a:r>
            <a:r>
              <a:rPr lang="en-IN" sz="1800" kern="1200" dirty="0">
                <a:solidFill>
                  <a:schemeClr val="tx1"/>
                </a:solidFill>
                <a:latin typeface="Calibri"/>
              </a:rPr>
              <a:t>nnovate with New Ventures, and Disrupt Markets by Brant Cooper</a:t>
            </a:r>
          </a:p>
          <a:p>
            <a:pPr lvl="0">
              <a:lnSpc>
                <a:spcPct val="150000"/>
              </a:lnSpc>
              <a:buClrTx/>
              <a:buFont typeface="Wingdings" pitchFamily="2" charset="2"/>
              <a:buChar char="q"/>
              <a:defRPr/>
            </a:pPr>
            <a:r>
              <a:rPr lang="en-US" sz="1800" b="1" kern="1200" dirty="0">
                <a:solidFill>
                  <a:schemeClr val="tx1"/>
                </a:solidFill>
                <a:latin typeface="Calibri"/>
              </a:rPr>
              <a:t>  </a:t>
            </a:r>
            <a:r>
              <a:rPr lang="en-US" sz="1800" b="1" kern="1200" dirty="0" smtClean="0">
                <a:solidFill>
                  <a:schemeClr val="tx1"/>
                </a:solidFill>
                <a:latin typeface="Calibri"/>
              </a:rPr>
              <a:t> </a:t>
            </a:r>
            <a:r>
              <a:rPr lang="en-US" sz="1800" kern="1200" dirty="0" smtClean="0">
                <a:solidFill>
                  <a:schemeClr val="tx1"/>
                </a:solidFill>
                <a:latin typeface="Calibri"/>
              </a:rPr>
              <a:t>Simona </a:t>
            </a:r>
            <a:r>
              <a:rPr lang="en-US" sz="1800" kern="1200" dirty="0" err="1">
                <a:solidFill>
                  <a:schemeClr val="tx1"/>
                </a:solidFill>
                <a:latin typeface="Calibri"/>
              </a:rPr>
              <a:t>Covel</a:t>
            </a:r>
            <a:r>
              <a:rPr lang="en-US" sz="1800" kern="1200" dirty="0">
                <a:solidFill>
                  <a:schemeClr val="tx1"/>
                </a:solidFill>
                <a:latin typeface="Calibri"/>
              </a:rPr>
              <a:t> - Marketing Your Startup_ The Inc. Guide to Getting Customers, Gaining Traction, and Growing </a:t>
            </a:r>
            <a:r>
              <a:rPr lang="en-US" sz="1800" kern="1200" dirty="0">
                <a:solidFill>
                  <a:prstClr val="black"/>
                </a:solidFill>
                <a:latin typeface="Calibri"/>
              </a:rPr>
              <a:t>Your Business (2018, </a:t>
            </a:r>
            <a:r>
              <a:rPr lang="en-US" sz="1800" kern="1200" dirty="0" err="1">
                <a:solidFill>
                  <a:prstClr val="black"/>
                </a:solidFill>
                <a:latin typeface="Calibri"/>
              </a:rPr>
              <a:t>AMACOM</a:t>
            </a:r>
            <a:r>
              <a:rPr lang="en-US" sz="1800" kern="1200" dirty="0">
                <a:solidFill>
                  <a:prstClr val="black"/>
                </a:solidFill>
                <a:latin typeface="Calibri"/>
              </a:rPr>
              <a:t>)</a:t>
            </a:r>
          </a:p>
          <a:p>
            <a:pPr lvl="0">
              <a:lnSpc>
                <a:spcPct val="150000"/>
              </a:lnSpc>
              <a:buClrTx/>
              <a:buFont typeface="Wingdings" pitchFamily="2" charset="2"/>
              <a:buChar char="q"/>
              <a:defRPr/>
            </a:pPr>
            <a:r>
              <a:rPr lang="en-IN" sz="1800" kern="1200" dirty="0" smtClean="0">
                <a:solidFill>
                  <a:prstClr val="black"/>
                </a:solidFill>
                <a:latin typeface="Calibri"/>
                <a:hlinkClick r:id="rId3"/>
              </a:rPr>
              <a:t>   https</a:t>
            </a:r>
            <a:r>
              <a:rPr lang="en-IN" sz="1800" kern="1200" dirty="0">
                <a:solidFill>
                  <a:prstClr val="black"/>
                </a:solidFill>
                <a:latin typeface="Calibri"/>
                <a:hlinkClick r:id="rId3"/>
              </a:rPr>
              <a:t>://blog.globalwebindex.com/marketing/brand-storytelling</a:t>
            </a:r>
            <a:r>
              <a:rPr lang="en-IN" sz="1800" kern="1200" dirty="0" smtClean="0">
                <a:solidFill>
                  <a:prstClr val="black"/>
                </a:solidFill>
                <a:latin typeface="Calibri"/>
                <a:hlinkClick r:id="rId3"/>
              </a:rPr>
              <a:t>/</a:t>
            </a:r>
            <a:endParaRPr lang="en-IN" sz="1800" kern="1200" dirty="0" smtClean="0">
              <a:solidFill>
                <a:prstClr val="black"/>
              </a:solidFill>
              <a:latin typeface="Calibri"/>
            </a:endParaRPr>
          </a:p>
          <a:p>
            <a:pPr lvl="0">
              <a:lnSpc>
                <a:spcPct val="150000"/>
              </a:lnSpc>
              <a:buClrTx/>
              <a:buFont typeface="Wingdings" pitchFamily="2" charset="2"/>
              <a:buChar char="q"/>
              <a:defRPr/>
            </a:pPr>
            <a:r>
              <a:rPr lang="en-IN" sz="1800" dirty="0" smtClean="0">
                <a:hlinkClick r:id="rId4"/>
              </a:rPr>
              <a:t>  </a:t>
            </a:r>
            <a:r>
              <a:rPr lang="en-IN" sz="1800" dirty="0" smtClean="0">
                <a:hlinkClick r:id="rId5"/>
              </a:rPr>
              <a:t>http</a:t>
            </a:r>
            <a:r>
              <a:rPr lang="en-IN" sz="1800" dirty="0">
                <a:hlinkClick r:id="rId5"/>
              </a:rPr>
              <a:t>://www.flaticon.com/free-icon</a:t>
            </a:r>
            <a:r>
              <a:rPr lang="en-IN" sz="1800" dirty="0" smtClean="0">
                <a:hlinkClick r:id="rId5"/>
              </a:rPr>
              <a:t>/</a:t>
            </a:r>
            <a:r>
              <a:rPr lang="en-IN" sz="1800" dirty="0" smtClean="0"/>
              <a:t> for various icons downloaded free</a:t>
            </a:r>
            <a:endParaRPr lang="en-IN" sz="1800" kern="1200" dirty="0">
              <a:solidFill>
                <a:prstClr val="black"/>
              </a:solidFill>
              <a:latin typeface="Calibri"/>
            </a:endParaRPr>
          </a:p>
        </p:txBody>
      </p:sp>
    </p:spTree>
    <p:extLst>
      <p:ext uri="{BB962C8B-B14F-4D97-AF65-F5344CB8AC3E}">
        <p14:creationId xmlns:p14="http://schemas.microsoft.com/office/powerpoint/2010/main" val="2605372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C000">
            <a:alpha val="21961"/>
          </a:srgbClr>
        </a:solidFill>
        <a:effectLst/>
      </p:bgPr>
    </p:bg>
    <p:spTree>
      <p:nvGrpSpPr>
        <p:cNvPr id="1" name=""/>
        <p:cNvGrpSpPr/>
        <p:nvPr/>
      </p:nvGrpSpPr>
      <p:grpSpPr>
        <a:xfrm>
          <a:off x="0" y="0"/>
          <a:ext cx="0" cy="0"/>
          <a:chOff x="0" y="0"/>
          <a:chExt cx="0" cy="0"/>
        </a:xfrm>
      </p:grpSpPr>
      <p:sp>
        <p:nvSpPr>
          <p:cNvPr id="2" name="TextBox 1"/>
          <p:cNvSpPr txBox="1"/>
          <p:nvPr/>
        </p:nvSpPr>
        <p:spPr>
          <a:xfrm>
            <a:off x="836023" y="2521131"/>
            <a:ext cx="10868297" cy="923330"/>
          </a:xfrm>
          <a:prstGeom prst="rect">
            <a:avLst/>
          </a:prstGeom>
          <a:noFill/>
        </p:spPr>
        <p:txBody>
          <a:bodyPr wrap="square" rtlCol="0">
            <a:spAutoFit/>
          </a:bodyPr>
          <a:lstStyle/>
          <a:p>
            <a:pPr algn="ctr"/>
            <a:r>
              <a:rPr lang="en-IN" sz="5400" i="1" dirty="0" smtClean="0"/>
              <a:t>Thank you</a:t>
            </a:r>
            <a:endParaRPr lang="en-US" sz="5400" i="1"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B6E876435ED43AFB8AA2248BC650A" ma:contentTypeVersion="2" ma:contentTypeDescription="Create a new document." ma:contentTypeScope="" ma:versionID="01d51368a05ccc3d3312a79397be1cba">
  <xsd:schema xmlns:xsd="http://www.w3.org/2001/XMLSchema" xmlns:xs="http://www.w3.org/2001/XMLSchema" xmlns:p="http://schemas.microsoft.com/office/2006/metadata/properties" xmlns:ns2="4189cdde-1163-4dd8-9def-f39090821744" targetNamespace="http://schemas.microsoft.com/office/2006/metadata/properties" ma:root="true" ma:fieldsID="9c198185bc01979b91a10ccfa5813065" ns2:_="">
    <xsd:import namespace="4189cdde-1163-4dd8-9def-f390908217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9cdde-1163-4dd8-9def-f390908217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9F7AD7-BF6F-46F6-91E4-11FF92BB7FC0}"/>
</file>

<file path=customXml/itemProps2.xml><?xml version="1.0" encoding="utf-8"?>
<ds:datastoreItem xmlns:ds="http://schemas.openxmlformats.org/officeDocument/2006/customXml" ds:itemID="{80A84D19-FD93-4315-8940-939C94BB87C9}"/>
</file>

<file path=customXml/itemProps3.xml><?xml version="1.0" encoding="utf-8"?>
<ds:datastoreItem xmlns:ds="http://schemas.openxmlformats.org/officeDocument/2006/customXml" ds:itemID="{4B859C48-468E-46C6-9EF8-AFFE9CA1DE24}"/>
</file>

<file path=docProps/app.xml><?xml version="1.0" encoding="utf-8"?>
<Properties xmlns="http://schemas.openxmlformats.org/officeDocument/2006/extended-properties" xmlns:vt="http://schemas.openxmlformats.org/officeDocument/2006/docPropsVTypes">
  <Template/>
  <TotalTime>29385</TotalTime>
  <Words>6732</Words>
  <Application>Microsoft Office PowerPoint</Application>
  <PresentationFormat>Widescreen</PresentationFormat>
  <Paragraphs>733</Paragraphs>
  <Slides>94</Slides>
  <Notes>15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94</vt:i4>
      </vt:variant>
    </vt:vector>
  </HeadingPairs>
  <TitlesOfParts>
    <vt:vector size="105" baseType="lpstr">
      <vt:lpstr>Arial</vt:lpstr>
      <vt:lpstr>Arial</vt:lpstr>
      <vt:lpstr>Calibri</vt:lpstr>
      <vt:lpstr>Georgia</vt:lpstr>
      <vt:lpstr>Lucida Sans</vt:lpstr>
      <vt:lpstr>Lucida Sans Unicode</vt:lpstr>
      <vt:lpstr>Noto Sans Symbols</vt:lpstr>
      <vt:lpstr>Times New Roman</vt:lpstr>
      <vt:lpstr>Wingdings</vt:lpstr>
      <vt:lpstr>1_Office Theme</vt:lpstr>
      <vt:lpstr>Office Theme</vt:lpstr>
      <vt:lpstr>Foundations of Entrepreneurship</vt:lpstr>
      <vt:lpstr>Brand Power</vt:lpstr>
      <vt:lpstr>Trend: Selecting business model based on TREND</vt:lpstr>
      <vt:lpstr>Recent trends defining the opportunity landscape</vt:lpstr>
      <vt:lpstr>Trend is driven by</vt:lpstr>
      <vt:lpstr>PowerPoint Presentation</vt:lpstr>
      <vt:lpstr>PowerPoint Presentation</vt:lpstr>
      <vt:lpstr>Marketing is relevant and critical at every conceivable phase in the life of a new venture</vt:lpstr>
      <vt:lpstr>Marketing</vt:lpstr>
      <vt:lpstr>PowerPoint Presentation</vt:lpstr>
      <vt:lpstr>PowerPoint Presentation</vt:lpstr>
      <vt:lpstr>Marketing is a Process by Which Companies - </vt:lpstr>
      <vt:lpstr>Goals Marketing helps to </vt:lpstr>
      <vt:lpstr>PowerPoint Presentation</vt:lpstr>
      <vt:lpstr>Branding</vt:lpstr>
      <vt:lpstr>Branding</vt:lpstr>
      <vt:lpstr>Brand</vt:lpstr>
      <vt:lpstr>Building a Strong Brand</vt:lpstr>
      <vt:lpstr>Example of Brand Storytelling: Huggies</vt:lpstr>
      <vt:lpstr>The campaign hinged on two initiatives</vt:lpstr>
      <vt:lpstr>Brand Equity</vt:lpstr>
      <vt:lpstr>Airbnb</vt:lpstr>
      <vt:lpstr>PowerPoint Presentation</vt:lpstr>
      <vt:lpstr>Airbnb</vt:lpstr>
      <vt:lpstr>Learning from AirBNB Branding</vt:lpstr>
      <vt:lpstr>Branding</vt:lpstr>
      <vt:lpstr>Brand</vt:lpstr>
      <vt:lpstr>The Brand Symbol</vt:lpstr>
      <vt:lpstr>Public Relations</vt:lpstr>
      <vt:lpstr>Public Relations</vt:lpstr>
      <vt:lpstr>Public Relation</vt:lpstr>
      <vt:lpstr>Make no mistake! Product-market-fit is the most important element for success. But the sooner potential customers get to know of the value proposition, higher is the success potential.</vt:lpstr>
      <vt:lpstr>Advertising</vt:lpstr>
      <vt:lpstr>Content Marketing Strategy</vt:lpstr>
      <vt:lpstr>Quality Content Is a Win-Win for Both</vt:lpstr>
      <vt:lpstr>Online Presence</vt:lpstr>
      <vt:lpstr>Online presence: to create a long-term positive presence for a business, or product in search engines and on the web in general.</vt:lpstr>
      <vt:lpstr>Social Media Marketing</vt:lpstr>
      <vt:lpstr>What can you do to get connected?</vt:lpstr>
      <vt:lpstr>Marketing through Messaging or Messenger App</vt:lpstr>
      <vt:lpstr>Marketing through Messaging or Messenger App</vt:lpstr>
      <vt:lpstr>Focus on Engaging With Your Customers Rather Than Just Selling</vt:lpstr>
      <vt:lpstr>Engaging With Your Customers</vt:lpstr>
      <vt:lpstr>How much of what you have to do for furthering your business is to be discovered through experimentations and moving up the learning curve.</vt:lpstr>
      <vt:lpstr>PowerPoint Presentation</vt:lpstr>
      <vt:lpstr>PowerPoint Presentation</vt:lpstr>
      <vt:lpstr>Three Steps to Know and Serve the Customers</vt:lpstr>
      <vt:lpstr>Segmentation</vt:lpstr>
      <vt:lpstr>Segmentation</vt:lpstr>
      <vt:lpstr>Segmentation</vt:lpstr>
      <vt:lpstr>Market Segment</vt:lpstr>
      <vt:lpstr>The story of the 10 Carat Gold Jewelry</vt:lpstr>
      <vt:lpstr>The story of the 10 Carat Gold Jewelry</vt:lpstr>
      <vt:lpstr>The story of the 10 Carat Gold Jewelry</vt:lpstr>
      <vt:lpstr>The story of the 10 Carat Gold Jewelry</vt:lpstr>
      <vt:lpstr>PowerPoint Presentation</vt:lpstr>
      <vt:lpstr>The story of the 10 Carat Gold Jewelry</vt:lpstr>
      <vt:lpstr>The story of the 10 Carat Gold Jewelry</vt:lpstr>
      <vt:lpstr>PowerPoint Presentation</vt:lpstr>
      <vt:lpstr>Market Segment us Product Specific</vt:lpstr>
      <vt:lpstr>By segmenting the market,</vt:lpstr>
      <vt:lpstr>Why Segmentation?</vt:lpstr>
      <vt:lpstr>Why Segmentation? …Contd.</vt:lpstr>
      <vt:lpstr>PowerPoint Presentation</vt:lpstr>
      <vt:lpstr>PowerPoint Presentation</vt:lpstr>
      <vt:lpstr>Use of TAM, SAM, SOM</vt:lpstr>
      <vt:lpstr>Market Segment and Target Market: Example</vt:lpstr>
      <vt:lpstr>Positioning</vt:lpstr>
      <vt:lpstr>Positioning/ Brand positioning</vt:lpstr>
      <vt:lpstr>Positioning</vt:lpstr>
      <vt:lpstr>Positioning …continued</vt:lpstr>
      <vt:lpstr>Process of Product Positioning</vt:lpstr>
      <vt:lpstr>PowerPoint Presentation</vt:lpstr>
      <vt:lpstr>Target Marketing</vt:lpstr>
      <vt:lpstr>Target Marketing Steps</vt:lpstr>
      <vt:lpstr>Target Marketing</vt:lpstr>
      <vt:lpstr>Marketing Mix </vt:lpstr>
      <vt:lpstr>Marketing Mix Variables are </vt:lpstr>
      <vt:lpstr>Marketing Mix</vt:lpstr>
      <vt:lpstr>Marketing Mix</vt:lpstr>
      <vt:lpstr>Marketing Mix: Components &amp; Functions</vt:lpstr>
      <vt:lpstr>Growth Hacker Marketing</vt:lpstr>
      <vt:lpstr>Growth hacking </vt:lpstr>
      <vt:lpstr>Growth Hacking</vt:lpstr>
      <vt:lpstr>Growth Hacking</vt:lpstr>
      <vt:lpstr>How fast to grow?</vt:lpstr>
      <vt:lpstr>Viral Loop</vt:lpstr>
      <vt:lpstr>Growth Hack, Vanity Metrics, and Strategies</vt:lpstr>
      <vt:lpstr>Influencer Marketing</vt:lpstr>
      <vt:lpstr>A 7-year-old boy is making $22 million a year on YouTube reviewing toys</vt:lpstr>
      <vt:lpstr>Hype before launch so that your customer start buzzing on social media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Prof. Manoj Mondal</cp:lastModifiedBy>
  <cp:revision>183</cp:revision>
  <dcterms:created xsi:type="dcterms:W3CDTF">2018-09-11T10:32:04Z</dcterms:created>
  <dcterms:modified xsi:type="dcterms:W3CDTF">2021-02-24T05:14:59Z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0x0101008AFB6E876435ED43AFB8AA2248BC650A</vt:lpwstr>
  </property>
</Properties>
</file>